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1"/>
    <p:sldMasterId id="2147483852" r:id="rId2"/>
  </p:sldMasterIdLst>
  <p:sldIdLst>
    <p:sldId id="256" r:id="rId3"/>
    <p:sldId id="257" r:id="rId4"/>
    <p:sldId id="282" r:id="rId5"/>
    <p:sldId id="320" r:id="rId6"/>
    <p:sldId id="258" r:id="rId7"/>
    <p:sldId id="283" r:id="rId8"/>
    <p:sldId id="284" r:id="rId9"/>
    <p:sldId id="286" r:id="rId10"/>
    <p:sldId id="289" r:id="rId11"/>
    <p:sldId id="290" r:id="rId12"/>
    <p:sldId id="291" r:id="rId13"/>
    <p:sldId id="297" r:id="rId14"/>
    <p:sldId id="292" r:id="rId15"/>
    <p:sldId id="304" r:id="rId16"/>
    <p:sldId id="293" r:id="rId17"/>
    <p:sldId id="294" r:id="rId18"/>
    <p:sldId id="305" r:id="rId19"/>
    <p:sldId id="306" r:id="rId20"/>
    <p:sldId id="307" r:id="rId21"/>
    <p:sldId id="310" r:id="rId22"/>
    <p:sldId id="299" r:id="rId23"/>
    <p:sldId id="295" r:id="rId24"/>
    <p:sldId id="298" r:id="rId25"/>
    <p:sldId id="309" r:id="rId26"/>
    <p:sldId id="318" r:id="rId27"/>
    <p:sldId id="300" r:id="rId28"/>
    <p:sldId id="317" r:id="rId29"/>
    <p:sldId id="311" r:id="rId30"/>
    <p:sldId id="301" r:id="rId31"/>
    <p:sldId id="302" r:id="rId32"/>
    <p:sldId id="312" r:id="rId33"/>
    <p:sldId id="319" r:id="rId34"/>
    <p:sldId id="315" r:id="rId35"/>
    <p:sldId id="313" r:id="rId36"/>
    <p:sldId id="314" r:id="rId37"/>
    <p:sldId id="316" r:id="rId38"/>
    <p:sldId id="28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0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9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39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36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8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51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37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6E2C9B-5FA2-460D-9BE7-B0812FC2A6FF}" type="datetime1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5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56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60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6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2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07405"/>
            <a:ext cx="10058400" cy="47928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1">
              <a:rPr lang="en-US" smtClean="0"/>
              <a:t>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7338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25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nnpass.com/event/25541/" TargetMode="External"/><Relationship Id="rId2" Type="http://schemas.openxmlformats.org/officeDocument/2006/relationships/hyperlink" Target="https://centerclr.doorkeeper.jp/events/38884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atom.io/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kyo.net/" TargetMode="External"/><Relationship Id="rId2" Type="http://schemas.openxmlformats.org/officeDocument/2006/relationships/hyperlink" Target="https://github.com/kekyo/netcore-sample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.NET </a:t>
            </a:r>
            <a:r>
              <a:rPr lang="en-US" altLang="ja-JP" dirty="0" smtClean="0"/>
              <a:t>Core</a:t>
            </a:r>
            <a:r>
              <a:rPr lang="ja-JP" altLang="en-US" dirty="0"/>
              <a:t> </a:t>
            </a:r>
            <a:r>
              <a:rPr lang="en-US" altLang="ja-JP" strike="sngStrike" dirty="0" smtClean="0">
                <a:solidFill>
                  <a:srgbClr val="FF0000"/>
                </a:solidFill>
              </a:rPr>
              <a:t> 5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から</a:t>
            </a:r>
            <a:r>
              <a:rPr lang="ja-JP" altLang="en-US" dirty="0"/>
              <a:t>概観する</a:t>
            </a:r>
            <a:r>
              <a:rPr lang="ja-JP" altLang="en-US" dirty="0" smtClean="0"/>
              <a:t>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.</a:t>
            </a:r>
            <a:r>
              <a:rPr lang="en-US" altLang="ja-JP" dirty="0"/>
              <a:t>NET</a:t>
            </a:r>
            <a:r>
              <a:rPr lang="ja-JP" altLang="en-US" dirty="0"/>
              <a:t>の</a:t>
            </a:r>
            <a:r>
              <a:rPr lang="en-US" altLang="ja-JP" dirty="0"/>
              <a:t>OSS</a:t>
            </a:r>
            <a:r>
              <a:rPr lang="ja-JP" altLang="en-US" dirty="0" err="1"/>
              <a:t>への</a:t>
            </a:r>
            <a:r>
              <a:rPr lang="ja-JP" altLang="en-US" dirty="0"/>
              <a:t>取り組み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2016.02.20 Nagoya </a:t>
            </a:r>
            <a:r>
              <a:rPr kumimoji="1" lang="en-US" altLang="ja-JP" dirty="0" err="1" smtClean="0"/>
              <a:t>ComCamp</a:t>
            </a:r>
            <a:r>
              <a:rPr kumimoji="1" lang="en-US" altLang="ja-JP" dirty="0" smtClean="0"/>
              <a:t> 2016 powered by MVPs</a:t>
            </a:r>
            <a:br>
              <a:rPr kumimoji="1" lang="en-US" altLang="ja-JP" dirty="0" smtClean="0"/>
            </a:br>
            <a:r>
              <a:rPr kumimoji="1" lang="en-US" altLang="ja-JP" dirty="0" smtClean="0"/>
              <a:t>Kouji Matsui (@kekyo2)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54" y="293833"/>
            <a:ext cx="2997626" cy="72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1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14693" y="1580322"/>
            <a:ext cx="11261671" cy="42539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0" dirty="0" smtClean="0">
                <a:solidFill>
                  <a:srgbClr val="FF0000"/>
                </a:solidFill>
              </a:rPr>
              <a:t>こんなつまんねー解説</a:t>
            </a:r>
            <a:endParaRPr lang="en-US" altLang="ja-JP" sz="80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8000" dirty="0" err="1" smtClean="0">
                <a:solidFill>
                  <a:srgbClr val="FF0000"/>
                </a:solidFill>
              </a:rPr>
              <a:t>やめだ</a:t>
            </a:r>
            <a:r>
              <a:rPr lang="ja-JP" altLang="en-US" sz="8000" dirty="0" smtClean="0">
                <a:solidFill>
                  <a:srgbClr val="FF0000"/>
                </a:solidFill>
              </a:rPr>
              <a:t>やめだ！！！</a:t>
            </a:r>
            <a:endParaRPr lang="en-US" altLang="ja-JP" sz="8000" dirty="0" smtClean="0">
              <a:solidFill>
                <a:srgbClr val="FF0000"/>
              </a:solidFill>
            </a:endParaRPr>
          </a:p>
          <a:p>
            <a:pPr algn="ctr"/>
            <a:endParaRPr lang="en-US" altLang="ja-JP" sz="3200" dirty="0" smtClean="0">
              <a:solidFill>
                <a:schemeClr val="tx1"/>
              </a:solidFill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フォーマルなセミナーにでも行ってくれ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3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では、見てもらおうか。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sz="4000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</a:rPr>
              <a:t>まぁ、</a:t>
            </a:r>
            <a:endParaRPr kumimoji="1" lang="en-US" altLang="ja-JP" sz="4800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</a:rPr>
              <a:t>まずは形から入らないと</a:t>
            </a:r>
            <a:r>
              <a:rPr kumimoji="1" lang="ja-JP" altLang="en-US" sz="4800" dirty="0" err="1" smtClean="0">
                <a:solidFill>
                  <a:srgbClr val="FF0000"/>
                </a:solidFill>
              </a:rPr>
              <a:t>な</a:t>
            </a:r>
            <a:r>
              <a:rPr lang="ja-JP" altLang="en-US" sz="4800" dirty="0" err="1" smtClean="0">
                <a:solidFill>
                  <a:srgbClr val="FF0000"/>
                </a:solidFill>
              </a:rPr>
              <a:t>！！</a:t>
            </a:r>
            <a:r>
              <a:rPr lang="ja-JP" altLang="en-US" sz="4800" dirty="0" smtClean="0">
                <a:solidFill>
                  <a:srgbClr val="FF0000"/>
                </a:solidFill>
              </a:rPr>
              <a:t>！</a:t>
            </a:r>
            <a:endParaRPr kumimoji="1" lang="en-US" altLang="ja-JP" sz="4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2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.NET Core</a:t>
            </a:r>
            <a:r>
              <a:rPr kumimoji="1" lang="ja-JP" altLang="en-US" dirty="0" smtClean="0"/>
              <a:t>のマルチプラットフォーム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4744917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は当然として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Mac OS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Linux (Ubuntu)</a:t>
            </a:r>
          </a:p>
          <a:p>
            <a:endParaRPr kumimoji="1" lang="en-US" altLang="ja-JP" dirty="0" smtClean="0"/>
          </a:p>
          <a:p>
            <a:r>
              <a:rPr lang="ja-JP" altLang="en-US" dirty="0"/>
              <a:t>現在</a:t>
            </a:r>
            <a:r>
              <a:rPr lang="ja-JP" altLang="en-US" dirty="0" smtClean="0"/>
              <a:t>のところ、</a:t>
            </a:r>
            <a:r>
              <a:rPr lang="en-US" altLang="ja-JP" dirty="0" smtClean="0">
                <a:solidFill>
                  <a:srgbClr val="FF0000"/>
                </a:solidFill>
              </a:rPr>
              <a:t>amd64</a:t>
            </a:r>
            <a:r>
              <a:rPr lang="ja-JP" altLang="en-US" dirty="0" smtClean="0">
                <a:solidFill>
                  <a:srgbClr val="FF0000"/>
                </a:solidFill>
              </a:rPr>
              <a:t>（</a:t>
            </a:r>
            <a:r>
              <a:rPr lang="en-US" altLang="ja-JP" dirty="0" smtClean="0">
                <a:solidFill>
                  <a:srgbClr val="FF0000"/>
                </a:solidFill>
              </a:rPr>
              <a:t>64</a:t>
            </a:r>
            <a:r>
              <a:rPr lang="ja-JP" altLang="en-US" dirty="0" smtClean="0">
                <a:solidFill>
                  <a:srgbClr val="FF0000"/>
                </a:solidFill>
              </a:rPr>
              <a:t>ビット）のみ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kumimoji="1" lang="ja-JP" altLang="en-US" dirty="0" smtClean="0"/>
              <a:t>この後、</a:t>
            </a:r>
            <a:r>
              <a:rPr kumimoji="1" lang="en-US" altLang="ja-JP" dirty="0" smtClean="0"/>
              <a:t>x86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の作業が予定されている</a:t>
            </a:r>
            <a:endParaRPr kumimoji="1" lang="en-US" altLang="ja-JP" dirty="0" smtClean="0"/>
          </a:p>
          <a:p>
            <a:r>
              <a:rPr lang="en-US" altLang="ja-JP" dirty="0" smtClean="0"/>
              <a:t>Ubuntu</a:t>
            </a:r>
            <a:r>
              <a:rPr lang="ja-JP" altLang="en-US" dirty="0" smtClean="0"/>
              <a:t>は</a:t>
            </a:r>
            <a:r>
              <a:rPr lang="en-US" altLang="ja-JP" dirty="0" smtClean="0"/>
              <a:t>14.04</a:t>
            </a:r>
            <a:r>
              <a:rPr lang="ja-JP" altLang="en-US" dirty="0" smtClean="0"/>
              <a:t>（正式版では解消の見込み）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5226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</a:t>
            </a:r>
            <a:r>
              <a:rPr kumimoji="1" lang="en-US" altLang="ja-JP" dirty="0" smtClean="0"/>
              <a:t>: .NET Core on Ubuntu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700795"/>
          </a:xfrm>
        </p:spPr>
        <p:txBody>
          <a:bodyPr/>
          <a:lstStyle/>
          <a:p>
            <a:r>
              <a:rPr kumimoji="1" lang="en-US" altLang="ja-JP" dirty="0" smtClean="0"/>
              <a:t>Ubuntu 14.04 </a:t>
            </a:r>
            <a:r>
              <a:rPr kumimoji="1" lang="ja-JP" altLang="en-US" dirty="0" err="1" smtClean="0"/>
              <a:t>での</a:t>
            </a:r>
            <a:r>
              <a:rPr lang="ja-JP" altLang="en-US" dirty="0" smtClean="0"/>
              <a:t>インストール</a:t>
            </a:r>
            <a:endParaRPr kumimoji="1" lang="ja-JP" altLang="en-US" dirty="0"/>
          </a:p>
        </p:txBody>
      </p:sp>
      <p:pic>
        <p:nvPicPr>
          <p:cNvPr id="5122" name="Picture 2" descr="http://design.ubuntu.com/wp-content/uploads/logo-ubuntu_st_no%C2%AE-black_orange-h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87" y="3175836"/>
            <a:ext cx="5208381" cy="368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73759" y="2207008"/>
            <a:ext cx="7191587" cy="40049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dirty="0" err="1" smtClean="0"/>
              <a:t>sudo</a:t>
            </a:r>
            <a:r>
              <a:rPr lang="en-US" altLang="ja-JP" dirty="0" smtClean="0"/>
              <a:t> </a:t>
            </a:r>
            <a:r>
              <a:rPr lang="en-US" altLang="ja-JP" dirty="0" err="1"/>
              <a:t>sh</a:t>
            </a:r>
            <a:r>
              <a:rPr lang="en-US" altLang="ja-JP" dirty="0"/>
              <a:t> -c 'echo "deb [arch=amd64] http://apt-mo.trafficmanager.net/repos/dotnet/ trusty main" &gt; /</a:t>
            </a:r>
            <a:r>
              <a:rPr lang="en-US" altLang="ja-JP" dirty="0" err="1"/>
              <a:t>etc</a:t>
            </a:r>
            <a:r>
              <a:rPr lang="en-US" altLang="ja-JP" dirty="0"/>
              <a:t>/apt/</a:t>
            </a:r>
            <a:r>
              <a:rPr lang="en-US" altLang="ja-JP" dirty="0" err="1"/>
              <a:t>sources.list.d</a:t>
            </a:r>
            <a:r>
              <a:rPr lang="en-US" altLang="ja-JP" dirty="0"/>
              <a:t>/</a:t>
            </a:r>
            <a:r>
              <a:rPr lang="en-US" altLang="ja-JP" dirty="0" err="1"/>
              <a:t>dotnetdev.list</a:t>
            </a:r>
            <a:r>
              <a:rPr lang="en-US" altLang="ja-JP" dirty="0"/>
              <a:t>'</a:t>
            </a:r>
          </a:p>
          <a:p>
            <a:endParaRPr lang="en-US" altLang="ja-JP" dirty="0"/>
          </a:p>
          <a:p>
            <a:pPr lvl="1"/>
            <a:r>
              <a:rPr lang="en-US" altLang="ja-JP" dirty="0" err="1"/>
              <a:t>sudo</a:t>
            </a:r>
            <a:r>
              <a:rPr lang="en-US" altLang="ja-JP" dirty="0"/>
              <a:t> apt-key </a:t>
            </a:r>
            <a:r>
              <a:rPr lang="en-US" altLang="ja-JP" dirty="0" err="1"/>
              <a:t>adv</a:t>
            </a:r>
            <a:r>
              <a:rPr lang="en-US" altLang="ja-JP" dirty="0"/>
              <a:t> --</a:t>
            </a:r>
            <a:r>
              <a:rPr lang="en-US" altLang="ja-JP" dirty="0" err="1"/>
              <a:t>keyserver</a:t>
            </a:r>
            <a:r>
              <a:rPr lang="en-US" altLang="ja-JP" dirty="0"/>
              <a:t> apt-mo.trafficmanager.net --</a:t>
            </a:r>
            <a:r>
              <a:rPr lang="en-US" altLang="ja-JP" dirty="0" err="1"/>
              <a:t>recv</a:t>
            </a:r>
            <a:r>
              <a:rPr lang="en-US" altLang="ja-JP" dirty="0"/>
              <a:t>-keys 417A0893</a:t>
            </a:r>
          </a:p>
          <a:p>
            <a:endParaRPr lang="en-US" altLang="ja-JP" dirty="0"/>
          </a:p>
          <a:p>
            <a:pPr lvl="1"/>
            <a:r>
              <a:rPr lang="en-US" altLang="ja-JP" dirty="0" err="1"/>
              <a:t>sudo</a:t>
            </a:r>
            <a:r>
              <a:rPr lang="en-US" altLang="ja-JP" dirty="0"/>
              <a:t> apt-get update</a:t>
            </a:r>
          </a:p>
          <a:p>
            <a:endParaRPr lang="en-US" altLang="ja-JP" dirty="0" smtClean="0"/>
          </a:p>
          <a:p>
            <a:pPr lvl="1"/>
            <a:r>
              <a:rPr lang="en-US" altLang="ja-JP" dirty="0" err="1"/>
              <a:t>sudo</a:t>
            </a:r>
            <a:r>
              <a:rPr lang="en-US" altLang="ja-JP" dirty="0"/>
              <a:t> apt-get install </a:t>
            </a:r>
            <a:r>
              <a:rPr lang="en-US" altLang="ja-JP" dirty="0" err="1" smtClean="0"/>
              <a:t>dotnet</a:t>
            </a:r>
            <a:r>
              <a:rPr lang="en-US" altLang="ja-JP" dirty="0" smtClean="0"/>
              <a:t>=</a:t>
            </a:r>
            <a:r>
              <a:rPr lang="en-US" altLang="ja-JP" dirty="0" smtClean="0">
                <a:solidFill>
                  <a:srgbClr val="FF0000"/>
                </a:solidFill>
              </a:rPr>
              <a:t>1.0.0.001425-1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8547946" y="1576242"/>
            <a:ext cx="2607734" cy="904492"/>
          </a:xfrm>
          <a:prstGeom prst="wedgeRoundRectCallout">
            <a:avLst>
              <a:gd name="adj1" fmla="val -70287"/>
              <a:gd name="adj2" fmla="val 396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http://dotnet.github.io/getting-started/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72347" y="472871"/>
            <a:ext cx="2382520" cy="8527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Ubuntu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134" y="152713"/>
            <a:ext cx="8500533" cy="636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0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デモ</a:t>
            </a:r>
            <a:r>
              <a:rPr lang="en-US" altLang="ja-JP" dirty="0"/>
              <a:t>: .NET Core on Ubuntu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2072395"/>
          </a:xfrm>
        </p:spPr>
        <p:txBody>
          <a:bodyPr/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dotnet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コマンド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ビルドやパッケージ生成・復元を行う</a:t>
            </a:r>
            <a:endParaRPr kumimoji="1" lang="en-US" altLang="ja-JP" dirty="0" smtClean="0"/>
          </a:p>
          <a:p>
            <a:pPr lvl="1"/>
            <a:r>
              <a:rPr kumimoji="1" lang="en-US" altLang="ja-JP" dirty="0" err="1" smtClean="0"/>
              <a:t>MacOS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Linux</a:t>
            </a:r>
            <a:r>
              <a:rPr kumimoji="1" lang="ja-JP" altLang="en-US" dirty="0" smtClean="0"/>
              <a:t>には、</a:t>
            </a:r>
            <a:r>
              <a:rPr kumimoji="1" lang="en-US" altLang="ja-JP" dirty="0" smtClean="0"/>
              <a:t>Visual Studio</a:t>
            </a:r>
            <a:r>
              <a:rPr kumimoji="1" lang="ja-JP" altLang="en-US" dirty="0" smtClean="0"/>
              <a:t>がない。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mcs</a:t>
            </a:r>
            <a:r>
              <a:rPr lang="ja-JP" altLang="en-US" dirty="0" smtClean="0"/>
              <a:t>（</a:t>
            </a:r>
            <a:r>
              <a:rPr lang="en-US" altLang="ja-JP" dirty="0" smtClean="0"/>
              <a:t>mono</a:t>
            </a:r>
            <a:r>
              <a:rPr lang="ja-JP" altLang="en-US" dirty="0" smtClean="0"/>
              <a:t>）のようなコンパイラだけあっても、最近の開発事情にマッチしない。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特</a:t>
            </a:r>
            <a:r>
              <a:rPr kumimoji="1" lang="ja-JP" altLang="en-US" dirty="0" smtClean="0"/>
              <a:t>にパッケージシステムとの連携（従来なら</a:t>
            </a:r>
            <a:r>
              <a:rPr kumimoji="1" lang="en-US" altLang="ja-JP" dirty="0" smtClean="0"/>
              <a:t>NuGet.exe</a:t>
            </a:r>
            <a:r>
              <a:rPr kumimoji="1" lang="ja-JP" altLang="en-US" dirty="0" smtClean="0"/>
              <a:t>に相当）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097280" y="3869265"/>
            <a:ext cx="10058400" cy="21225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/>
              <a:t>mkdir</a:t>
            </a:r>
            <a:r>
              <a:rPr lang="en-US" altLang="ja-JP" dirty="0"/>
              <a:t> </a:t>
            </a:r>
            <a:r>
              <a:rPr lang="en-US" altLang="ja-JP" dirty="0" err="1" smtClean="0"/>
              <a:t>testapp</a:t>
            </a:r>
            <a:endParaRPr lang="en-US" altLang="ja-JP" dirty="0"/>
          </a:p>
          <a:p>
            <a:r>
              <a:rPr lang="en-US" altLang="ja-JP" dirty="0"/>
              <a:t>cd </a:t>
            </a:r>
            <a:r>
              <a:rPr lang="en-US" altLang="ja-JP" dirty="0" err="1" smtClean="0"/>
              <a:t>testapp</a:t>
            </a:r>
            <a:endParaRPr lang="en-US" altLang="ja-JP" dirty="0"/>
          </a:p>
          <a:p>
            <a:r>
              <a:rPr lang="en-US" altLang="ja-JP" dirty="0" err="1">
                <a:solidFill>
                  <a:srgbClr val="FF0000"/>
                </a:solidFill>
              </a:rPr>
              <a:t>dotnet</a:t>
            </a:r>
            <a:r>
              <a:rPr lang="en-US" altLang="ja-JP" dirty="0"/>
              <a:t> </a:t>
            </a:r>
            <a:r>
              <a:rPr lang="en-US" altLang="ja-JP" dirty="0" smtClean="0"/>
              <a:t>new       </a:t>
            </a:r>
            <a:r>
              <a:rPr lang="en-US" altLang="ja-JP" dirty="0" smtClean="0">
                <a:sym typeface="Wingdings" panose="05000000000000000000" pitchFamily="2" charset="2"/>
              </a:rPr>
              <a:t> </a:t>
            </a:r>
            <a:r>
              <a:rPr lang="ja-JP" altLang="en-US" dirty="0" smtClean="0">
                <a:sym typeface="Wingdings" panose="05000000000000000000" pitchFamily="2" charset="2"/>
              </a:rPr>
              <a:t>サンプルプロジェクトの生成</a:t>
            </a:r>
            <a:endParaRPr lang="en-US" altLang="ja-JP" dirty="0" smtClean="0"/>
          </a:p>
          <a:p>
            <a:r>
              <a:rPr lang="en-US" altLang="ja-JP" dirty="0" err="1">
                <a:solidFill>
                  <a:srgbClr val="FF0000"/>
                </a:solidFill>
              </a:rPr>
              <a:t>dotnet</a:t>
            </a:r>
            <a:r>
              <a:rPr lang="en-US" altLang="ja-JP" dirty="0"/>
              <a:t> </a:t>
            </a:r>
            <a:r>
              <a:rPr lang="en-US" altLang="ja-JP" dirty="0" smtClean="0"/>
              <a:t>restore  </a:t>
            </a:r>
            <a:r>
              <a:rPr lang="en-US" altLang="ja-JP" dirty="0" smtClean="0">
                <a:sym typeface="Wingdings" panose="05000000000000000000" pitchFamily="2" charset="2"/>
              </a:rPr>
              <a:t> </a:t>
            </a:r>
            <a:r>
              <a:rPr lang="en-US" altLang="ja-JP" dirty="0" err="1" smtClean="0">
                <a:sym typeface="Wingdings" panose="05000000000000000000" pitchFamily="2" charset="2"/>
              </a:rPr>
              <a:t>NuGet</a:t>
            </a:r>
            <a:r>
              <a:rPr lang="ja-JP" altLang="en-US" dirty="0" smtClean="0">
                <a:sym typeface="Wingdings" panose="05000000000000000000" pitchFamily="2" charset="2"/>
              </a:rPr>
              <a:t>パッケージの復元</a:t>
            </a:r>
            <a:endParaRPr lang="en-US" altLang="ja-JP" dirty="0"/>
          </a:p>
          <a:p>
            <a:r>
              <a:rPr lang="en-US" altLang="ja-JP" dirty="0" err="1">
                <a:solidFill>
                  <a:srgbClr val="FF0000"/>
                </a:solidFill>
              </a:rPr>
              <a:t>dotnet</a:t>
            </a:r>
            <a:r>
              <a:rPr lang="en-US" altLang="ja-JP" dirty="0"/>
              <a:t> </a:t>
            </a:r>
            <a:r>
              <a:rPr lang="en-US" altLang="ja-JP" dirty="0" smtClean="0"/>
              <a:t>run         </a:t>
            </a:r>
            <a:r>
              <a:rPr lang="en-US" altLang="ja-JP" dirty="0" smtClean="0">
                <a:sym typeface="Wingdings" panose="05000000000000000000" pitchFamily="2" charset="2"/>
              </a:rPr>
              <a:t> </a:t>
            </a:r>
            <a:r>
              <a:rPr lang="ja-JP" altLang="en-US" dirty="0" smtClean="0">
                <a:sym typeface="Wingdings" panose="05000000000000000000" pitchFamily="2" charset="2"/>
              </a:rPr>
              <a:t>コンパイルと実行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901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デモ</a:t>
            </a:r>
            <a:r>
              <a:rPr lang="en-US" altLang="ja-JP" dirty="0"/>
              <a:t>: .NET Core on Ubuntu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4164720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dotnet</a:t>
            </a:r>
            <a:r>
              <a:rPr kumimoji="1" lang="en-US" altLang="ja-JP" dirty="0" smtClean="0">
                <a:solidFill>
                  <a:srgbClr val="FF0000"/>
                </a:solidFill>
              </a:rPr>
              <a:t> new 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コマンド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フォルダとサンプルコードを作る。</a:t>
            </a:r>
            <a:endParaRPr lang="en-US" altLang="ja-JP" dirty="0" smtClean="0"/>
          </a:p>
          <a:p>
            <a:pPr lvl="1"/>
            <a:r>
              <a:rPr lang="en-US" altLang="ja-JP" dirty="0" err="1"/>
              <a:t>project.json</a:t>
            </a:r>
            <a:r>
              <a:rPr lang="en-US" altLang="ja-JP" dirty="0"/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dirty="0" smtClean="0"/>
              <a:t>Visual Studio</a:t>
            </a:r>
            <a:r>
              <a:rPr kumimoji="1" lang="ja-JP" altLang="en-US" dirty="0" err="1" smtClean="0"/>
              <a:t>での</a:t>
            </a:r>
            <a:r>
              <a:rPr kumimoji="1" lang="en-US" altLang="ja-JP" dirty="0" err="1" smtClean="0"/>
              <a:t>csproj</a:t>
            </a:r>
            <a:r>
              <a:rPr kumimoji="1" lang="ja-JP" altLang="en-US" dirty="0" smtClean="0"/>
              <a:t>に相当する。</a:t>
            </a:r>
            <a:endParaRPr kumimoji="1" lang="en-US" altLang="ja-JP" dirty="0" smtClean="0"/>
          </a:p>
          <a:p>
            <a:r>
              <a:rPr kumimoji="1" lang="en-US" altLang="ja-JP" dirty="0" err="1" smtClean="0">
                <a:solidFill>
                  <a:srgbClr val="FF0000"/>
                </a:solidFill>
              </a:rPr>
              <a:t>dotnet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restore </a:t>
            </a:r>
            <a:r>
              <a:rPr lang="ja-JP" altLang="en-US" dirty="0" smtClean="0">
                <a:solidFill>
                  <a:srgbClr val="FF0000"/>
                </a:solidFill>
              </a:rPr>
              <a:t>コマンド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err="1" smtClean="0"/>
              <a:t>project.json</a:t>
            </a:r>
            <a:r>
              <a:rPr lang="ja-JP" altLang="en-US" dirty="0" smtClean="0"/>
              <a:t>に記述された各</a:t>
            </a:r>
            <a:r>
              <a:rPr lang="en-US" altLang="ja-JP" dirty="0" err="1" smtClean="0"/>
              <a:t>NuGet</a:t>
            </a:r>
            <a:r>
              <a:rPr lang="ja-JP" altLang="en-US" dirty="0" smtClean="0"/>
              <a:t>パッケージをダウンロードする。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.NET Core</a:t>
            </a:r>
            <a:r>
              <a:rPr lang="ja-JP" altLang="en-US" dirty="0" smtClean="0"/>
              <a:t>も含む！！ </a:t>
            </a:r>
            <a:r>
              <a:rPr lang="en-US" altLang="ja-JP" dirty="0" smtClean="0"/>
              <a:t>“</a:t>
            </a:r>
            <a:r>
              <a:rPr lang="en-US" altLang="ja-JP" dirty="0" err="1" smtClean="0"/>
              <a:t>NETStandard.Library</a:t>
            </a:r>
            <a:r>
              <a:rPr lang="en-US" altLang="ja-JP" dirty="0" smtClean="0"/>
              <a:t>”: “1.0.0-rc2-23811”</a:t>
            </a:r>
          </a:p>
          <a:p>
            <a:r>
              <a:rPr kumimoji="1" lang="en-US" altLang="ja-JP" dirty="0" err="1" smtClean="0">
                <a:solidFill>
                  <a:srgbClr val="FF0000"/>
                </a:solidFill>
              </a:rPr>
              <a:t>dotnet</a:t>
            </a:r>
            <a:r>
              <a:rPr kumimoji="1" lang="en-US" altLang="ja-JP" dirty="0" smtClean="0">
                <a:solidFill>
                  <a:srgbClr val="FF0000"/>
                </a:solidFill>
              </a:rPr>
              <a:t> run </a:t>
            </a:r>
            <a:r>
              <a:rPr lang="ja-JP" altLang="en-US" dirty="0" smtClean="0">
                <a:solidFill>
                  <a:srgbClr val="FF0000"/>
                </a:solidFill>
              </a:rPr>
              <a:t>コマンド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err="1"/>
              <a:t>d</a:t>
            </a:r>
            <a:r>
              <a:rPr kumimoji="1" lang="en-US" altLang="ja-JP" dirty="0" err="1" smtClean="0"/>
              <a:t>otnet</a:t>
            </a:r>
            <a:r>
              <a:rPr kumimoji="1" lang="en-US" altLang="ja-JP" dirty="0" smtClean="0"/>
              <a:t> build</a:t>
            </a:r>
            <a:r>
              <a:rPr kumimoji="1" lang="ja-JP" altLang="en-US" dirty="0" smtClean="0"/>
              <a:t>を含む。ビルドし、生成されたコードを実行する。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9841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40" y="1921570"/>
            <a:ext cx="6544588" cy="348663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デモ</a:t>
            </a:r>
            <a:r>
              <a:rPr lang="en-US" altLang="ja-JP" dirty="0"/>
              <a:t>: .NET Core on Ubuntu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6"/>
            <a:ext cx="10058400" cy="51416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ビルドされたコード</a:t>
            </a:r>
            <a:r>
              <a:rPr kumimoji="1" lang="en-US" altLang="ja-JP" dirty="0" smtClean="0"/>
              <a:t>: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785028" y="5068299"/>
            <a:ext cx="4064000" cy="10616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dirty="0" err="1" smtClean="0"/>
              <a:t>dotnet</a:t>
            </a:r>
            <a:r>
              <a:rPr lang="ja-JP" altLang="en-US" dirty="0" smtClean="0"/>
              <a:t>コマンドを使わなくても実行可能</a:t>
            </a:r>
            <a:endParaRPr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5012267" y="2606675"/>
            <a:ext cx="1811866" cy="3524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7260166" y="2217420"/>
            <a:ext cx="3124200" cy="685800"/>
          </a:xfrm>
          <a:prstGeom prst="wedgeRoundRectCallout">
            <a:avLst>
              <a:gd name="adj1" fmla="val -66493"/>
              <a:gd name="adj2" fmla="val 375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ビルド成果物（従来同様）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186892" y="3975100"/>
            <a:ext cx="1811866" cy="866775"/>
          </a:xfrm>
          <a:prstGeom prst="roundRect">
            <a:avLst>
              <a:gd name="adj" fmla="val 750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7349066" y="3727452"/>
            <a:ext cx="3124200" cy="778932"/>
          </a:xfrm>
          <a:prstGeom prst="wedgeRoundRectCallout">
            <a:avLst>
              <a:gd name="adj1" fmla="val -66493"/>
              <a:gd name="adj2" fmla="val 375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“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emitEntryPoint</a:t>
            </a:r>
            <a:r>
              <a:rPr kumimoji="1" lang="en-US" altLang="ja-JP" dirty="0" smtClean="0">
                <a:solidFill>
                  <a:schemeClr val="tx1"/>
                </a:solidFill>
              </a:rPr>
              <a:t>”: true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の場合にのみ生成される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9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97" y="1933334"/>
            <a:ext cx="6973273" cy="34485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デモ</a:t>
            </a:r>
            <a:r>
              <a:rPr lang="en-US" altLang="ja-JP" dirty="0"/>
              <a:t>: .NET Core on Ubuntu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6"/>
            <a:ext cx="10058400" cy="514164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d</a:t>
            </a:r>
            <a:r>
              <a:rPr kumimoji="1" lang="en-US" altLang="ja-JP" dirty="0" err="1" smtClean="0"/>
              <a:t>otnet</a:t>
            </a:r>
            <a:r>
              <a:rPr kumimoji="1" lang="en-US" altLang="ja-JP" dirty="0" smtClean="0"/>
              <a:t> build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--native 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（</a:t>
            </a:r>
            <a:r>
              <a:rPr kumimoji="1" lang="en-US" altLang="ja-JP" dirty="0" smtClean="0">
                <a:solidFill>
                  <a:srgbClr val="FF0000"/>
                </a:solidFill>
              </a:rPr>
              <a:t>.NET Native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8428567" y="3691466"/>
            <a:ext cx="3090332" cy="853168"/>
          </a:xfrm>
          <a:prstGeom prst="wedgeRoundRectCallout">
            <a:avLst>
              <a:gd name="adj1" fmla="val -66493"/>
              <a:gd name="adj2" fmla="val 375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ネイティブコード生成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（付随ライブラリがない）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8428567" y="4992399"/>
            <a:ext cx="3124200" cy="536334"/>
          </a:xfrm>
          <a:prstGeom prst="wedgeRoundRectCallout">
            <a:avLst>
              <a:gd name="adj1" fmla="val -68661"/>
              <a:gd name="adj2" fmla="val -548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ネイティブコードを実行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263091" y="4515090"/>
            <a:ext cx="1032933" cy="174385"/>
          </a:xfrm>
          <a:prstGeom prst="roundRect">
            <a:avLst>
              <a:gd name="adj" fmla="val 750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5186891" y="2803765"/>
            <a:ext cx="1032933" cy="174385"/>
          </a:xfrm>
          <a:prstGeom prst="roundRect">
            <a:avLst>
              <a:gd name="adj" fmla="val 750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21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.NET Core</a:t>
            </a:r>
            <a:r>
              <a:rPr kumimoji="1" lang="ja-JP" altLang="en-US" dirty="0" smtClean="0"/>
              <a:t>さえ</a:t>
            </a:r>
            <a:r>
              <a:rPr kumimoji="1" lang="en-US" altLang="ja-JP" dirty="0" err="1" smtClean="0"/>
              <a:t>NuGet</a:t>
            </a:r>
            <a:r>
              <a:rPr kumimoji="1" lang="ja-JP" altLang="en-US" dirty="0" smtClean="0"/>
              <a:t>パッケージ化された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488070"/>
          </a:xfrm>
        </p:spPr>
        <p:txBody>
          <a:bodyPr>
            <a:normAutofit lnSpcReduction="10000"/>
          </a:bodyPr>
          <a:lstStyle/>
          <a:p>
            <a:r>
              <a:rPr lang="en-US" altLang="ja-JP" dirty="0" err="1"/>
              <a:t>p</a:t>
            </a:r>
            <a:r>
              <a:rPr kumimoji="1" lang="en-US" altLang="ja-JP" dirty="0" err="1" smtClean="0"/>
              <a:t>roject.lock.json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参照されたパッケージ群のリスト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50" y="1895475"/>
            <a:ext cx="4706452" cy="4732359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6126480" y="1895476"/>
            <a:ext cx="4674870" cy="930256"/>
          </a:xfrm>
          <a:prstGeom prst="wedgeRoundRectCallout">
            <a:avLst>
              <a:gd name="adj1" fmla="val -66587"/>
              <a:gd name="adj2" fmla="val 527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大量の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NuGet</a:t>
            </a:r>
            <a:r>
              <a:rPr kumimoji="1" lang="ja-JP" altLang="en-US" dirty="0" smtClean="0">
                <a:solidFill>
                  <a:schemeClr val="tx1"/>
                </a:solidFill>
              </a:rPr>
              <a:t>パッケージ群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（キャッシュは</a:t>
            </a:r>
            <a:r>
              <a:rPr kumimoji="1" lang="en-US" altLang="ja-JP" dirty="0" smtClean="0">
                <a:solidFill>
                  <a:schemeClr val="tx1"/>
                </a:solidFill>
              </a:rPr>
              <a:t>~.nugget/packages</a:t>
            </a:r>
            <a:r>
              <a:rPr kumimoji="1" lang="ja-JP" altLang="en-US" dirty="0" smtClean="0">
                <a:solidFill>
                  <a:schemeClr val="tx1"/>
                </a:solidFill>
              </a:rPr>
              <a:t>にある）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097281" y="3413106"/>
            <a:ext cx="4246244" cy="197124"/>
          </a:xfrm>
          <a:prstGeom prst="roundRect">
            <a:avLst>
              <a:gd name="adj" fmla="val 750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097281" y="4814075"/>
            <a:ext cx="4246244" cy="197124"/>
          </a:xfrm>
          <a:prstGeom prst="roundRect">
            <a:avLst>
              <a:gd name="adj" fmla="val 750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097281" y="6235143"/>
            <a:ext cx="4246244" cy="197124"/>
          </a:xfrm>
          <a:prstGeom prst="roundRect">
            <a:avLst>
              <a:gd name="adj" fmla="val 750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097281" y="1857376"/>
            <a:ext cx="4246244" cy="212434"/>
          </a:xfrm>
          <a:prstGeom prst="roundRect">
            <a:avLst>
              <a:gd name="adj" fmla="val 750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126479" y="3028950"/>
            <a:ext cx="5457825" cy="32061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911001" y="3116764"/>
            <a:ext cx="5919049" cy="29506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依存性を小さく</a:t>
            </a:r>
            <a:r>
              <a:rPr lang="en-US" altLang="ja-JP" dirty="0" smtClean="0"/>
              <a:t>:</a:t>
            </a:r>
            <a:br>
              <a:rPr lang="en-US" altLang="ja-JP" dirty="0" smtClean="0"/>
            </a:br>
            <a:r>
              <a:rPr lang="ja-JP" altLang="en-US" dirty="0" smtClean="0"/>
              <a:t>プラットフォーム毎に必要となるパッケージを分けられるように。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OSS</a:t>
            </a:r>
            <a:r>
              <a:rPr lang="ja-JP" altLang="en-US" dirty="0" smtClean="0"/>
              <a:t>プロジェクトで</a:t>
            </a:r>
            <a:r>
              <a:rPr lang="ja-JP" altLang="en-US" dirty="0" smtClean="0">
                <a:solidFill>
                  <a:srgbClr val="FF0000"/>
                </a:solidFill>
              </a:rPr>
              <a:t>相互干渉を少なく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lvl="1"/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.NET Core</a:t>
            </a:r>
            <a:r>
              <a:rPr lang="ja-JP" altLang="en-US" dirty="0" smtClean="0">
                <a:solidFill>
                  <a:srgbClr val="FF0000"/>
                </a:solidFill>
              </a:rPr>
              <a:t>のビルド・実行環境の最小化</a:t>
            </a:r>
            <a:r>
              <a:rPr lang="en-US" altLang="ja-JP" dirty="0" smtClean="0"/>
              <a:t>:</a:t>
            </a:r>
            <a:br>
              <a:rPr lang="en-US" altLang="ja-JP" dirty="0" smtClean="0"/>
            </a:br>
            <a:r>
              <a:rPr lang="en-US" altLang="ja-JP" dirty="0" smtClean="0"/>
              <a:t>.NET</a:t>
            </a:r>
            <a:r>
              <a:rPr lang="ja-JP" altLang="en-US" dirty="0" smtClean="0"/>
              <a:t>の環境を小さくすることで、</a:t>
            </a:r>
            <a:r>
              <a:rPr lang="en-US" altLang="ja-JP" dirty="0" smtClean="0"/>
              <a:t>DevOps</a:t>
            </a:r>
            <a:r>
              <a:rPr lang="ja-JP" altLang="en-US" dirty="0" smtClean="0"/>
              <a:t>をやりやすく。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692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けきょ </a:t>
            </a:r>
            <a:r>
              <a:rPr kumimoji="1" lang="en-US" altLang="ja-JP" dirty="0" smtClean="0"/>
              <a:t>(@kekyo2)</a:t>
            </a:r>
          </a:p>
          <a:p>
            <a:r>
              <a:rPr lang="ja-JP" altLang="en-US" dirty="0" smtClean="0"/>
              <a:t>ロードバイク乗り</a:t>
            </a:r>
            <a:endParaRPr lang="en-US" altLang="ja-JP" dirty="0" smtClean="0"/>
          </a:p>
          <a:p>
            <a:r>
              <a:rPr kumimoji="1" lang="en-US" altLang="ja-JP" dirty="0" smtClean="0"/>
              <a:t>Microsoft MVP for Visual Studio and Development Technology</a:t>
            </a:r>
          </a:p>
          <a:p>
            <a:r>
              <a:rPr kumimoji="1" lang="ja-JP" altLang="en-US" dirty="0" smtClean="0"/>
              <a:t>認定スクラムマスター・スクラムプロダクトオーナー</a:t>
            </a:r>
            <a:endParaRPr kumimoji="1" lang="en-US" altLang="ja-JP" dirty="0" smtClean="0"/>
          </a:p>
          <a:p>
            <a:r>
              <a:rPr lang="en-US" altLang="ja-JP" dirty="0" smtClean="0"/>
              <a:t>Center CLR</a:t>
            </a:r>
            <a:r>
              <a:rPr lang="ja-JP" altLang="en-US" dirty="0" smtClean="0"/>
              <a:t>オーガナイザー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929" y="4661278"/>
            <a:ext cx="2133751" cy="7175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929" y="5479183"/>
            <a:ext cx="2133751" cy="72111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929" y="3666374"/>
            <a:ext cx="2133751" cy="86088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67" y="5483317"/>
            <a:ext cx="3823904" cy="7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42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245974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What is .NET Core? </a:t>
            </a:r>
            <a:r>
              <a:rPr lang="ja-JP" altLang="en-US" dirty="0" smtClean="0">
                <a:solidFill>
                  <a:schemeClr val="tx1"/>
                </a:solidFill>
              </a:rPr>
              <a:t>（</a:t>
            </a:r>
            <a:r>
              <a:rPr lang="en-US" altLang="ja-JP" dirty="0" smtClean="0">
                <a:solidFill>
                  <a:schemeClr val="tx1"/>
                </a:solidFill>
              </a:rPr>
              <a:t>.NET Core</a:t>
            </a:r>
            <a:r>
              <a:rPr lang="ja-JP" altLang="en-US" dirty="0" err="1" smtClean="0">
                <a:solidFill>
                  <a:schemeClr val="tx1"/>
                </a:solidFill>
              </a:rPr>
              <a:t>って</a:t>
            </a:r>
            <a:r>
              <a:rPr lang="ja-JP" altLang="en-US" dirty="0" smtClean="0">
                <a:solidFill>
                  <a:schemeClr val="tx1"/>
                </a:solidFill>
              </a:rPr>
              <a:t>何？）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Disposable Infrastructure  </a:t>
            </a:r>
            <a:r>
              <a:rPr lang="ja-JP" altLang="en-US" dirty="0" smtClean="0">
                <a:solidFill>
                  <a:srgbClr val="FF0000"/>
                </a:solidFill>
              </a:rPr>
              <a:t>（破棄可能な環境）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Integrated Development Environment  </a:t>
            </a:r>
            <a:r>
              <a:rPr lang="ja-JP" altLang="en-US" dirty="0" smtClean="0">
                <a:solidFill>
                  <a:schemeClr val="tx1"/>
                </a:solidFill>
              </a:rPr>
              <a:t>（統合開発環境）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まとめ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26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.NET</a:t>
            </a:r>
            <a:r>
              <a:rPr lang="ja-JP" altLang="en-US" dirty="0" smtClean="0"/>
              <a:t>のコードだけの話じゃない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541442" cy="3888496"/>
          </a:xfrm>
        </p:spPr>
        <p:txBody>
          <a:bodyPr/>
          <a:lstStyle/>
          <a:p>
            <a:r>
              <a:rPr lang="en-US" altLang="ja-JP" dirty="0" smtClean="0"/>
              <a:t>.NET </a:t>
            </a:r>
            <a:r>
              <a:rPr lang="ja-JP" altLang="en-US" dirty="0" smtClean="0"/>
              <a:t>がマルチプラットフォームに対応した所で、その</a:t>
            </a:r>
            <a:r>
              <a:rPr lang="ja-JP" altLang="en-US" dirty="0" smtClean="0">
                <a:solidFill>
                  <a:srgbClr val="FF0000"/>
                </a:solidFill>
              </a:rPr>
              <a:t>周りの環境が問題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OS</a:t>
            </a:r>
            <a:r>
              <a:rPr kumimoji="1" lang="en-US" altLang="ja-JP" dirty="0" smtClean="0"/>
              <a:t>: Windows, Linux, FreeBSD, </a:t>
            </a:r>
            <a:r>
              <a:rPr kumimoji="1" lang="en-US" altLang="ja-JP" dirty="0" err="1" smtClean="0"/>
              <a:t>etc</a:t>
            </a:r>
            <a:r>
              <a:rPr kumimoji="1" lang="en-US" altLang="ja-JP" dirty="0" smtClean="0"/>
              <a:t>… ??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Web hosting</a:t>
            </a:r>
            <a:r>
              <a:rPr kumimoji="1" lang="en-US" altLang="ja-JP" dirty="0" smtClean="0"/>
              <a:t>: IIS, Apache, </a:t>
            </a:r>
            <a:r>
              <a:rPr kumimoji="1" lang="en-US" altLang="ja-JP" dirty="0" err="1" smtClean="0"/>
              <a:t>nginx</a:t>
            </a:r>
            <a:r>
              <a:rPr kumimoji="1" lang="en-US" altLang="ja-JP" dirty="0" smtClean="0"/>
              <a:t>… ??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Tool chains</a:t>
            </a:r>
            <a:r>
              <a:rPr lang="en-US" altLang="ja-JP" dirty="0" smtClean="0"/>
              <a:t>: Windows console vs PowerShell vs Bash vs </a:t>
            </a:r>
            <a:r>
              <a:rPr lang="en-US" altLang="ja-JP" dirty="0" err="1" smtClean="0"/>
              <a:t>etc</a:t>
            </a:r>
            <a:r>
              <a:rPr lang="en-US" altLang="ja-JP" dirty="0" smtClean="0"/>
              <a:t>… ??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Build environments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devenv</a:t>
            </a:r>
            <a:r>
              <a:rPr kumimoji="1" lang="en-US" altLang="ja-JP" dirty="0" smtClean="0"/>
              <a:t> vs </a:t>
            </a:r>
            <a:r>
              <a:rPr kumimoji="1" lang="en-US" altLang="ja-JP" dirty="0" err="1" smtClean="0"/>
              <a:t>MSBuild</a:t>
            </a:r>
            <a:r>
              <a:rPr kumimoji="1" lang="en-US" altLang="ja-JP" dirty="0" smtClean="0"/>
              <a:t> vs Jenkins vs Bash vs </a:t>
            </a:r>
            <a:r>
              <a:rPr kumimoji="1" lang="en-US" altLang="ja-JP" dirty="0" err="1" smtClean="0"/>
              <a:t>etc</a:t>
            </a:r>
            <a:r>
              <a:rPr kumimoji="1" lang="en-US" altLang="ja-JP" dirty="0" smtClean="0"/>
              <a:t>… ??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Deployments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NuGet</a:t>
            </a:r>
            <a:r>
              <a:rPr lang="en-US" altLang="ja-JP" dirty="0" smtClean="0"/>
              <a:t> vs </a:t>
            </a:r>
            <a:r>
              <a:rPr lang="en-US" altLang="ja-JP" dirty="0" err="1" smtClean="0"/>
              <a:t>msi</a:t>
            </a:r>
            <a:r>
              <a:rPr lang="en-US" altLang="ja-JP" dirty="0" smtClean="0"/>
              <a:t> vs </a:t>
            </a:r>
            <a:r>
              <a:rPr lang="en-US" altLang="ja-JP" dirty="0" err="1" smtClean="0"/>
              <a:t>xcopy</a:t>
            </a:r>
            <a:r>
              <a:rPr lang="en-US" altLang="ja-JP" dirty="0" smtClean="0"/>
              <a:t> vs </a:t>
            </a:r>
            <a:r>
              <a:rPr lang="en-US" altLang="ja-JP" dirty="0" err="1" smtClean="0"/>
              <a:t>scp</a:t>
            </a:r>
            <a:r>
              <a:rPr lang="en-US" altLang="ja-JP" dirty="0" smtClean="0"/>
              <a:t> vs </a:t>
            </a:r>
            <a:r>
              <a:rPr lang="en-US" altLang="ja-JP" dirty="0" err="1" smtClean="0"/>
              <a:t>git</a:t>
            </a:r>
            <a:r>
              <a:rPr lang="en-US" altLang="ja-JP" dirty="0" smtClean="0"/>
              <a:t>-pull vs </a:t>
            </a:r>
            <a:r>
              <a:rPr lang="en-US" altLang="ja-JP" dirty="0" err="1" smtClean="0"/>
              <a:t>etc</a:t>
            </a:r>
            <a:r>
              <a:rPr lang="en-US" altLang="ja-JP" dirty="0" smtClean="0"/>
              <a:t>… ??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7952245" y="2210637"/>
            <a:ext cx="3322006" cy="878808"/>
          </a:xfrm>
          <a:prstGeom prst="wedgeRoundRectCallout">
            <a:avLst>
              <a:gd name="adj1" fmla="val -41049"/>
              <a:gd name="adj2" fmla="val 954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開発のスムーズな</a:t>
            </a:r>
            <a:r>
              <a:rPr kumimoji="1" lang="ja-JP" altLang="en-US" dirty="0">
                <a:solidFill>
                  <a:schemeClr val="tx1"/>
                </a:solidFill>
              </a:rPr>
              <a:t>適用</a:t>
            </a:r>
            <a:r>
              <a:rPr kumimoji="1" lang="ja-JP" altLang="en-US" dirty="0" smtClean="0">
                <a:solidFill>
                  <a:schemeClr val="tx1"/>
                </a:solidFill>
              </a:rPr>
              <a:t>には、様々な問題がある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71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キーワード</a:t>
            </a:r>
            <a:r>
              <a:rPr kumimoji="1" lang="en-US" altLang="ja-JP" dirty="0" smtClean="0"/>
              <a:t>: Docker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4"/>
            <a:ext cx="10058400" cy="4744918"/>
          </a:xfrm>
        </p:spPr>
        <p:txBody>
          <a:bodyPr/>
          <a:lstStyle/>
          <a:p>
            <a:r>
              <a:rPr kumimoji="1" lang="en-US" altLang="ja-JP" dirty="0" smtClean="0"/>
              <a:t>Docker</a:t>
            </a:r>
            <a:r>
              <a:rPr kumimoji="1" lang="ja-JP" altLang="en-US" dirty="0" smtClean="0"/>
              <a:t>は軽量実行コンテナ。</a:t>
            </a:r>
            <a:endParaRPr kumimoji="1" lang="en-US" altLang="ja-JP" dirty="0" smtClean="0"/>
          </a:p>
          <a:p>
            <a:r>
              <a:rPr lang="en-US" altLang="ja-JP" dirty="0" smtClean="0"/>
              <a:t>VM</a:t>
            </a:r>
            <a:r>
              <a:rPr lang="ja-JP" altLang="en-US" dirty="0" smtClean="0"/>
              <a:t>みたいなものだけど、その違いとは</a:t>
            </a:r>
            <a:endParaRPr lang="en-US" altLang="ja-JP" dirty="0" smtClean="0"/>
          </a:p>
          <a:p>
            <a:endParaRPr kumimoji="1" lang="en-US" altLang="ja-JP" dirty="0"/>
          </a:p>
        </p:txBody>
      </p:sp>
      <p:pic>
        <p:nvPicPr>
          <p:cNvPr id="2050" name="Picture 2" descr="http://engineer.recruit-lifestyle.co.jp/techblog/2015-12-22-dockertestdb/img/t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66" y="2604052"/>
            <a:ext cx="4509928" cy="4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4049486" y="3779863"/>
            <a:ext cx="3264562" cy="680517"/>
          </a:xfrm>
          <a:prstGeom prst="wedgeRoundRectCallout">
            <a:avLst>
              <a:gd name="adj1" fmla="val 65925"/>
              <a:gd name="adj2" fmla="val 430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https://www.docker.com/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28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6355613" y="3105149"/>
            <a:ext cx="1032933" cy="1658681"/>
          </a:xfrm>
          <a:prstGeom prst="roundRect">
            <a:avLst>
              <a:gd name="adj" fmla="val 750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7520479" y="3105149"/>
            <a:ext cx="1032933" cy="1658681"/>
          </a:xfrm>
          <a:prstGeom prst="roundRect">
            <a:avLst>
              <a:gd name="adj" fmla="val 750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8677867" y="3105149"/>
            <a:ext cx="1032933" cy="1658681"/>
          </a:xfrm>
          <a:prstGeom prst="roundRect">
            <a:avLst>
              <a:gd name="adj" fmla="val 750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3878657" y="2398901"/>
            <a:ext cx="1032933" cy="2364930"/>
          </a:xfrm>
          <a:prstGeom prst="roundRect">
            <a:avLst>
              <a:gd name="adj" fmla="val 750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048620" y="2398901"/>
            <a:ext cx="1032933" cy="2364930"/>
          </a:xfrm>
          <a:prstGeom prst="roundRect">
            <a:avLst>
              <a:gd name="adj" fmla="val 750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2689598" y="2398901"/>
            <a:ext cx="1032933" cy="2364930"/>
          </a:xfrm>
          <a:prstGeom prst="roundRect">
            <a:avLst>
              <a:gd name="adj" fmla="val 750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キーワード</a:t>
            </a:r>
            <a:r>
              <a:rPr lang="en-US" altLang="ja-JP" dirty="0"/>
              <a:t>: </a:t>
            </a:r>
            <a:r>
              <a:rPr lang="en-US" altLang="ja-JP" dirty="0" smtClean="0"/>
              <a:t>Docker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79" y="1407405"/>
            <a:ext cx="10620955" cy="564591"/>
          </a:xfrm>
        </p:spPr>
        <p:txBody>
          <a:bodyPr/>
          <a:lstStyle/>
          <a:p>
            <a:r>
              <a:rPr kumimoji="1" lang="ja-JP" altLang="en-US" dirty="0" smtClean="0"/>
              <a:t>従来の仮想マシン技術（</a:t>
            </a:r>
            <a:r>
              <a:rPr lang="en-US" altLang="ja-JP" dirty="0" smtClean="0"/>
              <a:t>Hyper-V</a:t>
            </a:r>
            <a:r>
              <a:rPr lang="ja-JP" altLang="en-US" dirty="0" smtClean="0"/>
              <a:t>・</a:t>
            </a:r>
            <a:r>
              <a:rPr lang="en-US" altLang="ja-JP" dirty="0" err="1" smtClean="0"/>
              <a:t>VirtualBox</a:t>
            </a:r>
            <a:r>
              <a:rPr lang="ja-JP" altLang="en-US" dirty="0" smtClean="0"/>
              <a:t>・</a:t>
            </a:r>
            <a:r>
              <a:rPr lang="en-US" altLang="ja-JP" dirty="0" smtClean="0"/>
              <a:t>VMWare</a:t>
            </a:r>
            <a:r>
              <a:rPr lang="ja-JP" altLang="en-US" dirty="0" smtClean="0"/>
              <a:t>）との違い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6451655" y="3286400"/>
            <a:ext cx="840850" cy="68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App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7627454" y="3286400"/>
            <a:ext cx="840850" cy="68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App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8787351" y="3286400"/>
            <a:ext cx="840850" cy="68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App</a:t>
            </a:r>
            <a:endParaRPr kumimoji="1" lang="ja-JP" altLang="en-US" dirty="0"/>
          </a:p>
        </p:txBody>
      </p:sp>
      <p:sp>
        <p:nvSpPr>
          <p:cNvPr id="7" name="円柱 6"/>
          <p:cNvSpPr/>
          <p:nvPr/>
        </p:nvSpPr>
        <p:spPr>
          <a:xfrm>
            <a:off x="10410825" y="3224495"/>
            <a:ext cx="1190625" cy="972957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Container</a:t>
            </a:r>
          </a:p>
          <a:p>
            <a:pPr algn="ctr"/>
            <a:r>
              <a:rPr kumimoji="1" lang="en-US" altLang="ja-JP" dirty="0" smtClean="0"/>
              <a:t>Image</a:t>
            </a:r>
            <a:endParaRPr kumimoji="1" lang="ja-JP" altLang="en-US" dirty="0"/>
          </a:p>
        </p:txBody>
      </p:sp>
      <p:sp>
        <p:nvSpPr>
          <p:cNvPr id="20" name="左矢印 19"/>
          <p:cNvSpPr/>
          <p:nvPr/>
        </p:nvSpPr>
        <p:spPr>
          <a:xfrm rot="20449111">
            <a:off x="9629796" y="3865363"/>
            <a:ext cx="940260" cy="560944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柱 28"/>
          <p:cNvSpPr/>
          <p:nvPr/>
        </p:nvSpPr>
        <p:spPr>
          <a:xfrm>
            <a:off x="509382" y="2467730"/>
            <a:ext cx="1516959" cy="2739221"/>
          </a:xfrm>
          <a:prstGeom prst="can">
            <a:avLst>
              <a:gd name="adj" fmla="val 1997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VM</a:t>
            </a:r>
          </a:p>
          <a:p>
            <a:pPr algn="ctr"/>
            <a:r>
              <a:rPr kumimoji="1" lang="en-US" altLang="ja-JP" dirty="0" smtClean="0"/>
              <a:t>Image</a:t>
            </a:r>
          </a:p>
          <a:p>
            <a:pPr algn="ctr"/>
            <a:endParaRPr kumimoji="1" lang="en-US" altLang="ja-JP" dirty="0" smtClean="0"/>
          </a:p>
          <a:p>
            <a:pPr algn="ctr"/>
            <a:r>
              <a:rPr kumimoji="1" lang="en-US" altLang="ja-JP" dirty="0" smtClean="0">
                <a:solidFill>
                  <a:srgbClr val="FFFF00"/>
                </a:solidFill>
              </a:rPr>
              <a:t>GB order</a:t>
            </a:r>
          </a:p>
          <a:p>
            <a:pPr algn="ctr"/>
            <a:r>
              <a:rPr kumimoji="1" lang="en-US" altLang="ja-JP" dirty="0" smtClean="0">
                <a:solidFill>
                  <a:srgbClr val="FFFF00"/>
                </a:solidFill>
              </a:rPr>
              <a:t>Large image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0" name="左矢印 29"/>
          <p:cNvSpPr/>
          <p:nvPr/>
        </p:nvSpPr>
        <p:spPr>
          <a:xfrm rot="1102328" flipH="1">
            <a:off x="1905411" y="3863811"/>
            <a:ext cx="867661" cy="560944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コンテンツ プレースホルダー 2"/>
          <p:cNvSpPr txBox="1">
            <a:spLocks/>
          </p:cNvSpPr>
          <p:nvPr/>
        </p:nvSpPr>
        <p:spPr>
          <a:xfrm>
            <a:off x="7178173" y="2628373"/>
            <a:ext cx="1739412" cy="481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altLang="ja-JP" dirty="0" smtClean="0"/>
              <a:t>[Processes]</a:t>
            </a:r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6451655" y="3982139"/>
            <a:ext cx="840850" cy="68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App</a:t>
            </a:r>
            <a:br>
              <a:rPr kumimoji="1" lang="en-US" altLang="ja-JP" dirty="0" smtClean="0"/>
            </a:br>
            <a:r>
              <a:rPr kumimoji="1" lang="en-US" altLang="ja-JP" dirty="0" err="1" smtClean="0"/>
              <a:t>Env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7627454" y="3982139"/>
            <a:ext cx="840850" cy="68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App</a:t>
            </a:r>
            <a:br>
              <a:rPr kumimoji="1" lang="en-US" altLang="ja-JP" dirty="0" smtClean="0"/>
            </a:br>
            <a:r>
              <a:rPr kumimoji="1" lang="en-US" altLang="ja-JP" dirty="0" err="1" smtClean="0"/>
              <a:t>Env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8787351" y="3982139"/>
            <a:ext cx="840850" cy="68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App</a:t>
            </a:r>
            <a:br>
              <a:rPr kumimoji="1" lang="en-US" altLang="ja-JP" dirty="0" smtClean="0"/>
            </a:br>
            <a:r>
              <a:rPr kumimoji="1" lang="en-US" altLang="ja-JP" dirty="0" err="1" smtClean="0"/>
              <a:t>Env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451654" y="4669409"/>
            <a:ext cx="3176547" cy="566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Docker Engine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6451653" y="5235941"/>
            <a:ext cx="3176547" cy="566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Host OS (Linux/Windows…)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451654" y="5802472"/>
            <a:ext cx="3176547" cy="757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Physical Machine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808966" y="2599128"/>
            <a:ext cx="840850" cy="68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App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984765" y="2599128"/>
            <a:ext cx="840850" cy="68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App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144662" y="2599128"/>
            <a:ext cx="840850" cy="68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App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808966" y="3294867"/>
            <a:ext cx="840850" cy="68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App</a:t>
            </a:r>
            <a:br>
              <a:rPr kumimoji="1" lang="en-US" altLang="ja-JP" dirty="0" smtClean="0"/>
            </a:br>
            <a:r>
              <a:rPr kumimoji="1" lang="en-US" altLang="ja-JP" dirty="0" err="1" smtClean="0"/>
              <a:t>Env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984765" y="3294867"/>
            <a:ext cx="840850" cy="68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App</a:t>
            </a:r>
            <a:br>
              <a:rPr kumimoji="1" lang="en-US" altLang="ja-JP" dirty="0" smtClean="0"/>
            </a:br>
            <a:r>
              <a:rPr kumimoji="1" lang="en-US" altLang="ja-JP" dirty="0" err="1" smtClean="0"/>
              <a:t>Env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144662" y="3294867"/>
            <a:ext cx="840850" cy="68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App</a:t>
            </a:r>
            <a:br>
              <a:rPr kumimoji="1" lang="en-US" altLang="ja-JP" dirty="0" smtClean="0"/>
            </a:br>
            <a:r>
              <a:rPr kumimoji="1" lang="en-US" altLang="ja-JP" dirty="0" err="1" smtClean="0"/>
              <a:t>Env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808966" y="3983611"/>
            <a:ext cx="840850" cy="68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Guest</a:t>
            </a:r>
          </a:p>
          <a:p>
            <a:pPr algn="ctr"/>
            <a:r>
              <a:rPr kumimoji="1" lang="en-US" altLang="ja-JP" dirty="0" smtClean="0"/>
              <a:t>OS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984765" y="3983611"/>
            <a:ext cx="840850" cy="68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Guest</a:t>
            </a:r>
          </a:p>
          <a:p>
            <a:pPr algn="ctr"/>
            <a:r>
              <a:rPr kumimoji="1" lang="en-US" altLang="ja-JP" dirty="0" smtClean="0"/>
              <a:t>OS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144662" y="3983611"/>
            <a:ext cx="840850" cy="685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Guest</a:t>
            </a:r>
          </a:p>
          <a:p>
            <a:pPr algn="ctr"/>
            <a:r>
              <a:rPr kumimoji="1" lang="en-US" altLang="ja-JP" dirty="0" smtClean="0"/>
              <a:t>OS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808965" y="4669410"/>
            <a:ext cx="3176547" cy="1133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/>
          </a:p>
          <a:p>
            <a:pPr algn="ctr"/>
            <a:r>
              <a:rPr kumimoji="1" lang="en-US" altLang="ja-JP" dirty="0" smtClean="0"/>
              <a:t>Hyper visor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019425" y="4763831"/>
            <a:ext cx="2732203" cy="566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Host OS (Linux/</a:t>
            </a:r>
            <a:r>
              <a:rPr kumimoji="1" lang="en-US" altLang="ja-JP" dirty="0" err="1" smtClean="0"/>
              <a:t>WIndows</a:t>
            </a:r>
            <a:r>
              <a:rPr kumimoji="1" lang="en-US" altLang="ja-JP" dirty="0" smtClean="0"/>
              <a:t>…)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808965" y="5802472"/>
            <a:ext cx="3176547" cy="757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Physical Machine</a:t>
            </a:r>
          </a:p>
          <a:p>
            <a:pPr algn="ctr"/>
            <a:r>
              <a:rPr kumimoji="1" lang="en-US" altLang="ja-JP" dirty="0" smtClean="0">
                <a:solidFill>
                  <a:srgbClr val="FFFF00"/>
                </a:solidFill>
              </a:rPr>
              <a:t>(Large resources)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8" name="コンテンツ プレースホルダー 2"/>
          <p:cNvSpPr txBox="1">
            <a:spLocks/>
          </p:cNvSpPr>
          <p:nvPr/>
        </p:nvSpPr>
        <p:spPr>
          <a:xfrm>
            <a:off x="3112744" y="1955247"/>
            <a:ext cx="2545564" cy="45310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altLang="ja-JP" dirty="0" smtClean="0"/>
              <a:t>[Virtual Machines]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100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キーワード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DockerHub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4"/>
            <a:ext cx="10058400" cy="1044394"/>
          </a:xfrm>
        </p:spPr>
        <p:txBody>
          <a:bodyPr/>
          <a:lstStyle/>
          <a:p>
            <a:r>
              <a:rPr kumimoji="1" lang="en-US" altLang="ja-JP" dirty="0" smtClean="0"/>
              <a:t>Docker</a:t>
            </a:r>
            <a:r>
              <a:rPr kumimoji="1" lang="ja-JP" altLang="en-US" dirty="0" smtClean="0"/>
              <a:t>の技術的な中身よりも、</a:t>
            </a:r>
            <a:r>
              <a:rPr kumimoji="1" lang="en-US" altLang="ja-JP" dirty="0" smtClean="0"/>
              <a:t>Docker</a:t>
            </a:r>
            <a:r>
              <a:rPr kumimoji="1" lang="ja-JP" altLang="en-US" dirty="0" smtClean="0"/>
              <a:t>の環境の方が重要！！</a:t>
            </a:r>
            <a:endParaRPr kumimoji="1" lang="en-US" altLang="ja-JP" dirty="0" smtClean="0"/>
          </a:p>
          <a:p>
            <a:r>
              <a:rPr lang="en-US" altLang="ja-JP" dirty="0" smtClean="0"/>
              <a:t>Docker</a:t>
            </a:r>
            <a:r>
              <a:rPr lang="ja-JP" altLang="en-US" dirty="0" smtClean="0"/>
              <a:t>には、「</a:t>
            </a:r>
            <a:r>
              <a:rPr lang="en-US" altLang="ja-JP" dirty="0" err="1" smtClean="0"/>
              <a:t>DockerHub</a:t>
            </a:r>
            <a:r>
              <a:rPr lang="ja-JP" altLang="en-US" dirty="0" smtClean="0"/>
              <a:t>」があります。</a:t>
            </a:r>
            <a:endParaRPr lang="en-US" altLang="ja-JP" dirty="0" smtClean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097280" y="2719830"/>
            <a:ext cx="5865495" cy="33779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dirty="0" err="1"/>
              <a:t>Git</a:t>
            </a:r>
            <a:r>
              <a:rPr lang="ja-JP" altLang="en-US" dirty="0"/>
              <a:t>に</a:t>
            </a:r>
            <a:r>
              <a:rPr lang="ja-JP" altLang="en-US" dirty="0" smtClean="0"/>
              <a:t>対する</a:t>
            </a:r>
            <a:r>
              <a:rPr lang="en-US" altLang="ja-JP" dirty="0" smtClean="0"/>
              <a:t>GitHub</a:t>
            </a:r>
            <a:r>
              <a:rPr lang="ja-JP" altLang="en-US" dirty="0"/>
              <a:t>のように、</a:t>
            </a:r>
            <a:r>
              <a:rPr lang="ja-JP" altLang="en-US" dirty="0">
                <a:solidFill>
                  <a:srgbClr val="FF0000"/>
                </a:solidFill>
              </a:rPr>
              <a:t>コミュニティベース</a:t>
            </a:r>
            <a:r>
              <a:rPr lang="ja-JP" altLang="en-US" dirty="0" smtClean="0">
                <a:solidFill>
                  <a:srgbClr val="FF0000"/>
                </a:solidFill>
              </a:rPr>
              <a:t>のコンテナ公開が出来る</a:t>
            </a:r>
            <a:r>
              <a:rPr lang="ja-JP" altLang="en-US" dirty="0" smtClean="0"/>
              <a:t>システム。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元コンテナを指定して、派生コンテナを簡単に作れる。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→ </a:t>
            </a:r>
            <a:r>
              <a:rPr lang="en-US" altLang="ja-JP" dirty="0" smtClean="0"/>
              <a:t>.NET Core</a:t>
            </a:r>
            <a:r>
              <a:rPr lang="ja-JP" altLang="en-US" dirty="0" smtClean="0"/>
              <a:t>を含むイメージを派生して、自分のコードを埋め込んだコンテナを作れる！</a:t>
            </a:r>
            <a:endParaRPr lang="en-US" altLang="ja-JP" dirty="0"/>
          </a:p>
          <a:p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50" y="3232880"/>
            <a:ext cx="4710112" cy="2723405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8193405" y="2238105"/>
            <a:ext cx="3531869" cy="680517"/>
          </a:xfrm>
          <a:prstGeom prst="wedgeRoundRectCallout">
            <a:avLst>
              <a:gd name="adj1" fmla="val -36781"/>
              <a:gd name="adj2" fmla="val 1153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https://hub.docker.com/explore/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92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デモ</a:t>
            </a:r>
            <a:r>
              <a:rPr lang="en-US" altLang="ja-JP" dirty="0"/>
              <a:t>: .NET Core on Docker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57751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Ubuntu</a:t>
            </a:r>
            <a:r>
              <a:rPr kumimoji="1" lang="ja-JP" altLang="en-US" dirty="0" smtClean="0"/>
              <a:t>に</a:t>
            </a:r>
            <a:r>
              <a:rPr kumimoji="1" lang="en-US" altLang="ja-JP" dirty="0" smtClean="0"/>
              <a:t>Docker</a:t>
            </a:r>
            <a:r>
              <a:rPr kumimoji="1" lang="ja-JP" altLang="en-US" dirty="0" smtClean="0"/>
              <a:t>を入れる。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097280" y="2165688"/>
            <a:ext cx="10058400" cy="15030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dirty="0"/>
              <a:t>curl -</a:t>
            </a:r>
            <a:r>
              <a:rPr lang="en-US" altLang="ja-JP" dirty="0" err="1"/>
              <a:t>fsSL</a:t>
            </a:r>
            <a:r>
              <a:rPr lang="en-US" altLang="ja-JP" dirty="0"/>
              <a:t> https://get.docker.com/ | </a:t>
            </a:r>
            <a:r>
              <a:rPr lang="en-US" altLang="ja-JP" dirty="0" err="1" smtClean="0"/>
              <a:t>sh</a:t>
            </a:r>
            <a:endParaRPr lang="en-US" altLang="ja-JP" dirty="0" smtClean="0"/>
          </a:p>
          <a:p>
            <a:pPr lvl="1"/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usermod</a:t>
            </a:r>
            <a:r>
              <a:rPr lang="en-US" altLang="ja-JP" dirty="0"/>
              <a:t> -</a:t>
            </a:r>
            <a:r>
              <a:rPr lang="en-US" altLang="ja-JP" dirty="0" err="1"/>
              <a:t>aG</a:t>
            </a:r>
            <a:r>
              <a:rPr lang="en-US" altLang="ja-JP" dirty="0"/>
              <a:t> </a:t>
            </a:r>
            <a:r>
              <a:rPr lang="en-US" altLang="ja-JP" dirty="0" err="1"/>
              <a:t>docker</a:t>
            </a:r>
            <a:r>
              <a:rPr lang="en-US" altLang="ja-JP" dirty="0"/>
              <a:t> &lt;your-user-name&gt;</a:t>
            </a:r>
            <a:endParaRPr lang="en-US" altLang="ja-JP" dirty="0" smtClean="0"/>
          </a:p>
          <a:p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915" y="3106790"/>
            <a:ext cx="75723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デモ</a:t>
            </a:r>
            <a:r>
              <a:rPr lang="en-US" altLang="ja-JP" dirty="0"/>
              <a:t>: .NET Core on </a:t>
            </a:r>
            <a:r>
              <a:rPr lang="en-US" altLang="ja-JP" dirty="0" smtClean="0"/>
              <a:t>Docker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933861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Docker</a:t>
            </a:r>
            <a:r>
              <a:rPr kumimoji="1" lang="ja-JP" altLang="en-US" dirty="0" smtClean="0"/>
              <a:t>からイメージを取得して</a:t>
            </a:r>
            <a:r>
              <a:rPr kumimoji="1" lang="en-US" altLang="ja-JP" dirty="0" err="1" smtClean="0"/>
              <a:t>dotnet</a:t>
            </a:r>
            <a:r>
              <a:rPr kumimoji="1" lang="ja-JP" altLang="en-US" dirty="0" smtClean="0"/>
              <a:t>コマンドを使えるようにするまで。</a:t>
            </a:r>
            <a:endParaRPr kumimoji="1" lang="en-US" altLang="ja-JP" dirty="0" smtClean="0"/>
          </a:p>
        </p:txBody>
      </p:sp>
      <p:sp>
        <p:nvSpPr>
          <p:cNvPr id="4" name="円柱 3"/>
          <p:cNvSpPr/>
          <p:nvPr/>
        </p:nvSpPr>
        <p:spPr>
          <a:xfrm>
            <a:off x="3606792" y="3888712"/>
            <a:ext cx="1386673" cy="1105319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Ubuntu 14.04.3</a:t>
            </a:r>
            <a:endParaRPr kumimoji="1" lang="ja-JP" altLang="en-US" dirty="0"/>
          </a:p>
        </p:txBody>
      </p:sp>
      <p:sp>
        <p:nvSpPr>
          <p:cNvPr id="5" name="円柱 4"/>
          <p:cNvSpPr/>
          <p:nvPr/>
        </p:nvSpPr>
        <p:spPr>
          <a:xfrm>
            <a:off x="6038493" y="3888712"/>
            <a:ext cx="1386673" cy="1105319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netcore</a:t>
            </a:r>
            <a:r>
              <a:rPr kumimoji="1" lang="en-US" altLang="ja-JP" dirty="0" smtClean="0"/>
              <a:t>-sample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>
            <a:stCxn id="5" idx="2"/>
            <a:endCxn id="4" idx="4"/>
          </p:cNvCxnSpPr>
          <p:nvPr/>
        </p:nvCxnSpPr>
        <p:spPr>
          <a:xfrm flipH="1">
            <a:off x="4993465" y="4441372"/>
            <a:ext cx="1045028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角丸四角形吹き出し 7"/>
          <p:cNvSpPr/>
          <p:nvPr/>
        </p:nvSpPr>
        <p:spPr>
          <a:xfrm>
            <a:off x="1097280" y="5325627"/>
            <a:ext cx="3825847" cy="680517"/>
          </a:xfrm>
          <a:prstGeom prst="wedgeRoundRectCallout">
            <a:avLst>
              <a:gd name="adj1" fmla="val 34177"/>
              <a:gd name="adj2" fmla="val -1194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DockerHub</a:t>
            </a:r>
            <a:r>
              <a:rPr kumimoji="1" lang="ja-JP" altLang="en-US" dirty="0" smtClean="0">
                <a:solidFill>
                  <a:schemeClr val="tx1"/>
                </a:solidFill>
              </a:rPr>
              <a:t>にある</a:t>
            </a:r>
            <a:r>
              <a:rPr kumimoji="1" lang="en-US" altLang="ja-JP" dirty="0" smtClean="0">
                <a:solidFill>
                  <a:schemeClr val="tx1"/>
                </a:solidFill>
              </a:rPr>
              <a:t>Ubuntu</a:t>
            </a:r>
            <a:r>
              <a:rPr kumimoji="1" lang="ja-JP" altLang="en-US" dirty="0" smtClean="0">
                <a:solidFill>
                  <a:schemeClr val="tx1"/>
                </a:solidFill>
              </a:rPr>
              <a:t>イメージ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473149" y="5325626"/>
            <a:ext cx="3052124" cy="680517"/>
          </a:xfrm>
          <a:prstGeom prst="wedgeRoundRectCallout">
            <a:avLst>
              <a:gd name="adj1" fmla="val -38656"/>
              <a:gd name="adj2" fmla="val -1223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Ubuntu</a:t>
            </a:r>
            <a:r>
              <a:rPr kumimoji="1" lang="ja-JP" altLang="en-US" dirty="0" smtClean="0">
                <a:solidFill>
                  <a:schemeClr val="tx1"/>
                </a:solidFill>
              </a:rPr>
              <a:t>イメージを継承したイメージを作る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直方体 9"/>
          <p:cNvSpPr/>
          <p:nvPr/>
        </p:nvSpPr>
        <p:spPr>
          <a:xfrm>
            <a:off x="5436881" y="2054887"/>
            <a:ext cx="2562330" cy="1336431"/>
          </a:xfrm>
          <a:prstGeom prst="cube">
            <a:avLst>
              <a:gd name="adj" fmla="val 845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dotnet</a:t>
            </a:r>
            <a:r>
              <a:rPr kumimoji="1" lang="en-US" altLang="ja-JP" dirty="0" smtClean="0"/>
              <a:t> new</a:t>
            </a:r>
          </a:p>
          <a:p>
            <a:pPr algn="ctr"/>
            <a:r>
              <a:rPr kumimoji="1" lang="en-US" altLang="ja-JP" dirty="0" err="1" smtClean="0"/>
              <a:t>dotnet</a:t>
            </a:r>
            <a:r>
              <a:rPr kumimoji="1" lang="en-US" altLang="ja-JP" dirty="0" smtClean="0"/>
              <a:t> restore</a:t>
            </a:r>
          </a:p>
          <a:p>
            <a:pPr algn="ctr"/>
            <a:r>
              <a:rPr kumimoji="1" lang="en-US" altLang="ja-JP" dirty="0" err="1" smtClean="0"/>
              <a:t>dotnet</a:t>
            </a:r>
            <a:r>
              <a:rPr kumimoji="1" lang="en-US" altLang="ja-JP" dirty="0" smtClean="0"/>
              <a:t> build --native</a:t>
            </a:r>
            <a:endParaRPr kumimoji="1" lang="ja-JP" altLang="en-US" dirty="0"/>
          </a:p>
        </p:txBody>
      </p:sp>
      <p:sp>
        <p:nvSpPr>
          <p:cNvPr id="11" name="下矢印 10"/>
          <p:cNvSpPr/>
          <p:nvPr/>
        </p:nvSpPr>
        <p:spPr>
          <a:xfrm>
            <a:off x="6401522" y="3243106"/>
            <a:ext cx="660614" cy="79381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メモ 11"/>
          <p:cNvSpPr/>
          <p:nvPr/>
        </p:nvSpPr>
        <p:spPr>
          <a:xfrm>
            <a:off x="8389807" y="3391318"/>
            <a:ext cx="3531869" cy="1050054"/>
          </a:xfrm>
          <a:prstGeom prst="foldedCorner">
            <a:avLst>
              <a:gd name="adj" fmla="val 3484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GitHub: </a:t>
            </a:r>
            <a:r>
              <a:rPr kumimoji="1" lang="en-US" altLang="ja-JP" dirty="0" err="1" smtClean="0"/>
              <a:t>kekyo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netcore</a:t>
            </a:r>
            <a:r>
              <a:rPr kumimoji="1" lang="en-US" altLang="ja-JP" dirty="0" smtClean="0"/>
              <a:t>-sample</a:t>
            </a:r>
            <a:endParaRPr kumimoji="1" lang="ja-JP" altLang="en-US" dirty="0"/>
          </a:p>
        </p:txBody>
      </p:sp>
      <p:pic>
        <p:nvPicPr>
          <p:cNvPr id="1026" name="Picture 2" descr="Do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4" y="2268360"/>
            <a:ext cx="2617388" cy="164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下矢印 13"/>
          <p:cNvSpPr/>
          <p:nvPr/>
        </p:nvSpPr>
        <p:spPr>
          <a:xfrm rot="18871589">
            <a:off x="2984767" y="3411538"/>
            <a:ext cx="660614" cy="1211857"/>
          </a:xfrm>
          <a:prstGeom prst="downArrow">
            <a:avLst>
              <a:gd name="adj1" fmla="val 50000"/>
              <a:gd name="adj2" fmla="val 8983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549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デモ</a:t>
            </a:r>
            <a:r>
              <a:rPr lang="en-US" altLang="ja-JP" dirty="0"/>
              <a:t>: .NET Core on Docker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560801"/>
          </a:xfrm>
        </p:spPr>
        <p:txBody>
          <a:bodyPr/>
          <a:lstStyle/>
          <a:p>
            <a:r>
              <a:rPr kumimoji="1" lang="en-US" altLang="ja-JP" dirty="0" err="1" smtClean="0"/>
              <a:t>Dockerfile</a:t>
            </a:r>
            <a:r>
              <a:rPr kumimoji="1" lang="ja-JP" altLang="en-US" dirty="0" smtClean="0"/>
              <a:t>の定義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53" y="2058641"/>
            <a:ext cx="7687748" cy="169568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953" y="4775481"/>
            <a:ext cx="6087325" cy="1467055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097280" y="4120460"/>
            <a:ext cx="10058400" cy="5608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コードのビルドと</a:t>
            </a:r>
            <a:r>
              <a:rPr lang="en-US" altLang="ja-JP" dirty="0" smtClean="0"/>
              <a:t>Docker</a:t>
            </a:r>
            <a:r>
              <a:rPr lang="ja-JP" altLang="en-US" dirty="0" smtClean="0"/>
              <a:t>イメージのビルド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8430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245974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What is .NET Core? </a:t>
            </a:r>
            <a:r>
              <a:rPr lang="ja-JP" altLang="en-US" dirty="0" smtClean="0">
                <a:solidFill>
                  <a:schemeClr val="tx1"/>
                </a:solidFill>
              </a:rPr>
              <a:t>（</a:t>
            </a:r>
            <a:r>
              <a:rPr lang="en-US" altLang="ja-JP" dirty="0" smtClean="0">
                <a:solidFill>
                  <a:schemeClr val="tx1"/>
                </a:solidFill>
              </a:rPr>
              <a:t>.NET Core</a:t>
            </a:r>
            <a:r>
              <a:rPr lang="ja-JP" altLang="en-US" dirty="0" err="1" smtClean="0">
                <a:solidFill>
                  <a:schemeClr val="tx1"/>
                </a:solidFill>
              </a:rPr>
              <a:t>って</a:t>
            </a:r>
            <a:r>
              <a:rPr lang="ja-JP" altLang="en-US" dirty="0" smtClean="0">
                <a:solidFill>
                  <a:schemeClr val="tx1"/>
                </a:solidFill>
              </a:rPr>
              <a:t>何？）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Disposable Infrastructure  </a:t>
            </a:r>
            <a:r>
              <a:rPr lang="ja-JP" altLang="en-US" dirty="0" smtClean="0">
                <a:solidFill>
                  <a:schemeClr val="tx1"/>
                </a:solidFill>
              </a:rPr>
              <a:t>（破棄可能な環境）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Integrated Development Environment  </a:t>
            </a:r>
            <a:r>
              <a:rPr lang="ja-JP" altLang="en-US" dirty="0" smtClean="0">
                <a:solidFill>
                  <a:srgbClr val="FF0000"/>
                </a:solidFill>
              </a:rPr>
              <a:t>（統合開発環境）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まとめ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2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キーワード</a:t>
            </a:r>
            <a:r>
              <a:rPr kumimoji="1" lang="en-US" altLang="ja-JP" dirty="0" smtClean="0"/>
              <a:t>: Visual Studio Code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204922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いくら</a:t>
            </a:r>
            <a:r>
              <a:rPr kumimoji="1" lang="en-US" altLang="ja-JP" dirty="0" smtClean="0"/>
              <a:t>Mac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Linux</a:t>
            </a:r>
            <a:r>
              <a:rPr kumimoji="1" lang="ja-JP" altLang="en-US" dirty="0" smtClean="0"/>
              <a:t>上で</a:t>
            </a:r>
            <a:r>
              <a:rPr kumimoji="1" lang="en-US" altLang="ja-JP" dirty="0" smtClean="0"/>
              <a:t>.NET Core</a:t>
            </a:r>
            <a:r>
              <a:rPr kumimoji="1" lang="ja-JP" altLang="en-US" dirty="0" smtClean="0"/>
              <a:t>が動いても、</a:t>
            </a:r>
            <a:r>
              <a:rPr kumimoji="1" lang="en-US" altLang="ja-JP" dirty="0" smtClean="0"/>
              <a:t>Visual Studio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上でしか動かないので</a:t>
            </a:r>
            <a:r>
              <a:rPr kumimoji="1" lang="ja-JP" altLang="en-US" dirty="0" err="1" smtClean="0"/>
              <a:t>わ</a:t>
            </a:r>
            <a:r>
              <a:rPr kumimoji="1" lang="en-US" altLang="ja-JP" dirty="0" smtClean="0"/>
              <a:t>…</a:t>
            </a:r>
          </a:p>
          <a:p>
            <a:endParaRPr lang="en-US" altLang="ja-JP" dirty="0"/>
          </a:p>
          <a:p>
            <a:r>
              <a:rPr lang="ja-JP" altLang="en-US" dirty="0"/>
              <a:t>マルチプラットフォーム前提の</a:t>
            </a:r>
            <a:r>
              <a:rPr lang="en-US" altLang="ja-JP" dirty="0"/>
              <a:t>Visual Studio Code</a:t>
            </a:r>
          </a:p>
          <a:p>
            <a:endParaRPr kumimoji="1" lang="ja-JP" altLang="en-US" dirty="0"/>
          </a:p>
        </p:txBody>
      </p:sp>
      <p:pic>
        <p:nvPicPr>
          <p:cNvPr id="6146" name="Picture 2" descr="http://www.tobiahz.com/wp-content/uploads/2015/05/VisualStudioCodeCrossPlatfor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35" y="3722549"/>
            <a:ext cx="5055566" cy="23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97280" y="3578087"/>
            <a:ext cx="5303520" cy="26736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dirty="0" smtClean="0"/>
              <a:t>Mac</a:t>
            </a:r>
            <a:r>
              <a:rPr lang="ja-JP" altLang="en-US" dirty="0" smtClean="0"/>
              <a:t>や</a:t>
            </a:r>
            <a:r>
              <a:rPr lang="en-US" altLang="ja-JP" dirty="0" smtClean="0"/>
              <a:t>Linux</a:t>
            </a:r>
            <a:r>
              <a:rPr lang="ja-JP" altLang="en-US" dirty="0" smtClean="0"/>
              <a:t>でも動作</a:t>
            </a:r>
            <a:endParaRPr lang="en-US" altLang="ja-JP" dirty="0" smtClean="0"/>
          </a:p>
          <a:p>
            <a:pPr lvl="1"/>
            <a:r>
              <a:rPr lang="en-US" altLang="ja-JP" dirty="0">
                <a:hlinkClick r:id="rId3"/>
              </a:rPr>
              <a:t>https://code.visualstudio.com</a:t>
            </a:r>
            <a:r>
              <a:rPr lang="en-US" altLang="ja-JP" dirty="0" smtClean="0">
                <a:hlinkClick r:id="rId3"/>
              </a:rPr>
              <a:t>/</a:t>
            </a:r>
            <a:endParaRPr lang="en-US" altLang="ja-JP" dirty="0" smtClean="0"/>
          </a:p>
          <a:p>
            <a:pPr lvl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737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先に告知だけ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第六回</a:t>
            </a:r>
            <a:r>
              <a:rPr lang="en-US" altLang="ja-JP" dirty="0" smtClean="0"/>
              <a:t>Center CLR</a:t>
            </a:r>
            <a:r>
              <a:rPr lang="ja-JP" altLang="en-US" dirty="0" smtClean="0"/>
              <a:t>勉強会やります </a:t>
            </a:r>
            <a:r>
              <a:rPr lang="en-US" altLang="ja-JP" dirty="0" smtClean="0"/>
              <a:t>(2016.03.19)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IL</a:t>
            </a:r>
            <a:r>
              <a:rPr lang="ja-JP" altLang="en-US" dirty="0" smtClean="0"/>
              <a:t>の話とかやります</a:t>
            </a:r>
            <a:endParaRPr lang="en-US" altLang="ja-JP" dirty="0" smtClean="0"/>
          </a:p>
          <a:p>
            <a:r>
              <a:rPr lang="ja-JP" altLang="en-US" dirty="0" smtClean="0"/>
              <a:t>  名古屋市 </a:t>
            </a:r>
            <a:r>
              <a:rPr lang="ja-JP" altLang="en-US" dirty="0"/>
              <a:t>東</a:t>
            </a:r>
            <a:r>
              <a:rPr lang="ja-JP" altLang="en-US" dirty="0" smtClean="0"/>
              <a:t>生涯</a:t>
            </a:r>
            <a:r>
              <a:rPr lang="ja-JP" altLang="en-US" dirty="0"/>
              <a:t>学習センター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smtClean="0">
                <a:hlinkClick r:id="rId2"/>
              </a:rPr>
              <a:t>centerclr.doorkeeper.jp/events/38884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NL</a:t>
            </a:r>
            <a:r>
              <a:rPr lang="ja-JP" altLang="en-US" dirty="0" smtClean="0"/>
              <a:t>名古屋・</a:t>
            </a:r>
            <a:r>
              <a:rPr lang="en-US" altLang="ja-JP" dirty="0" smtClean="0"/>
              <a:t>NL</a:t>
            </a:r>
            <a:r>
              <a:rPr lang="ja-JP" altLang="en-US" dirty="0" smtClean="0"/>
              <a:t>とはなんだったのか </a:t>
            </a:r>
            <a:r>
              <a:rPr lang="en-US" altLang="ja-JP" dirty="0" smtClean="0"/>
              <a:t>(2016.04.16)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NL</a:t>
            </a:r>
            <a:r>
              <a:rPr lang="ja-JP" altLang="en-US" dirty="0" err="1" smtClean="0"/>
              <a:t>の本称は</a:t>
            </a:r>
            <a:r>
              <a:rPr lang="ja-JP" altLang="en-US" dirty="0" smtClean="0"/>
              <a:t>進捗ダメ</a:t>
            </a:r>
            <a:endParaRPr lang="en-US" altLang="ja-JP" dirty="0" smtClean="0"/>
          </a:p>
          <a:p>
            <a:r>
              <a:rPr lang="ja-JP" altLang="en-US" dirty="0" smtClean="0"/>
              <a:t>  ヤマネット</a:t>
            </a:r>
            <a:r>
              <a:rPr lang="ja-JP" altLang="en-US" dirty="0"/>
              <a:t>名古屋</a:t>
            </a:r>
            <a:r>
              <a:rPr lang="ja-JP" altLang="en-US" dirty="0" smtClean="0"/>
              <a:t>セミナールーム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  </a:t>
            </a:r>
            <a:r>
              <a:rPr lang="en-US" altLang="ja-JP" dirty="0">
                <a:hlinkClick r:id="rId3"/>
              </a:rPr>
              <a:t>http://connpass.com/event/25541</a:t>
            </a:r>
            <a:r>
              <a:rPr lang="en-US" altLang="ja-JP" dirty="0" smtClean="0">
                <a:hlinkClick r:id="rId3"/>
              </a:rPr>
              <a:t>/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24701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デモ</a:t>
            </a:r>
            <a:r>
              <a:rPr lang="en-US" altLang="ja-JP" dirty="0"/>
              <a:t>: </a:t>
            </a:r>
            <a:r>
              <a:rPr lang="en-US" altLang="ja-JP" dirty="0" smtClean="0"/>
              <a:t>Visual Studio Code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48168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Visual Studio Code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Linux</a:t>
            </a:r>
            <a:r>
              <a:rPr kumimoji="1" lang="ja-JP" altLang="en-US" dirty="0" smtClean="0"/>
              <a:t>でも動く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35" y="1889090"/>
            <a:ext cx="7096655" cy="47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51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タネ</a:t>
            </a:r>
            <a:r>
              <a:rPr kumimoji="1" lang="ja-JP" altLang="en-US" dirty="0" smtClean="0"/>
              <a:t>明かし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4"/>
            <a:ext cx="10058400" cy="1426231"/>
          </a:xfrm>
        </p:spPr>
        <p:txBody>
          <a:bodyPr/>
          <a:lstStyle/>
          <a:p>
            <a:r>
              <a:rPr kumimoji="1" lang="en-US" altLang="ja-JP" dirty="0" smtClean="0"/>
              <a:t>Atom</a:t>
            </a:r>
            <a:r>
              <a:rPr kumimoji="1" lang="ja-JP" altLang="en-US" dirty="0" smtClean="0"/>
              <a:t>ベース  </a:t>
            </a:r>
            <a:r>
              <a:rPr lang="en-US" altLang="ja-JP" dirty="0"/>
              <a:t>(</a:t>
            </a:r>
            <a:r>
              <a:rPr lang="en-US" altLang="ja-JP" dirty="0">
                <a:hlinkClick r:id="rId2"/>
              </a:rPr>
              <a:t>https://atom.io</a:t>
            </a:r>
            <a:r>
              <a:rPr lang="en-US" altLang="ja-JP" dirty="0" smtClean="0">
                <a:hlinkClick r:id="rId2"/>
              </a:rPr>
              <a:t>/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残念ながら、デバッグはまだ出来ない。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.NET Core</a:t>
            </a:r>
            <a:r>
              <a:rPr lang="ja-JP" altLang="en-US" dirty="0" smtClean="0"/>
              <a:t>ではなく、</a:t>
            </a:r>
            <a:r>
              <a:rPr lang="en-US" altLang="ja-JP" dirty="0" smtClean="0"/>
              <a:t>mono</a:t>
            </a:r>
            <a:r>
              <a:rPr lang="ja-JP" altLang="en-US" dirty="0" smtClean="0"/>
              <a:t>ベースなら可。</a:t>
            </a:r>
            <a:endParaRPr lang="en-US" altLang="ja-JP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097279" y="2934118"/>
            <a:ext cx="10058400" cy="17047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Visual Studio</a:t>
            </a:r>
            <a:r>
              <a:rPr lang="ja-JP" altLang="en-US" dirty="0" smtClean="0"/>
              <a:t>との連携はない。が</a:t>
            </a:r>
            <a:r>
              <a:rPr lang="en-US" altLang="ja-JP" dirty="0" smtClean="0"/>
              <a:t>…</a:t>
            </a:r>
          </a:p>
          <a:p>
            <a:pPr lvl="1"/>
            <a:r>
              <a:rPr lang="ja-JP" altLang="en-US" dirty="0" smtClean="0"/>
              <a:t>本家に縛られない分、開発は急ピッチで進められている。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そもそも、</a:t>
            </a:r>
            <a:r>
              <a:rPr lang="en-US" altLang="ja-JP" dirty="0" smtClean="0"/>
              <a:t>Visual Studio</a:t>
            </a:r>
            <a:r>
              <a:rPr lang="ja-JP" altLang="en-US" dirty="0" err="1" smtClean="0"/>
              <a:t>で</a:t>
            </a:r>
            <a:r>
              <a:rPr lang="ja-JP" altLang="en-US" dirty="0" smtClean="0"/>
              <a:t>出来ることをすべて網羅する気はない（ように見える）。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7" name="角丸四角形吹き出し 6"/>
          <p:cNvSpPr/>
          <p:nvPr/>
        </p:nvSpPr>
        <p:spPr>
          <a:xfrm>
            <a:off x="5889950" y="5096230"/>
            <a:ext cx="5346776" cy="992338"/>
          </a:xfrm>
          <a:prstGeom prst="wedgeRoundRectCallout">
            <a:avLst>
              <a:gd name="adj1" fmla="val -41276"/>
              <a:gd name="adj2" fmla="val -1053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Another VS</a:t>
            </a:r>
            <a:r>
              <a:rPr kumimoji="1" lang="ja-JP" altLang="en-US" dirty="0" smtClean="0">
                <a:solidFill>
                  <a:schemeClr val="tx1"/>
                </a:solidFill>
              </a:rPr>
              <a:t>というポジションから、</a:t>
            </a:r>
            <a:r>
              <a:rPr kumimoji="1" lang="en-US" altLang="ja-JP" dirty="0" smtClean="0">
                <a:solidFill>
                  <a:schemeClr val="tx1"/>
                </a:solidFill>
              </a:rPr>
              <a:t>WebMatrix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後継のように見える。</a:t>
            </a:r>
            <a:r>
              <a:rPr kumimoji="1" lang="en-US" altLang="ja-JP" dirty="0" smtClean="0">
                <a:solidFill>
                  <a:schemeClr val="tx1"/>
                </a:solidFill>
              </a:rPr>
              <a:t>OSS</a:t>
            </a:r>
            <a:r>
              <a:rPr kumimoji="1" lang="ja-JP" altLang="en-US" dirty="0" smtClean="0">
                <a:solidFill>
                  <a:schemeClr val="tx1"/>
                </a:solidFill>
              </a:rPr>
              <a:t>であることが違いか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8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機能</a:t>
            </a:r>
            <a:r>
              <a:rPr lang="ja-JP" altLang="en-US" dirty="0" smtClean="0"/>
              <a:t>の拡張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1001258"/>
          </a:xfrm>
        </p:spPr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altLang="ja-JP" dirty="0"/>
              <a:t>Atom</a:t>
            </a:r>
            <a:r>
              <a:rPr lang="ja-JP" altLang="en-US" dirty="0"/>
              <a:t>ベース・</a:t>
            </a:r>
            <a:r>
              <a:rPr lang="en-US" altLang="ja-JP" dirty="0"/>
              <a:t>Extension</a:t>
            </a:r>
            <a:r>
              <a:rPr lang="ja-JP" altLang="en-US" dirty="0"/>
              <a:t>が容易に作れることなどから、</a:t>
            </a:r>
            <a:r>
              <a:rPr lang="en-US" altLang="ja-JP" dirty="0"/>
              <a:t>LL</a:t>
            </a:r>
            <a:r>
              <a:rPr lang="ja-JP" altLang="en-US" dirty="0"/>
              <a:t>言語方面からの需要が</a:t>
            </a:r>
            <a:r>
              <a:rPr lang="ja-JP" altLang="en-US" dirty="0" smtClean="0"/>
              <a:t>多い </a:t>
            </a:r>
            <a:r>
              <a:rPr lang="en-US" altLang="ja-JP" dirty="0"/>
              <a:t>(JavaScript / </a:t>
            </a:r>
            <a:r>
              <a:rPr lang="en-US" altLang="ja-JP" dirty="0" err="1"/>
              <a:t>TypeScript</a:t>
            </a:r>
            <a:r>
              <a:rPr lang="en-US" altLang="ja-JP" dirty="0"/>
              <a:t> / Python / PHP…)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88" y="2308303"/>
            <a:ext cx="5324992" cy="435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8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245974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What is .NET Core? </a:t>
            </a:r>
            <a:r>
              <a:rPr lang="ja-JP" altLang="en-US" dirty="0" smtClean="0">
                <a:solidFill>
                  <a:schemeClr val="tx1"/>
                </a:solidFill>
              </a:rPr>
              <a:t>（</a:t>
            </a:r>
            <a:r>
              <a:rPr lang="en-US" altLang="ja-JP" dirty="0" smtClean="0">
                <a:solidFill>
                  <a:schemeClr val="tx1"/>
                </a:solidFill>
              </a:rPr>
              <a:t>.NET Core</a:t>
            </a:r>
            <a:r>
              <a:rPr lang="ja-JP" altLang="en-US" dirty="0" err="1" smtClean="0">
                <a:solidFill>
                  <a:schemeClr val="tx1"/>
                </a:solidFill>
              </a:rPr>
              <a:t>って</a:t>
            </a:r>
            <a:r>
              <a:rPr lang="ja-JP" altLang="en-US" dirty="0" smtClean="0">
                <a:solidFill>
                  <a:schemeClr val="tx1"/>
                </a:solidFill>
              </a:rPr>
              <a:t>何？）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Disposable Infrastructure  </a:t>
            </a:r>
            <a:r>
              <a:rPr lang="ja-JP" altLang="en-US" dirty="0" smtClean="0">
                <a:solidFill>
                  <a:schemeClr val="tx1"/>
                </a:solidFill>
              </a:rPr>
              <a:t>（破棄可能な環境）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Integrated Development Environment  </a:t>
            </a:r>
            <a:r>
              <a:rPr lang="ja-JP" altLang="en-US" dirty="0" smtClean="0">
                <a:solidFill>
                  <a:schemeClr val="tx1"/>
                </a:solidFill>
              </a:rPr>
              <a:t>（統合開発環境）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まとめ</a:t>
            </a:r>
            <a:endParaRPr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44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44063" y="1407405"/>
            <a:ext cx="11033090" cy="4420639"/>
          </a:xfrm>
        </p:spPr>
        <p:txBody>
          <a:bodyPr/>
          <a:lstStyle/>
          <a:p>
            <a:r>
              <a:rPr lang="ja-JP" altLang="en-US" dirty="0" smtClean="0"/>
              <a:t>「</a:t>
            </a:r>
            <a:r>
              <a:rPr lang="en-US" altLang="ja-JP" dirty="0" smtClean="0"/>
              <a:t>Mac</a:t>
            </a:r>
            <a:r>
              <a:rPr lang="ja-JP" altLang="en-US" dirty="0" smtClean="0"/>
              <a:t>や</a:t>
            </a:r>
            <a:r>
              <a:rPr lang="en-US" altLang="ja-JP" dirty="0" smtClean="0"/>
              <a:t>Linux</a:t>
            </a:r>
            <a:r>
              <a:rPr lang="ja-JP" altLang="en-US" dirty="0" smtClean="0"/>
              <a:t>で</a:t>
            </a:r>
            <a:r>
              <a:rPr lang="en-US" altLang="ja-JP" dirty="0" smtClean="0"/>
              <a:t>.NET</a:t>
            </a:r>
            <a:r>
              <a:rPr lang="ja-JP" altLang="en-US" dirty="0" smtClean="0"/>
              <a:t>のコードが動く」というだけでは、</a:t>
            </a:r>
            <a:r>
              <a:rPr lang="ja-JP" altLang="en-US" dirty="0" smtClean="0">
                <a:solidFill>
                  <a:srgbClr val="FF0000"/>
                </a:solidFill>
              </a:rPr>
              <a:t>もはや価値を見出せない。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/>
              <a:t>.NET Core </a:t>
            </a:r>
            <a:r>
              <a:rPr lang="ja-JP" altLang="en-US" dirty="0"/>
              <a:t>に向けて、「総合的」な環境の整備に動き出した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lang="en-US" altLang="ja-JP" dirty="0"/>
          </a:p>
          <a:p>
            <a:pPr lvl="1"/>
            <a:r>
              <a:rPr kumimoji="1" lang="ja-JP" altLang="en-US" dirty="0" smtClean="0">
                <a:solidFill>
                  <a:srgbClr val="FF0000"/>
                </a:solidFill>
              </a:rPr>
              <a:t>ビルド環境</a:t>
            </a:r>
            <a:r>
              <a:rPr kumimoji="1" lang="ja-JP" altLang="en-US" dirty="0" smtClean="0"/>
              <a:t>（</a:t>
            </a:r>
            <a:r>
              <a:rPr lang="en-US" altLang="ja-JP" dirty="0" err="1" smtClean="0"/>
              <a:t>dotnet</a:t>
            </a:r>
            <a:r>
              <a:rPr lang="ja-JP" altLang="en-US" dirty="0" smtClean="0"/>
              <a:t>コマンドによるビルド・パッケージシステム連携）</a:t>
            </a:r>
            <a:endParaRPr lang="en-US" altLang="ja-JP" dirty="0" smtClean="0"/>
          </a:p>
          <a:p>
            <a:pPr lvl="1"/>
            <a:r>
              <a:rPr kumimoji="1" lang="en-US" altLang="ja-JP" dirty="0" err="1" smtClean="0"/>
              <a:t>NuGet</a:t>
            </a:r>
            <a:r>
              <a:rPr kumimoji="1" lang="ja-JP" altLang="en-US" dirty="0" smtClean="0"/>
              <a:t>パッケージ細分化による、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パッケージレベルでのプラットフォーム管理</a:t>
            </a:r>
            <a:r>
              <a:rPr kumimoji="1" lang="ja-JP" altLang="en-US" dirty="0" smtClean="0"/>
              <a:t>を可能にする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実行環境の構築を</a:t>
            </a:r>
            <a:r>
              <a:rPr lang="ja-JP" altLang="en-US" dirty="0" smtClean="0">
                <a:solidFill>
                  <a:srgbClr val="FF0000"/>
                </a:solidFill>
              </a:rPr>
              <a:t>自動化</a:t>
            </a:r>
            <a:r>
              <a:rPr lang="ja-JP" altLang="en-US" dirty="0" smtClean="0"/>
              <a:t>可能 （</a:t>
            </a:r>
            <a:r>
              <a:rPr lang="en-US" altLang="ja-JP" dirty="0" smtClean="0"/>
              <a:t>Docker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高速デプロイ・</a:t>
            </a:r>
            <a:r>
              <a:rPr lang="en-US" altLang="ja-JP" dirty="0" smtClean="0"/>
              <a:t>DevOps</a:t>
            </a:r>
            <a:r>
              <a:rPr lang="ja-JP" altLang="en-US" dirty="0" err="1" smtClean="0"/>
              <a:t>への</a:t>
            </a:r>
            <a:r>
              <a:rPr lang="ja-JP" altLang="en-US" dirty="0" smtClean="0"/>
              <a:t>連携）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以外での開発環境への布石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8192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概観 </a:t>
            </a:r>
            <a:r>
              <a:rPr kumimoji="1" lang="en-US" altLang="ja-JP" dirty="0" smtClean="0"/>
              <a:t>.NET Core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44063" y="1407405"/>
            <a:ext cx="11033090" cy="508383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「すばやく開発可能」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  <a:p>
            <a:r>
              <a:rPr lang="ja-JP" altLang="en-US" sz="3600" dirty="0" smtClean="0">
                <a:solidFill>
                  <a:srgbClr val="FF0000"/>
                </a:solidFill>
              </a:rPr>
              <a:t>「依存性の排除」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endParaRPr kumimoji="1" lang="en-US" altLang="ja-JP" sz="1600" dirty="0"/>
          </a:p>
          <a:p>
            <a:r>
              <a:rPr lang="en-US" altLang="ja-JP" dirty="0" smtClean="0"/>
              <a:t>OSS</a:t>
            </a:r>
            <a:r>
              <a:rPr lang="ja-JP" altLang="en-US" dirty="0" smtClean="0"/>
              <a:t>コミュニティの動きはとても早いので、開発（</a:t>
            </a:r>
            <a:r>
              <a:rPr lang="en-US" altLang="ja-JP" dirty="0" err="1" smtClean="0"/>
              <a:t>Devs</a:t>
            </a:r>
            <a:r>
              <a:rPr lang="ja-JP" altLang="en-US" dirty="0" smtClean="0"/>
              <a:t>）や運用（</a:t>
            </a:r>
            <a:r>
              <a:rPr lang="en-US" altLang="ja-JP" dirty="0" smtClean="0"/>
              <a:t>Ops</a:t>
            </a:r>
            <a:r>
              <a:rPr lang="ja-JP" altLang="en-US" dirty="0" smtClean="0"/>
              <a:t>）が、他の要因に引きずられると非常に困る。</a:t>
            </a:r>
            <a:endParaRPr lang="en-US" altLang="ja-JP" dirty="0" smtClean="0"/>
          </a:p>
          <a:p>
            <a:r>
              <a:rPr kumimoji="1" lang="ja-JP" altLang="en-US" dirty="0" smtClean="0"/>
              <a:t>高速開発・高速リリース・高速運用、そして低コスト</a:t>
            </a:r>
            <a:r>
              <a:rPr kumimoji="1" lang="ja-JP" altLang="en-US" dirty="0" err="1" smtClean="0"/>
              <a:t>な</a:t>
            </a:r>
            <a:r>
              <a:rPr kumimoji="1" lang="ja-JP" altLang="en-US" dirty="0" smtClean="0"/>
              <a:t>持続性のあるサイクルを維持する事が重要。</a:t>
            </a:r>
            <a:endParaRPr kumimoji="1" lang="en-US" altLang="ja-JP" dirty="0" smtClean="0"/>
          </a:p>
          <a:p>
            <a:r>
              <a:rPr lang="en-US" altLang="ja-JP" dirty="0" smtClean="0"/>
              <a:t>Visual Studio</a:t>
            </a:r>
            <a:r>
              <a:rPr lang="ja-JP" altLang="en-US" dirty="0" smtClean="0"/>
              <a:t>の高機能だが重量級の環境とそれを取り巻く文化が、進化を停滞させうる遠因の一つではないか？ そのアンチテーゼとも言える気がします。</a:t>
            </a:r>
            <a:endParaRPr kumimoji="1" lang="ja-JP" altLang="en-US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6126480" y="712988"/>
            <a:ext cx="3131087" cy="808468"/>
          </a:xfrm>
          <a:prstGeom prst="wedgeRoundRectCallout">
            <a:avLst>
              <a:gd name="adj1" fmla="val -68392"/>
              <a:gd name="adj2" fmla="val -383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まだまだ問題は山積み</a:t>
            </a:r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70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時間があまれば、更なるデモ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711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ご清聴ありがとうございました！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GitHub: </a:t>
            </a:r>
            <a:r>
              <a:rPr lang="en-US" altLang="ja-JP" dirty="0" err="1" smtClean="0"/>
              <a:t>netcore</a:t>
            </a:r>
            <a:r>
              <a:rPr lang="en-US" altLang="ja-JP" dirty="0" smtClean="0"/>
              <a:t>-sample</a:t>
            </a:r>
          </a:p>
          <a:p>
            <a:pPr lvl="1"/>
            <a:r>
              <a:rPr lang="en-US" altLang="ja-JP" dirty="0" smtClean="0">
                <a:hlinkClick r:id="rId2"/>
              </a:rPr>
              <a:t>https</a:t>
            </a:r>
            <a:r>
              <a:rPr lang="en-US" altLang="ja-JP" dirty="0">
                <a:hlinkClick r:id="rId2"/>
              </a:rPr>
              <a:t>://</a:t>
            </a:r>
            <a:r>
              <a:rPr lang="en-US" altLang="ja-JP" dirty="0" smtClean="0">
                <a:hlinkClick r:id="rId2"/>
              </a:rPr>
              <a:t>github.com/kekyo/netcore-sample</a:t>
            </a:r>
            <a:endParaRPr lang="en-US" altLang="ja-JP" dirty="0"/>
          </a:p>
          <a:p>
            <a:r>
              <a:rPr kumimoji="1" lang="ja-JP" altLang="en-US" dirty="0" smtClean="0"/>
              <a:t>スライドはブログに</a:t>
            </a:r>
            <a:r>
              <a:rPr kumimoji="1" lang="ja-JP" altLang="en-US" dirty="0" smtClean="0"/>
              <a:t>上げます</a:t>
            </a:r>
            <a:endParaRPr lang="en-US" altLang="ja-JP" dirty="0"/>
          </a:p>
          <a:p>
            <a:pPr lvl="1"/>
            <a:r>
              <a:rPr lang="en-US" altLang="ja-JP" smtClean="0">
                <a:hlinkClick r:id="rId3"/>
              </a:rPr>
              <a:t>http</a:t>
            </a:r>
            <a:r>
              <a:rPr lang="en-US" altLang="ja-JP" dirty="0" smtClean="0">
                <a:hlinkClick r:id="rId3"/>
              </a:rPr>
              <a:t>://www.kekyo.net/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9970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70" y="1050683"/>
            <a:ext cx="10850637" cy="33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8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2459745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What is .NET Core? </a:t>
            </a:r>
            <a:r>
              <a:rPr lang="ja-JP" altLang="en-US" dirty="0" smtClean="0">
                <a:solidFill>
                  <a:srgbClr val="FF0000"/>
                </a:solidFill>
              </a:rPr>
              <a:t>（</a:t>
            </a:r>
            <a:r>
              <a:rPr lang="en-US" altLang="ja-JP" dirty="0" smtClean="0">
                <a:solidFill>
                  <a:srgbClr val="FF0000"/>
                </a:solidFill>
              </a:rPr>
              <a:t>.NET Core</a:t>
            </a:r>
            <a:r>
              <a:rPr lang="ja-JP" altLang="en-US" dirty="0" err="1" smtClean="0">
                <a:solidFill>
                  <a:srgbClr val="FF0000"/>
                </a:solidFill>
              </a:rPr>
              <a:t>って</a:t>
            </a:r>
            <a:r>
              <a:rPr lang="ja-JP" altLang="en-US" dirty="0" smtClean="0">
                <a:solidFill>
                  <a:srgbClr val="FF0000"/>
                </a:solidFill>
              </a:rPr>
              <a:t>何？）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Disposable Infrastructure  </a:t>
            </a:r>
            <a:r>
              <a:rPr lang="ja-JP" altLang="en-US" dirty="0" smtClean="0">
                <a:solidFill>
                  <a:schemeClr val="tx1"/>
                </a:solidFill>
              </a:rPr>
              <a:t>（破棄可能な環境）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Integrated Development Environment  </a:t>
            </a:r>
            <a:r>
              <a:rPr lang="ja-JP" altLang="en-US" dirty="0" smtClean="0">
                <a:solidFill>
                  <a:schemeClr val="tx1"/>
                </a:solidFill>
              </a:rPr>
              <a:t>（統合開発環境）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まと</a:t>
            </a:r>
            <a:r>
              <a:rPr lang="ja-JP" altLang="en-US" dirty="0">
                <a:solidFill>
                  <a:schemeClr val="tx1"/>
                </a:solidFill>
              </a:rPr>
              <a:t>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7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キーワード</a:t>
            </a:r>
            <a:r>
              <a:rPr kumimoji="1" lang="en-US" altLang="ja-JP" dirty="0" smtClean="0"/>
              <a:t>: .NET Core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5"/>
            <a:ext cx="10058400" cy="2417463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大雑把には、</a:t>
            </a:r>
            <a:r>
              <a:rPr kumimoji="1" lang="en-US" altLang="ja-JP" dirty="0" smtClean="0">
                <a:solidFill>
                  <a:schemeClr val="tx1"/>
                </a:solidFill>
              </a:rPr>
              <a:t>.NET Framework 4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の後継（</a:t>
            </a:r>
            <a:r>
              <a:rPr kumimoji="1" lang="en-US" altLang="ja-JP" dirty="0" smtClean="0">
                <a:solidFill>
                  <a:schemeClr val="tx1"/>
                </a:solidFill>
              </a:rPr>
              <a:t>.NET 5.0</a:t>
            </a:r>
            <a:r>
              <a:rPr kumimoji="1" lang="ja-JP" altLang="en-US" dirty="0" smtClean="0">
                <a:solidFill>
                  <a:schemeClr val="tx1"/>
                </a:solidFill>
              </a:rPr>
              <a:t>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現在</a:t>
            </a:r>
            <a:r>
              <a:rPr lang="ja-JP" altLang="en-US" dirty="0" smtClean="0">
                <a:solidFill>
                  <a:schemeClr val="tx1"/>
                </a:solidFill>
              </a:rPr>
              <a:t>は</a:t>
            </a:r>
            <a:r>
              <a:rPr lang="en-US" altLang="ja-JP" dirty="0" smtClean="0">
                <a:solidFill>
                  <a:schemeClr val="tx1"/>
                </a:solidFill>
              </a:rPr>
              <a:t>RC</a:t>
            </a:r>
            <a:r>
              <a:rPr lang="ja-JP" altLang="en-US" dirty="0" smtClean="0">
                <a:solidFill>
                  <a:schemeClr val="tx1"/>
                </a:solidFill>
              </a:rPr>
              <a:t>版。リリース日近し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.NET Core 5</a:t>
            </a:r>
            <a:r>
              <a:rPr lang="ja-JP" altLang="en-US" dirty="0" smtClean="0">
                <a:solidFill>
                  <a:schemeClr val="tx1"/>
                </a:solidFill>
              </a:rPr>
              <a:t>と呼ばれていたけど →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n-US" altLang="ja-JP" dirty="0" smtClean="0">
                <a:solidFill>
                  <a:schemeClr val="tx1"/>
                </a:solidFill>
              </a:rPr>
              <a:t>   </a:t>
            </a:r>
            <a:r>
              <a:rPr lang="ja-JP" altLang="en-US" dirty="0" smtClean="0">
                <a:solidFill>
                  <a:schemeClr val="tx1"/>
                </a:solidFill>
              </a:rPr>
              <a:t>→ 先日、</a:t>
            </a:r>
            <a:r>
              <a:rPr lang="ja-JP" altLang="en-US" dirty="0" smtClean="0">
                <a:solidFill>
                  <a:srgbClr val="FF0000"/>
                </a:solidFill>
              </a:rPr>
              <a:t>「</a:t>
            </a:r>
            <a:r>
              <a:rPr lang="en-US" altLang="ja-JP" dirty="0" smtClean="0">
                <a:solidFill>
                  <a:srgbClr val="FF0000"/>
                </a:solidFill>
              </a:rPr>
              <a:t>.NET Core 1.0</a:t>
            </a:r>
            <a:r>
              <a:rPr lang="ja-JP" altLang="en-US" dirty="0" smtClean="0">
                <a:solidFill>
                  <a:srgbClr val="FF0000"/>
                </a:solidFill>
              </a:rPr>
              <a:t>」</a:t>
            </a:r>
            <a:r>
              <a:rPr lang="ja-JP" altLang="en-US" dirty="0" smtClean="0">
                <a:solidFill>
                  <a:schemeClr val="tx1"/>
                </a:solidFill>
              </a:rPr>
              <a:t>と名称が変わることが発表され</a:t>
            </a:r>
            <a:r>
              <a:rPr lang="en-US" altLang="ja-JP" dirty="0" smtClean="0">
                <a:solidFill>
                  <a:schemeClr val="tx1"/>
                </a:solidFill>
              </a:rPr>
              <a:t>…</a:t>
            </a: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dotnetfoundation.org/Media/dot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21" y="3690868"/>
            <a:ext cx="2941844" cy="29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3367237" y="5026905"/>
            <a:ext cx="4350936" cy="934497"/>
          </a:xfrm>
          <a:prstGeom prst="wedgeRoundRectCallout">
            <a:avLst>
              <a:gd name="adj1" fmla="val 67101"/>
              <a:gd name="adj2" fmla="val -446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過渡期特有の「名称の統一期」のため、やや混乱気味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4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キーワード</a:t>
            </a:r>
            <a:r>
              <a:rPr lang="en-US" altLang="ja-JP" dirty="0"/>
              <a:t>: .NET </a:t>
            </a:r>
            <a:r>
              <a:rPr lang="en-US" altLang="ja-JP" dirty="0" smtClean="0"/>
              <a:t>Core </a:t>
            </a:r>
            <a:r>
              <a:rPr lang="en-US" altLang="ja-JP" strike="sngStrike" dirty="0" smtClean="0">
                <a:solidFill>
                  <a:srgbClr val="FF0000"/>
                </a:solidFill>
              </a:rPr>
              <a:t>5</a:t>
            </a:r>
            <a:endParaRPr kumimoji="1" lang="ja-JP" altLang="en-US" strike="sngStrike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1307" y="1702715"/>
            <a:ext cx="14989304" cy="3836020"/>
          </a:xfrm>
          <a:prstGeom prst="rect">
            <a:avLst/>
          </a:prstGeom>
        </p:spPr>
      </p:pic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15" y="1814227"/>
            <a:ext cx="5672010" cy="1430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19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キーワード</a:t>
            </a:r>
            <a:r>
              <a:rPr lang="en-US" altLang="ja-JP" dirty="0"/>
              <a:t>: .NET Core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07406"/>
            <a:ext cx="10058400" cy="755932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.NET Framework 4</a:t>
            </a:r>
            <a:r>
              <a:rPr kumimoji="1" lang="ja-JP" altLang="en-US" dirty="0" smtClean="0">
                <a:solidFill>
                  <a:schemeClr val="tx1"/>
                </a:solidFill>
              </a:rPr>
              <a:t>と</a:t>
            </a:r>
            <a:r>
              <a:rPr kumimoji="1" lang="en-US" altLang="ja-JP" dirty="0" smtClean="0">
                <a:solidFill>
                  <a:schemeClr val="tx1"/>
                </a:solidFill>
              </a:rPr>
              <a:t>.NET Core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の関係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Overview of .NET 2015 eco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72" y="1948327"/>
            <a:ext cx="9214245" cy="46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4488872" y="1906762"/>
            <a:ext cx="1616589" cy="99559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6105461" y="1906762"/>
            <a:ext cx="2331957" cy="99559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126480" y="2889037"/>
            <a:ext cx="4472247" cy="2223290"/>
          </a:xfrm>
          <a:prstGeom prst="roundRect">
            <a:avLst>
              <a:gd name="adj" fmla="val 7943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9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14693" y="2355449"/>
            <a:ext cx="11261671" cy="18747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800" dirty="0" smtClean="0">
                <a:solidFill>
                  <a:srgbClr val="FF0000"/>
                </a:solidFill>
              </a:rPr>
              <a:t>…</a:t>
            </a:r>
            <a:endParaRPr lang="ja-JP" alt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0685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673357B5-F05C-4DB6-BC61-55C06BA78C7F}" vid="{EE2F8FF2-454D-43C3-85FA-19074911D319}"/>
    </a:ext>
  </a:extLst>
</a:theme>
</file>

<file path=ppt/theme/theme2.xml><?xml version="1.0" encoding="utf-8"?>
<a:theme xmlns:a="http://schemas.openxmlformats.org/drawingml/2006/main" name="レトロスペクト">
  <a:themeElements>
    <a:clrScheme name="ユーザー定義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E9999"/>
      </a:accent1>
      <a:accent2>
        <a:srgbClr val="D2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673357B5-F05C-4DB6-BC61-55C06BA78C7F}" vid="{E7EA972A-13C2-4304-A8BE-A5660D4A30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1400</Words>
  <Application>Microsoft Office PowerPoint</Application>
  <PresentationFormat>ワイド画面</PresentationFormat>
  <Paragraphs>227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37</vt:i4>
      </vt:variant>
    </vt:vector>
  </HeadingPairs>
  <TitlesOfParts>
    <vt:vector size="45" baseType="lpstr">
      <vt:lpstr>ＭＳ Ｐゴシック</vt:lpstr>
      <vt:lpstr>メイリオ</vt:lpstr>
      <vt:lpstr>Calibri</vt:lpstr>
      <vt:lpstr>Calibri Light</vt:lpstr>
      <vt:lpstr>Wingdings</vt:lpstr>
      <vt:lpstr>Wingdings 2</vt:lpstr>
      <vt:lpstr>HDOfficeLightV0</vt:lpstr>
      <vt:lpstr>レトロスペクト</vt:lpstr>
      <vt:lpstr>.NET Core  5 から概観する、 .NETのOSSへの取り組み</vt:lpstr>
      <vt:lpstr>自己紹介</vt:lpstr>
      <vt:lpstr>先に告知だけ</vt:lpstr>
      <vt:lpstr>PowerPoint プレゼンテーション</vt:lpstr>
      <vt:lpstr>アジェンダ</vt:lpstr>
      <vt:lpstr>キーワード: .NET Core</vt:lpstr>
      <vt:lpstr>キーワード: .NET Core 5</vt:lpstr>
      <vt:lpstr>キーワード: .NET Core</vt:lpstr>
      <vt:lpstr>PowerPoint プレゼンテーション</vt:lpstr>
      <vt:lpstr>PowerPoint プレゼンテーション</vt:lpstr>
      <vt:lpstr>では、見てもらおうか。</vt:lpstr>
      <vt:lpstr>.NET Coreのマルチプラットフォーム</vt:lpstr>
      <vt:lpstr>デモ: .NET Core on Ubuntu</vt:lpstr>
      <vt:lpstr>PowerPoint プレゼンテーション</vt:lpstr>
      <vt:lpstr>デモ: .NET Core on Ubuntu</vt:lpstr>
      <vt:lpstr>デモ: .NET Core on Ubuntu</vt:lpstr>
      <vt:lpstr>デモ: .NET Core on Ubuntu</vt:lpstr>
      <vt:lpstr>デモ: .NET Core on Ubuntu</vt:lpstr>
      <vt:lpstr>.NET CoreさえNuGetパッケージ化された</vt:lpstr>
      <vt:lpstr>アジェンダ</vt:lpstr>
      <vt:lpstr>.NETのコードだけの話じゃない</vt:lpstr>
      <vt:lpstr>キーワード: Docker</vt:lpstr>
      <vt:lpstr>キーワード: Docker</vt:lpstr>
      <vt:lpstr>キーワード: DockerHub</vt:lpstr>
      <vt:lpstr>デモ: .NET Core on Docker</vt:lpstr>
      <vt:lpstr>デモ: .NET Core on Docker</vt:lpstr>
      <vt:lpstr>デモ: .NET Core on Docker</vt:lpstr>
      <vt:lpstr>アジェンダ</vt:lpstr>
      <vt:lpstr>キーワード: Visual Studio Code</vt:lpstr>
      <vt:lpstr>デモ: Visual Studio Code</vt:lpstr>
      <vt:lpstr>タネ明かし</vt:lpstr>
      <vt:lpstr>機能の拡張</vt:lpstr>
      <vt:lpstr>アジェンダ</vt:lpstr>
      <vt:lpstr>まとめ</vt:lpstr>
      <vt:lpstr>概観 .NET Core</vt:lpstr>
      <vt:lpstr>時間があまれば、更なるデモ</vt:lpstr>
      <vt:lpstr>ご清聴ありがとうございました！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2015-12-12T03:14:11Z</dcterms:created>
  <dcterms:modified xsi:type="dcterms:W3CDTF">2016-02-20T07:23:42Z</dcterms:modified>
  <cp:contentStatus/>
</cp:coreProperties>
</file>