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1"/>
    <p:sldMasterId id="214748385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3" r:id="rId21"/>
    <p:sldId id="274" r:id="rId22"/>
    <p:sldId id="276" r:id="rId23"/>
    <p:sldId id="277" r:id="rId24"/>
    <p:sldId id="278" r:id="rId25"/>
    <p:sldId id="279" r:id="rId26"/>
    <p:sldId id="282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14" y="7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dirty="0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06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90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739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36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87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12/12/2015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51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12/12/2015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37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F6E2C9B-5FA2-460D-9BE7-B0812FC2A6FF}" type="datetime1">
              <a:rPr lang="en-US" smtClean="0"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5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56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60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6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12/12/2015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12/12/2015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527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407405"/>
            <a:ext cx="10058400" cy="47928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86B75A-687E-405C-8A0B-8D00578BA2C3}" type="datetime1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273388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25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sdn.microsoft.com/ja-jp/library/cc410851.aspx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kyo.net/" TargetMode="External"/><Relationship Id="rId2" Type="http://schemas.openxmlformats.org/officeDocument/2006/relationships/hyperlink" Target="https://github.com/kekyo/Pronama.InteropDemo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hyperlink" Target="https://centerclr.doorkeeper.jp/events/3434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Win32 API</a:t>
            </a:r>
            <a:r>
              <a:rPr lang="ja-JP" altLang="en-US" dirty="0" smtClean="0"/>
              <a:t>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手なずけよう！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2015.12.12 </a:t>
            </a:r>
            <a:r>
              <a:rPr kumimoji="1" lang="ja-JP" altLang="en-US" dirty="0" smtClean="0"/>
              <a:t>プロ生</a:t>
            </a:r>
            <a:r>
              <a:rPr kumimoji="1" lang="en-US" altLang="ja-JP" dirty="0" smtClean="0"/>
              <a:t>@</a:t>
            </a:r>
            <a:r>
              <a:rPr kumimoji="1" lang="ja-JP" altLang="en-US" dirty="0" smtClean="0"/>
              <a:t>名古屋 </a:t>
            </a:r>
            <a:r>
              <a:rPr kumimoji="1" lang="en-US" altLang="ja-JP" dirty="0" smtClean="0"/>
              <a:t>Kouji Matsui (@kekyo2)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054" y="293833"/>
            <a:ext cx="2997626" cy="72130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226" y="849870"/>
            <a:ext cx="1381281" cy="276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1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ウインドウ</a:t>
            </a:r>
            <a:r>
              <a:rPr lang="ja-JP" altLang="en-US" dirty="0" smtClean="0"/>
              <a:t>を調べる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デスクトップ上のウインドウを全て列挙するには、「</a:t>
            </a:r>
            <a:r>
              <a:rPr kumimoji="1" lang="en-US" altLang="ja-JP" dirty="0" err="1" smtClean="0"/>
              <a:t>EnumWindows</a:t>
            </a:r>
            <a:r>
              <a:rPr kumimoji="1" lang="ja-JP" altLang="en-US" dirty="0" smtClean="0"/>
              <a:t>」</a:t>
            </a:r>
            <a:r>
              <a:rPr kumimoji="1" lang="en-US" altLang="ja-JP" dirty="0" smtClean="0"/>
              <a:t>API</a:t>
            </a:r>
            <a:r>
              <a:rPr kumimoji="1" lang="ja-JP" altLang="en-US" dirty="0" smtClean="0"/>
              <a:t>を使います。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02" y="2456052"/>
            <a:ext cx="4924570" cy="4303994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5635014" y="2897274"/>
            <a:ext cx="5830168" cy="906578"/>
          </a:xfrm>
          <a:prstGeom prst="wedgeRoundRectCallout">
            <a:avLst>
              <a:gd name="adj1" fmla="val -63092"/>
              <a:gd name="adj2" fmla="val 387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hlinkClick r:id="rId3"/>
              </a:rPr>
              <a:t>https://</a:t>
            </a:r>
            <a:r>
              <a:rPr kumimoji="1" lang="en-US" altLang="ja-JP" dirty="0" smtClean="0">
                <a:solidFill>
                  <a:schemeClr val="tx1"/>
                </a:solidFill>
                <a:hlinkClick r:id="rId3"/>
              </a:rPr>
              <a:t>msdn.microsoft.com/ja-jp/library/cc410851.aspx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又</a:t>
            </a:r>
            <a:r>
              <a:rPr kumimoji="1" lang="ja-JP" altLang="en-US" dirty="0" smtClean="0">
                <a:solidFill>
                  <a:schemeClr val="tx1"/>
                </a:solidFill>
              </a:rPr>
              <a:t>は、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EnumWindows</a:t>
            </a:r>
            <a:r>
              <a:rPr kumimoji="1" lang="ja-JP" altLang="en-US" dirty="0" smtClean="0">
                <a:solidFill>
                  <a:schemeClr val="tx1"/>
                </a:solidFill>
              </a:rPr>
              <a:t>でググる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275" y="4719935"/>
            <a:ext cx="6436907" cy="1391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747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C#</a:t>
            </a:r>
            <a:r>
              <a:rPr kumimoji="1" lang="ja-JP" altLang="en-US" dirty="0" smtClean="0"/>
              <a:t>から</a:t>
            </a:r>
            <a:r>
              <a:rPr kumimoji="1" lang="en-US" altLang="ja-JP" dirty="0" smtClean="0"/>
              <a:t>Win32 API</a:t>
            </a:r>
            <a:r>
              <a:rPr kumimoji="1" lang="ja-JP" altLang="en-US" dirty="0" smtClean="0"/>
              <a:t>は直接呼べません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EnumWindows</a:t>
            </a:r>
            <a:r>
              <a:rPr kumimoji="1" lang="ja-JP" altLang="en-US" dirty="0" smtClean="0"/>
              <a:t>を呼べば、すべてのウインドウの位置が分かる。</a:t>
            </a:r>
            <a:endParaRPr kumimoji="1" lang="en-US" altLang="ja-JP" dirty="0" smtClean="0"/>
          </a:p>
          <a:p>
            <a:r>
              <a:rPr lang="ja-JP" altLang="en-US" dirty="0" smtClean="0"/>
              <a:t>でも</a:t>
            </a:r>
            <a:r>
              <a:rPr lang="en-US" altLang="ja-JP" dirty="0" smtClean="0"/>
              <a:t>C#</a:t>
            </a:r>
            <a:r>
              <a:rPr lang="ja-JP" altLang="en-US" dirty="0" smtClean="0"/>
              <a:t>のコードで</a:t>
            </a:r>
            <a:r>
              <a:rPr lang="en-US" altLang="ja-JP" dirty="0" smtClean="0"/>
              <a:t>”</a:t>
            </a:r>
            <a:r>
              <a:rPr lang="en-US" altLang="ja-JP" dirty="0" err="1" smtClean="0"/>
              <a:t>EnumWindows</a:t>
            </a:r>
            <a:r>
              <a:rPr lang="en-US" altLang="ja-JP" dirty="0" smtClean="0"/>
              <a:t>”</a:t>
            </a:r>
            <a:r>
              <a:rPr lang="ja-JP" altLang="en-US" dirty="0" smtClean="0"/>
              <a:t>と書いても、もちろん呼び出せない。</a:t>
            </a:r>
            <a:endParaRPr lang="en-US" altLang="ja-JP" dirty="0" smtClean="0"/>
          </a:p>
          <a:p>
            <a:r>
              <a:rPr kumimoji="1" lang="ja-JP" altLang="en-US" dirty="0" smtClean="0"/>
              <a:t>こういう</a:t>
            </a:r>
            <a:r>
              <a:rPr kumimoji="1" lang="ja-JP" altLang="en-US" dirty="0"/>
              <a:t>時</a:t>
            </a:r>
            <a:r>
              <a:rPr kumimoji="1" lang="ja-JP" altLang="en-US" dirty="0" smtClean="0"/>
              <a:t>には、</a:t>
            </a:r>
            <a:r>
              <a:rPr lang="ja-JP" altLang="en-US" dirty="0" smtClean="0">
                <a:solidFill>
                  <a:srgbClr val="FF0000"/>
                </a:solidFill>
              </a:rPr>
              <a:t>「</a:t>
            </a:r>
            <a:r>
              <a:rPr lang="en-US" altLang="ja-JP" dirty="0" smtClean="0">
                <a:solidFill>
                  <a:srgbClr val="FF0000"/>
                </a:solidFill>
              </a:rPr>
              <a:t>P/Invoke</a:t>
            </a:r>
            <a:r>
              <a:rPr lang="ja-JP" altLang="en-US" dirty="0" smtClean="0">
                <a:solidFill>
                  <a:srgbClr val="FF0000"/>
                </a:solidFill>
              </a:rPr>
              <a:t>」という機能を使います</a:t>
            </a:r>
            <a:r>
              <a:rPr lang="ja-JP" altLang="en-US" dirty="0" smtClean="0"/>
              <a:t>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889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P/Invoke</a:t>
            </a:r>
            <a:r>
              <a:rPr kumimoji="1" lang="ja-JP" altLang="en-US" dirty="0" smtClean="0"/>
              <a:t>するには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Win32 API</a:t>
            </a:r>
            <a:r>
              <a:rPr kumimoji="1" lang="ja-JP" altLang="en-US" dirty="0" smtClean="0"/>
              <a:t>に対応する</a:t>
            </a:r>
            <a:r>
              <a:rPr kumimoji="1" lang="en-US" altLang="ja-JP" dirty="0" smtClean="0">
                <a:solidFill>
                  <a:srgbClr val="FF0000"/>
                </a:solidFill>
              </a:rPr>
              <a:t>P/Invoke</a:t>
            </a:r>
            <a:r>
              <a:rPr lang="ja-JP" altLang="en-US" dirty="0" smtClean="0">
                <a:solidFill>
                  <a:srgbClr val="FF0000"/>
                </a:solidFill>
              </a:rPr>
              <a:t>の定義</a:t>
            </a:r>
            <a:r>
              <a:rPr lang="ja-JP" altLang="en-US" dirty="0" smtClean="0">
                <a:solidFill>
                  <a:srgbClr val="FF0000"/>
                </a:solidFill>
              </a:rPr>
              <a:t>を</a:t>
            </a:r>
            <a:r>
              <a:rPr lang="en-US" altLang="ja-JP" dirty="0" smtClean="0">
                <a:solidFill>
                  <a:srgbClr val="FF0000"/>
                </a:solidFill>
              </a:rPr>
              <a:t>C#</a:t>
            </a:r>
            <a:r>
              <a:rPr lang="ja-JP" altLang="en-US" dirty="0" smtClean="0">
                <a:solidFill>
                  <a:srgbClr val="FF0000"/>
                </a:solidFill>
              </a:rPr>
              <a:t>で書きます</a:t>
            </a:r>
            <a:r>
              <a:rPr lang="ja-JP" altLang="en-US" dirty="0" smtClean="0"/>
              <a:t>。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829" y="2609089"/>
            <a:ext cx="6436907" cy="139141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143" y="4823027"/>
            <a:ext cx="7834107" cy="1046848"/>
          </a:xfrm>
          <a:prstGeom prst="rect">
            <a:avLst/>
          </a:prstGeom>
        </p:spPr>
      </p:pic>
      <p:sp>
        <p:nvSpPr>
          <p:cNvPr id="6" name="下矢印 5"/>
          <p:cNvSpPr/>
          <p:nvPr/>
        </p:nvSpPr>
        <p:spPr>
          <a:xfrm>
            <a:off x="2867025" y="3866483"/>
            <a:ext cx="1285875" cy="822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吹き出し 6"/>
          <p:cNvSpPr/>
          <p:nvPr/>
        </p:nvSpPr>
        <p:spPr>
          <a:xfrm>
            <a:off x="7457109" y="2278665"/>
            <a:ext cx="3162123" cy="833120"/>
          </a:xfrm>
          <a:prstGeom prst="wedgeRoundRectCallout">
            <a:avLst>
              <a:gd name="adj1" fmla="val -68205"/>
              <a:gd name="adj2" fmla="val 432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</a:rPr>
              <a:t>EnumWindows</a:t>
            </a:r>
            <a:r>
              <a:rPr kumimoji="1" lang="en-US" altLang="ja-JP" dirty="0" smtClean="0">
                <a:solidFill>
                  <a:schemeClr val="tx1"/>
                </a:solidFill>
              </a:rPr>
              <a:t> API</a:t>
            </a:r>
            <a:r>
              <a:rPr kumimoji="1" lang="ja-JP" altLang="en-US" dirty="0" smtClean="0">
                <a:solidFill>
                  <a:schemeClr val="tx1"/>
                </a:solidFill>
              </a:rPr>
              <a:t>の定義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（</a:t>
            </a:r>
            <a:r>
              <a:rPr kumimoji="1" lang="en-US" altLang="ja-JP" dirty="0" smtClean="0">
                <a:solidFill>
                  <a:schemeClr val="tx1"/>
                </a:solidFill>
              </a:rPr>
              <a:t>C</a:t>
            </a:r>
            <a:r>
              <a:rPr kumimoji="1" lang="ja-JP" altLang="en-US" dirty="0" smtClean="0">
                <a:solidFill>
                  <a:schemeClr val="tx1"/>
                </a:solidFill>
              </a:rPr>
              <a:t>言語による）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7042009" y="4277746"/>
            <a:ext cx="3480258" cy="878206"/>
          </a:xfrm>
          <a:prstGeom prst="wedgeRoundRectCallout">
            <a:avLst>
              <a:gd name="adj1" fmla="val -68205"/>
              <a:gd name="adj2" fmla="val 432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</a:rPr>
              <a:t>EnumWindows</a:t>
            </a:r>
            <a:r>
              <a:rPr kumimoji="1" lang="en-US" altLang="ja-JP" dirty="0" smtClean="0">
                <a:solidFill>
                  <a:schemeClr val="tx1"/>
                </a:solidFill>
              </a:rPr>
              <a:t> API</a:t>
            </a:r>
            <a:r>
              <a:rPr kumimoji="1" lang="ja-JP" altLang="en-US" dirty="0" smtClean="0">
                <a:solidFill>
                  <a:schemeClr val="tx1"/>
                </a:solidFill>
              </a:rPr>
              <a:t>の定義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（</a:t>
            </a:r>
            <a:r>
              <a:rPr kumimoji="1" lang="en-US" altLang="ja-JP" dirty="0" smtClean="0">
                <a:solidFill>
                  <a:schemeClr val="tx1"/>
                </a:solidFill>
              </a:rPr>
              <a:t>P/Invoke C#</a:t>
            </a:r>
            <a:r>
              <a:rPr kumimoji="1" lang="ja-JP" altLang="en-US" dirty="0" smtClean="0">
                <a:solidFill>
                  <a:schemeClr val="tx1"/>
                </a:solidFill>
              </a:rPr>
              <a:t>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P/Invoke</a:t>
            </a:r>
            <a:r>
              <a:rPr kumimoji="1" lang="ja-JP" altLang="en-US" dirty="0" smtClean="0"/>
              <a:t>の定義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103" y="2991118"/>
            <a:ext cx="1300836" cy="3152894"/>
          </a:xfr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868" y="2701492"/>
            <a:ext cx="7834107" cy="1046848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1687601" y="1555253"/>
            <a:ext cx="4138524" cy="878206"/>
          </a:xfrm>
          <a:prstGeom prst="wedgeRoundRectCallout">
            <a:avLst>
              <a:gd name="adj1" fmla="val -39157"/>
              <a:gd name="adj2" fmla="val 790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API</a:t>
            </a:r>
            <a:r>
              <a:rPr kumimoji="1" lang="ja-JP" altLang="en-US" dirty="0" smtClean="0">
                <a:solidFill>
                  <a:schemeClr val="tx1"/>
                </a:solidFill>
              </a:rPr>
              <a:t>がどの</a:t>
            </a:r>
            <a:r>
              <a:rPr kumimoji="1" lang="en-US" altLang="ja-JP" dirty="0" smtClean="0">
                <a:solidFill>
                  <a:schemeClr val="tx1"/>
                </a:solidFill>
              </a:rPr>
              <a:t>DLL</a:t>
            </a:r>
            <a:r>
              <a:rPr kumimoji="1" lang="ja-JP" altLang="en-US" dirty="0" smtClean="0">
                <a:solidFill>
                  <a:schemeClr val="tx1"/>
                </a:solidFill>
              </a:rPr>
              <a:t>に定義されているか？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（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DllImport</a:t>
            </a:r>
            <a:r>
              <a:rPr kumimoji="1" lang="ja-JP" altLang="en-US" dirty="0" smtClean="0">
                <a:solidFill>
                  <a:schemeClr val="tx1"/>
                </a:solidFill>
              </a:rPr>
              <a:t>属性）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1510639" y="4016373"/>
            <a:ext cx="2690724" cy="878206"/>
          </a:xfrm>
          <a:prstGeom prst="wedgeRoundRectCallout">
            <a:avLst>
              <a:gd name="adj1" fmla="val 37383"/>
              <a:gd name="adj2" fmla="val -1146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API</a:t>
            </a:r>
            <a:r>
              <a:rPr kumimoji="1" lang="ja-JP" altLang="en-US" dirty="0" smtClean="0">
                <a:solidFill>
                  <a:schemeClr val="tx1"/>
                </a:solidFill>
              </a:rPr>
              <a:t>名はほとんどの場合</a:t>
            </a:r>
            <a:r>
              <a:rPr kumimoji="1" lang="en-US" altLang="ja-JP" dirty="0" smtClean="0">
                <a:solidFill>
                  <a:schemeClr val="tx1"/>
                </a:solidFill>
              </a:rPr>
              <a:t>C</a:t>
            </a:r>
            <a:r>
              <a:rPr kumimoji="1" lang="ja-JP" altLang="en-US" dirty="0" smtClean="0">
                <a:solidFill>
                  <a:schemeClr val="tx1"/>
                </a:solidFill>
              </a:rPr>
              <a:t>言語の</a:t>
            </a:r>
            <a:r>
              <a:rPr kumimoji="1" lang="en-US" altLang="ja-JP" dirty="0" smtClean="0">
                <a:solidFill>
                  <a:schemeClr val="tx1"/>
                </a:solidFill>
              </a:rPr>
              <a:t>API</a:t>
            </a:r>
            <a:r>
              <a:rPr kumimoji="1" lang="ja-JP" altLang="en-US" dirty="0" smtClean="0">
                <a:solidFill>
                  <a:schemeClr val="tx1"/>
                </a:solidFill>
              </a:rPr>
              <a:t>名と同じ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6474243" y="1888442"/>
            <a:ext cx="3840278" cy="878206"/>
          </a:xfrm>
          <a:prstGeom prst="wedgeRoundRectCallout">
            <a:avLst>
              <a:gd name="adj1" fmla="val -40401"/>
              <a:gd name="adj2" fmla="val 889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引数と戻り値の並びは同じだけど、型は要注意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7579359" y="4676773"/>
            <a:ext cx="1585607" cy="708027"/>
          </a:xfrm>
          <a:prstGeom prst="wedgeRoundRectCallout">
            <a:avLst>
              <a:gd name="adj1" fmla="val 82877"/>
              <a:gd name="adj2" fmla="val -501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ぴよぴ</a:t>
            </a:r>
            <a:r>
              <a:rPr kumimoji="1" lang="ja-JP" altLang="en-US" dirty="0">
                <a:solidFill>
                  <a:schemeClr val="tx1"/>
                </a:solidFill>
              </a:rPr>
              <a:t>よ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4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どうやって書けば？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そんな</a:t>
            </a:r>
            <a:r>
              <a:rPr kumimoji="1" lang="en-US" altLang="ja-JP" dirty="0" smtClean="0"/>
              <a:t>P/Invoke</a:t>
            </a:r>
            <a:r>
              <a:rPr kumimoji="1" lang="ja-JP" altLang="en-US" dirty="0" smtClean="0"/>
              <a:t>初心者のために「</a:t>
            </a:r>
            <a:r>
              <a:rPr kumimoji="1" lang="en-US" altLang="ja-JP" dirty="0" smtClean="0"/>
              <a:t>pinvoke.net</a:t>
            </a:r>
            <a:r>
              <a:rPr kumimoji="1" lang="ja-JP" altLang="en-US" dirty="0" smtClean="0"/>
              <a:t>」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76" y="2039096"/>
            <a:ext cx="7434834" cy="4564967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6437666" y="3194061"/>
            <a:ext cx="4620477" cy="878206"/>
          </a:xfrm>
          <a:prstGeom prst="wedgeRoundRectCallout">
            <a:avLst>
              <a:gd name="adj1" fmla="val -65799"/>
              <a:gd name="adj2" fmla="val 403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コミュニティベースで、</a:t>
            </a:r>
            <a:r>
              <a:rPr kumimoji="1" lang="en-US" altLang="ja-JP" dirty="0" smtClean="0">
                <a:solidFill>
                  <a:schemeClr val="tx1"/>
                </a:solidFill>
              </a:rPr>
              <a:t>Win32 API</a:t>
            </a:r>
            <a:r>
              <a:rPr kumimoji="1" lang="ja-JP" altLang="en-US" dirty="0" smtClean="0">
                <a:solidFill>
                  <a:schemeClr val="tx1"/>
                </a:solidFill>
              </a:rPr>
              <a:t>の</a:t>
            </a:r>
            <a:r>
              <a:rPr kumimoji="1" lang="en-US" altLang="ja-JP" dirty="0" smtClean="0">
                <a:solidFill>
                  <a:schemeClr val="tx1"/>
                </a:solidFill>
              </a:rPr>
              <a:t>P/Invoke</a:t>
            </a:r>
            <a:r>
              <a:rPr kumimoji="1" lang="ja-JP" altLang="en-US" dirty="0" smtClean="0">
                <a:solidFill>
                  <a:schemeClr val="tx1"/>
                </a:solidFill>
              </a:rPr>
              <a:t>定義を蓄積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</a:t>
            </a:r>
            <a:r>
              <a:rPr kumimoji="1" lang="en-US" altLang="ja-JP" dirty="0" smtClean="0"/>
              <a:t>invoke.net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例：「</a:t>
            </a:r>
            <a:r>
              <a:rPr kumimoji="1" lang="en-US" altLang="ja-JP" dirty="0" err="1" smtClean="0"/>
              <a:t>EnumWindows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dllimport</a:t>
            </a:r>
            <a:r>
              <a:rPr kumimoji="1" lang="ja-JP" altLang="en-US" dirty="0" smtClean="0"/>
              <a:t>」とかでググ</a:t>
            </a:r>
            <a:r>
              <a:rPr kumimoji="1" lang="ja-JP" altLang="en-US" dirty="0" err="1" smtClean="0"/>
              <a:t>る</a:t>
            </a:r>
            <a:r>
              <a:rPr kumimoji="1" lang="ja-JP" altLang="en-US" dirty="0" smtClean="0"/>
              <a:t>と、大抵トップに出てくる。</a:t>
            </a:r>
            <a:endParaRPr kumimoji="1" lang="en-US" altLang="ja-JP" dirty="0" smtClean="0"/>
          </a:p>
          <a:p>
            <a:r>
              <a:rPr lang="ja-JP" altLang="en-US" dirty="0" smtClean="0"/>
              <a:t>コミュニティベースの定義なので、</a:t>
            </a:r>
            <a:r>
              <a:rPr lang="ja-JP" altLang="en-US" dirty="0" smtClean="0">
                <a:solidFill>
                  <a:srgbClr val="FF0000"/>
                </a:solidFill>
              </a:rPr>
              <a:t>定義の質はまちまち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kumimoji="1" lang="ja-JP" altLang="en-US" dirty="0" smtClean="0"/>
              <a:t>複数載ってたりする（俺はこんな定義は我慢ならない、と思ったのかも）ので、</a:t>
            </a:r>
            <a:r>
              <a:rPr kumimoji="1" lang="ja-JP" altLang="en-US" dirty="0" smtClean="0">
                <a:solidFill>
                  <a:srgbClr val="FF0000"/>
                </a:solidFill>
              </a:rPr>
              <a:t>良さ</a:t>
            </a:r>
            <a:r>
              <a:rPr kumimoji="1" lang="ja-JP" altLang="en-US" dirty="0" err="1" smtClean="0">
                <a:solidFill>
                  <a:srgbClr val="FF0000"/>
                </a:solidFill>
              </a:rPr>
              <a:t>げな</a:t>
            </a:r>
            <a:r>
              <a:rPr kumimoji="1" lang="ja-JP" altLang="en-US" dirty="0" smtClean="0">
                <a:solidFill>
                  <a:srgbClr val="FF0000"/>
                </a:solidFill>
              </a:rPr>
              <a:t>やつを選択する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  <a:p>
            <a:r>
              <a:rPr lang="ja-JP" altLang="en-US" dirty="0" smtClean="0"/>
              <a:t>この定義をベースに、細かく修正するという手法はアリ。</a:t>
            </a:r>
            <a:endParaRPr kumimoji="1" lang="ja-JP" altLang="en-US" dirty="0"/>
          </a:p>
        </p:txBody>
      </p:sp>
      <p:sp>
        <p:nvSpPr>
          <p:cNvPr id="4" name="角丸四角形吹き出し 3"/>
          <p:cNvSpPr/>
          <p:nvPr/>
        </p:nvSpPr>
        <p:spPr>
          <a:xfrm>
            <a:off x="2627521" y="5005240"/>
            <a:ext cx="5339806" cy="1085331"/>
          </a:xfrm>
          <a:prstGeom prst="wedgeRoundRectCallout">
            <a:avLst>
              <a:gd name="adj1" fmla="val 37638"/>
              <a:gd name="adj2" fmla="val -1137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主</a:t>
            </a:r>
            <a:r>
              <a:rPr kumimoji="1" lang="ja-JP" altLang="en-US" dirty="0" smtClean="0">
                <a:solidFill>
                  <a:schemeClr val="tx1"/>
                </a:solidFill>
              </a:rPr>
              <a:t>に型定義によるばらつきが多い感ある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あと、過剰な属性か足りないか</a:t>
            </a:r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5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EnumWindows</a:t>
            </a:r>
            <a:r>
              <a:rPr kumimoji="1" lang="en-US" altLang="ja-JP" dirty="0" smtClean="0"/>
              <a:t> P/Invoke</a:t>
            </a:r>
            <a:r>
              <a:rPr kumimoji="1" lang="ja-JP" altLang="en-US" dirty="0" smtClean="0"/>
              <a:t>の詳細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07136" y="1407405"/>
            <a:ext cx="10058400" cy="4792894"/>
          </a:xfrm>
        </p:spPr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36" y="1407405"/>
            <a:ext cx="9345329" cy="4496427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8022627" y="2036012"/>
            <a:ext cx="3620733" cy="975412"/>
          </a:xfrm>
          <a:prstGeom prst="wedgeRoundRectCallout">
            <a:avLst>
              <a:gd name="adj1" fmla="val -69617"/>
              <a:gd name="adj2" fmla="val 417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コールバック関数はデリゲートとして定義できる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6718083" y="4425696"/>
            <a:ext cx="3876765" cy="890068"/>
          </a:xfrm>
          <a:prstGeom prst="wedgeRoundRectCallout">
            <a:avLst>
              <a:gd name="adj1" fmla="val -78423"/>
              <a:gd name="adj2" fmla="val 404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</a:rPr>
              <a:t>SetLastError</a:t>
            </a:r>
            <a:r>
              <a:rPr kumimoji="1" lang="ja-JP" altLang="en-US" dirty="0" smtClean="0">
                <a:solidFill>
                  <a:schemeClr val="tx1"/>
                </a:solidFill>
              </a:rPr>
              <a:t>でエラーコードを返す</a:t>
            </a:r>
            <a:r>
              <a:rPr kumimoji="1" lang="en-US" altLang="ja-JP" dirty="0" smtClean="0">
                <a:solidFill>
                  <a:schemeClr val="tx1"/>
                </a:solidFill>
              </a:rPr>
              <a:t>API</a:t>
            </a:r>
            <a:r>
              <a:rPr kumimoji="1" lang="ja-JP" altLang="en-US" dirty="0" smtClean="0">
                <a:solidFill>
                  <a:schemeClr val="tx1"/>
                </a:solidFill>
              </a:rPr>
              <a:t>の場合は、これを追加する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5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EnumWindows</a:t>
            </a:r>
            <a:r>
              <a:rPr lang="ja-JP" altLang="en-US" dirty="0" smtClean="0"/>
              <a:t>を使う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81" y="1407405"/>
            <a:ext cx="7963852" cy="5309234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5242850" y="3086280"/>
            <a:ext cx="6254205" cy="878206"/>
          </a:xfrm>
          <a:prstGeom prst="wedgeRoundRectCallout">
            <a:avLst>
              <a:gd name="adj1" fmla="val -63376"/>
              <a:gd name="adj2" fmla="val 444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</a:rPr>
              <a:t>EnumWindowProc</a:t>
            </a:r>
            <a:r>
              <a:rPr kumimoji="1" lang="ja-JP" altLang="en-US" dirty="0">
                <a:solidFill>
                  <a:schemeClr val="tx1"/>
                </a:solidFill>
              </a:rPr>
              <a:t>デリゲート</a:t>
            </a:r>
            <a:r>
              <a:rPr kumimoji="1" lang="ja-JP" altLang="en-US" dirty="0" smtClean="0">
                <a:solidFill>
                  <a:schemeClr val="tx1"/>
                </a:solidFill>
              </a:rPr>
              <a:t>に相当する実装。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列挙</a:t>
            </a:r>
            <a:r>
              <a:rPr kumimoji="1" lang="ja-JP" altLang="en-US" dirty="0" smtClean="0">
                <a:solidFill>
                  <a:schemeClr val="tx1"/>
                </a:solidFill>
              </a:rPr>
              <a:t>されたウインドウハンドルをリストに蓄積します。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5242851" y="4232518"/>
            <a:ext cx="5766526" cy="1034425"/>
          </a:xfrm>
          <a:prstGeom prst="wedgeRoundRectCallout">
            <a:avLst>
              <a:gd name="adj1" fmla="val -62401"/>
              <a:gd name="adj2" fmla="val 569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API</a:t>
            </a:r>
            <a:r>
              <a:rPr kumimoji="1" lang="ja-JP" altLang="en-US" dirty="0" smtClean="0">
                <a:solidFill>
                  <a:schemeClr val="tx1"/>
                </a:solidFill>
              </a:rPr>
              <a:t>が失敗すると</a:t>
            </a:r>
            <a:r>
              <a:rPr kumimoji="1" lang="en-US" altLang="ja-JP" dirty="0" smtClean="0">
                <a:solidFill>
                  <a:schemeClr val="tx1"/>
                </a:solidFill>
              </a:rPr>
              <a:t>false</a:t>
            </a:r>
            <a:r>
              <a:rPr kumimoji="1" lang="ja-JP" altLang="en-US" dirty="0" smtClean="0">
                <a:solidFill>
                  <a:schemeClr val="tx1"/>
                </a:solidFill>
              </a:rPr>
              <a:t>を返すので、その場合は</a:t>
            </a:r>
            <a:r>
              <a:rPr kumimoji="1" lang="en-US" altLang="ja-JP" dirty="0" smtClean="0">
                <a:solidFill>
                  <a:schemeClr val="tx1"/>
                </a:solidFill>
              </a:rPr>
              <a:t>GetHRForLastWin32Error</a:t>
            </a:r>
            <a:r>
              <a:rPr kumimoji="1" lang="ja-JP" altLang="en-US" dirty="0" smtClean="0">
                <a:solidFill>
                  <a:schemeClr val="tx1"/>
                </a:solidFill>
              </a:rPr>
              <a:t>でエラーコードを取得して、対応する例外を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ThrowExceptionForHR</a:t>
            </a:r>
            <a:r>
              <a:rPr kumimoji="1" lang="ja-JP" altLang="en-US" dirty="0" smtClean="0">
                <a:solidFill>
                  <a:schemeClr val="tx1"/>
                </a:solidFill>
              </a:rPr>
              <a:t>でスローします。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4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ウインドウの矩形を得るには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83" y="1407404"/>
            <a:ext cx="8242591" cy="506092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816" y="4048647"/>
            <a:ext cx="5141445" cy="13805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角丸四角形吹き出し 8"/>
          <p:cNvSpPr/>
          <p:nvPr/>
        </p:nvSpPr>
        <p:spPr>
          <a:xfrm>
            <a:off x="5925216" y="2162638"/>
            <a:ext cx="3980202" cy="980385"/>
          </a:xfrm>
          <a:prstGeom prst="wedgeRoundRectCallout">
            <a:avLst>
              <a:gd name="adj1" fmla="val -68698"/>
              <a:gd name="adj2" fmla="val 504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ウインドウハンドルからウインドウの矩形座標を得るには、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GetWindowRect</a:t>
            </a:r>
            <a:r>
              <a:rPr kumimoji="1" lang="en-US" altLang="ja-JP" dirty="0" smtClean="0">
                <a:solidFill>
                  <a:schemeClr val="tx1"/>
                </a:solidFill>
              </a:rPr>
              <a:t> API</a:t>
            </a:r>
            <a:r>
              <a:rPr kumimoji="1" lang="ja-JP" altLang="en-US" dirty="0" smtClean="0">
                <a:solidFill>
                  <a:schemeClr val="tx1"/>
                </a:solidFill>
              </a:rPr>
              <a:t>を使います。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6232772" y="5507066"/>
            <a:ext cx="3783355" cy="887835"/>
          </a:xfrm>
          <a:prstGeom prst="wedgeRoundRectCallout">
            <a:avLst>
              <a:gd name="adj1" fmla="val -37184"/>
              <a:gd name="adj2" fmla="val -1000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RECT</a:t>
            </a:r>
            <a:r>
              <a:rPr kumimoji="1" lang="ja-JP" altLang="en-US" dirty="0" smtClean="0">
                <a:solidFill>
                  <a:schemeClr val="tx1"/>
                </a:solidFill>
              </a:rPr>
              <a:t>構造体が必要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（</a:t>
            </a:r>
            <a:r>
              <a:rPr kumimoji="1" lang="en-US" altLang="ja-JP" dirty="0" smtClean="0">
                <a:solidFill>
                  <a:schemeClr val="tx1"/>
                </a:solidFill>
              </a:rPr>
              <a:t>LPRECT</a:t>
            </a:r>
            <a:r>
              <a:rPr kumimoji="1" lang="ja-JP" altLang="en-US" dirty="0" smtClean="0">
                <a:solidFill>
                  <a:schemeClr val="tx1"/>
                </a:solidFill>
              </a:rPr>
              <a:t>は</a:t>
            </a:r>
            <a:r>
              <a:rPr kumimoji="1" lang="en-US" altLang="ja-JP" dirty="0" smtClean="0">
                <a:solidFill>
                  <a:schemeClr val="tx1"/>
                </a:solidFill>
              </a:rPr>
              <a:t>RECT</a:t>
            </a:r>
            <a:r>
              <a:rPr kumimoji="1" lang="ja-JP" altLang="en-US" dirty="0" err="1" smtClean="0">
                <a:solidFill>
                  <a:schemeClr val="tx1"/>
                </a:solidFill>
              </a:rPr>
              <a:t>への</a:t>
            </a:r>
            <a:r>
              <a:rPr kumimoji="1" lang="ja-JP" altLang="en-US" dirty="0" smtClean="0">
                <a:solidFill>
                  <a:schemeClr val="tx1"/>
                </a:solidFill>
              </a:rPr>
              <a:t>ポインタ）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44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ウインドウの矩形を得るには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1243584" y="1407405"/>
            <a:ext cx="10058400" cy="4792894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39" y="4190865"/>
            <a:ext cx="9911901" cy="211465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99" y="1413369"/>
            <a:ext cx="6157056" cy="2586931"/>
          </a:xfrm>
          <a:prstGeom prst="rect">
            <a:avLst/>
          </a:prstGeom>
        </p:spPr>
      </p:pic>
      <p:sp>
        <p:nvSpPr>
          <p:cNvPr id="9" name="角丸四角形吹き出し 8"/>
          <p:cNvSpPr/>
          <p:nvPr/>
        </p:nvSpPr>
        <p:spPr>
          <a:xfrm>
            <a:off x="6138963" y="1616511"/>
            <a:ext cx="3815805" cy="980385"/>
          </a:xfrm>
          <a:prstGeom prst="wedgeRoundRectCallout">
            <a:avLst>
              <a:gd name="adj1" fmla="val -69617"/>
              <a:gd name="adj2" fmla="val 417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RECT</a:t>
            </a:r>
            <a:r>
              <a:rPr kumimoji="1" lang="ja-JP" altLang="en-US" dirty="0" smtClean="0">
                <a:solidFill>
                  <a:schemeClr val="tx1"/>
                </a:solidFill>
              </a:rPr>
              <a:t>構造体の</a:t>
            </a:r>
            <a:r>
              <a:rPr kumimoji="1" lang="en-US" altLang="ja-JP" dirty="0" smtClean="0">
                <a:solidFill>
                  <a:schemeClr val="tx1"/>
                </a:solidFill>
              </a:rPr>
              <a:t>P/Invoke</a:t>
            </a:r>
            <a:r>
              <a:rPr kumimoji="1" lang="ja-JP" altLang="en-US" dirty="0" smtClean="0">
                <a:solidFill>
                  <a:schemeClr val="tx1"/>
                </a:solidFill>
              </a:rPr>
              <a:t>表現です。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これも</a:t>
            </a:r>
            <a:r>
              <a:rPr kumimoji="1" lang="en-US" altLang="ja-JP" dirty="0" smtClean="0">
                <a:solidFill>
                  <a:schemeClr val="tx1"/>
                </a:solidFill>
              </a:rPr>
              <a:t>pinvoke.net</a:t>
            </a:r>
            <a:r>
              <a:rPr kumimoji="1" lang="ja-JP" altLang="en-US" dirty="0" smtClean="0">
                <a:solidFill>
                  <a:schemeClr val="tx1"/>
                </a:solidFill>
              </a:rPr>
              <a:t>で探せます。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7321782" y="4887553"/>
            <a:ext cx="3980202" cy="980385"/>
          </a:xfrm>
          <a:prstGeom prst="wedgeRoundRectCallout">
            <a:avLst>
              <a:gd name="adj1" fmla="val -68698"/>
              <a:gd name="adj2" fmla="val 504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ウインドウハンドルからウインドウの矩形座標を得るには、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GetWindowRect</a:t>
            </a:r>
            <a:r>
              <a:rPr kumimoji="1" lang="en-US" altLang="ja-JP" dirty="0" smtClean="0">
                <a:solidFill>
                  <a:schemeClr val="tx1"/>
                </a:solidFill>
              </a:rPr>
              <a:t> API</a:t>
            </a:r>
            <a:r>
              <a:rPr kumimoji="1" lang="ja-JP" altLang="en-US" dirty="0" smtClean="0">
                <a:solidFill>
                  <a:schemeClr val="tx1"/>
                </a:solidFill>
              </a:rPr>
              <a:t>を使います。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96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自己紹介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けきょ </a:t>
            </a:r>
            <a:r>
              <a:rPr kumimoji="1" lang="en-US" altLang="ja-JP" dirty="0" smtClean="0"/>
              <a:t>(@kekyo2)</a:t>
            </a:r>
          </a:p>
          <a:p>
            <a:r>
              <a:rPr lang="ja-JP" altLang="en-US" dirty="0" smtClean="0"/>
              <a:t>ロードバイク乗り</a:t>
            </a:r>
            <a:endParaRPr lang="en-US" altLang="ja-JP" dirty="0" smtClean="0"/>
          </a:p>
          <a:p>
            <a:r>
              <a:rPr kumimoji="1" lang="en-US" altLang="ja-JP" dirty="0" smtClean="0"/>
              <a:t>Microsoft MVP for Visual Studio and Development Technology</a:t>
            </a:r>
          </a:p>
          <a:p>
            <a:r>
              <a:rPr kumimoji="1" lang="ja-JP" altLang="en-US" dirty="0" smtClean="0"/>
              <a:t>認定スクラムマスター・スクラムプロダクトオーナー</a:t>
            </a:r>
            <a:endParaRPr kumimoji="1" lang="en-US" altLang="ja-JP" dirty="0" smtClean="0"/>
          </a:p>
          <a:p>
            <a:r>
              <a:rPr lang="en-US" altLang="ja-JP" dirty="0" smtClean="0"/>
              <a:t>Center CLR</a:t>
            </a:r>
            <a:r>
              <a:rPr lang="ja-JP" altLang="en-US" dirty="0" smtClean="0"/>
              <a:t>オーガナイザー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929" y="4661278"/>
            <a:ext cx="2133751" cy="71750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929" y="5479183"/>
            <a:ext cx="2133751" cy="72111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929" y="3666374"/>
            <a:ext cx="2133751" cy="86088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67" y="5483317"/>
            <a:ext cx="3823904" cy="71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4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GetWindowRect</a:t>
            </a:r>
            <a:r>
              <a:rPr kumimoji="1" lang="ja-JP" altLang="en-US" dirty="0" smtClean="0"/>
              <a:t>を使う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418" y="1407405"/>
            <a:ext cx="9335803" cy="4867954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6931638" y="2946341"/>
            <a:ext cx="3980202" cy="980385"/>
          </a:xfrm>
          <a:prstGeom prst="wedgeRoundRectCallout">
            <a:avLst>
              <a:gd name="adj1" fmla="val -68698"/>
              <a:gd name="adj2" fmla="val 504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呼び出すだけ。エラー処理は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EnumWindows</a:t>
            </a:r>
            <a:r>
              <a:rPr kumimoji="1" lang="ja-JP" altLang="en-US" dirty="0" smtClean="0">
                <a:solidFill>
                  <a:schemeClr val="tx1"/>
                </a:solidFill>
              </a:rPr>
              <a:t>と同じ。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2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その他必要な</a:t>
            </a:r>
            <a:r>
              <a:rPr kumimoji="1" lang="en-US" altLang="ja-JP" dirty="0" smtClean="0"/>
              <a:t>API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ウインドウが可視状態かどうか → </a:t>
            </a:r>
            <a:r>
              <a:rPr lang="en-US" altLang="ja-JP" dirty="0" err="1" smtClean="0">
                <a:solidFill>
                  <a:srgbClr val="FF0000"/>
                </a:solidFill>
              </a:rPr>
              <a:t>IsWindowVisible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dirty="0"/>
              <a:t>見</a:t>
            </a:r>
            <a:r>
              <a:rPr lang="ja-JP" altLang="en-US" dirty="0" smtClean="0"/>
              <a:t>えていないウインドウは除外します。</a:t>
            </a:r>
            <a:endParaRPr lang="en-US" altLang="ja-JP" dirty="0" smtClean="0"/>
          </a:p>
          <a:p>
            <a:r>
              <a:rPr lang="ja-JP" altLang="en-US" dirty="0" smtClean="0"/>
              <a:t>デスクトップ</a:t>
            </a:r>
            <a:r>
              <a:rPr lang="ja-JP" altLang="en-US" dirty="0"/>
              <a:t>全体</a:t>
            </a:r>
            <a:r>
              <a:rPr lang="ja-JP" altLang="en-US" dirty="0" smtClean="0"/>
              <a:t>の矩形を取得する → </a:t>
            </a:r>
            <a:r>
              <a:rPr lang="en-US" altLang="ja-JP" dirty="0" err="1" smtClean="0">
                <a:solidFill>
                  <a:srgbClr val="FF0000"/>
                </a:solidFill>
              </a:rPr>
              <a:t>SystemParametersInfo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dirty="0" smtClean="0"/>
              <a:t>画面</a:t>
            </a:r>
            <a:r>
              <a:rPr lang="ja-JP" altLang="en-US" dirty="0"/>
              <a:t>外</a:t>
            </a:r>
            <a:r>
              <a:rPr lang="ja-JP" altLang="en-US" dirty="0" smtClean="0"/>
              <a:t>まで移動したかどうかを判定するのに使います。</a:t>
            </a:r>
            <a:endParaRPr lang="en-US" altLang="ja-JP" dirty="0" smtClean="0"/>
          </a:p>
          <a:p>
            <a:r>
              <a:rPr lang="ja-JP" altLang="en-US" dirty="0"/>
              <a:t>ウインドウの矩形を再設定する → </a:t>
            </a:r>
            <a:r>
              <a:rPr lang="en-US" altLang="ja-JP" dirty="0" err="1">
                <a:solidFill>
                  <a:srgbClr val="FF0000"/>
                </a:solidFill>
              </a:rPr>
              <a:t>SetWindowPos</a:t>
            </a:r>
            <a:endParaRPr lang="en-US" altLang="ja-JP" dirty="0">
              <a:solidFill>
                <a:srgbClr val="FF0000"/>
              </a:solidFill>
            </a:endParaRPr>
          </a:p>
          <a:p>
            <a:pPr lvl="1"/>
            <a:r>
              <a:rPr kumimoji="1" lang="ja-JP" altLang="en-US" dirty="0" smtClean="0"/>
              <a:t>プロ生ちゃんアイコンの移動に使用します。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WPF</a:t>
            </a:r>
            <a:r>
              <a:rPr kumimoji="1" lang="ja-JP" altLang="en-US" dirty="0" smtClean="0"/>
              <a:t>データバインディングでの移動に不備があるため）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452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WPF</a:t>
            </a:r>
            <a:r>
              <a:rPr kumimoji="1" lang="ja-JP" altLang="en-US" dirty="0" smtClean="0"/>
              <a:t>ウインドウからハンドルを得る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69034" y="1407405"/>
            <a:ext cx="10058400" cy="4792894"/>
          </a:xfrm>
        </p:spPr>
        <p:txBody>
          <a:bodyPr/>
          <a:lstStyle/>
          <a:p>
            <a:r>
              <a:rPr kumimoji="1" lang="en-US" altLang="ja-JP" dirty="0" smtClean="0"/>
              <a:t>WPF</a:t>
            </a:r>
            <a:r>
              <a:rPr lang="ja-JP" altLang="en-US" dirty="0" smtClean="0"/>
              <a:t>のウインドウクラスからウインドウハンドルを取得すれば、</a:t>
            </a:r>
            <a:r>
              <a:rPr lang="en-US" altLang="ja-JP" dirty="0" smtClean="0"/>
              <a:t>WPF</a:t>
            </a:r>
            <a:r>
              <a:rPr lang="ja-JP" altLang="en-US" dirty="0" smtClean="0"/>
              <a:t>ウインドウに対して、</a:t>
            </a:r>
            <a:r>
              <a:rPr lang="en-US" altLang="ja-JP" dirty="0" smtClean="0"/>
              <a:t>Win32 API</a:t>
            </a:r>
            <a:r>
              <a:rPr lang="ja-JP" altLang="en-US" dirty="0" smtClean="0"/>
              <a:t>を適用できます。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34" y="2366179"/>
            <a:ext cx="6868484" cy="4220164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7549053" y="3915448"/>
            <a:ext cx="3980202" cy="980385"/>
          </a:xfrm>
          <a:prstGeom prst="wedgeRoundRectCallout">
            <a:avLst>
              <a:gd name="adj1" fmla="val -68698"/>
              <a:gd name="adj2" fmla="val 504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</a:rPr>
              <a:t>WindowInteropHelper</a:t>
            </a:r>
            <a:r>
              <a:rPr kumimoji="1" lang="ja-JP" altLang="en-US" dirty="0" smtClean="0">
                <a:solidFill>
                  <a:schemeClr val="tx1"/>
                </a:solidFill>
              </a:rPr>
              <a:t>クラスを使って、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Window</a:t>
            </a:r>
            <a:r>
              <a:rPr kumimoji="1" lang="ja-JP" altLang="en-US" dirty="0" smtClean="0">
                <a:solidFill>
                  <a:schemeClr val="tx1"/>
                </a:solidFill>
              </a:rPr>
              <a:t>クラスのハンドルを操作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7549053" y="5170537"/>
            <a:ext cx="3980202" cy="755058"/>
          </a:xfrm>
          <a:prstGeom prst="wedgeRoundRectCallout">
            <a:avLst>
              <a:gd name="adj1" fmla="val -68698"/>
              <a:gd name="adj2" fmla="val 504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内部で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SetWindowPos</a:t>
            </a:r>
            <a:r>
              <a:rPr kumimoji="1" lang="en-US" altLang="ja-JP" dirty="0" smtClean="0">
                <a:solidFill>
                  <a:schemeClr val="tx1"/>
                </a:solidFill>
              </a:rPr>
              <a:t> API</a:t>
            </a:r>
            <a:r>
              <a:rPr kumimoji="1" lang="ja-JP" altLang="en-US" dirty="0" smtClean="0">
                <a:solidFill>
                  <a:schemeClr val="tx1"/>
                </a:solidFill>
              </a:rPr>
              <a:t>を呼び出す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27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総仕上げ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デスクトップ上のウインドウ群の矩形座標が手に入ったので</a:t>
            </a:r>
            <a:r>
              <a:rPr lang="ja-JP" altLang="en-US" dirty="0" smtClean="0"/>
              <a:t>上辺群を抽出</a:t>
            </a:r>
            <a:endParaRPr lang="en-US" altLang="ja-JP" dirty="0" smtClean="0"/>
          </a:p>
          <a:p>
            <a:r>
              <a:rPr lang="ja-JP" altLang="en-US" dirty="0" smtClean="0"/>
              <a:t>歩行中と落下中をステートマシンで管理</a:t>
            </a:r>
            <a:endParaRPr lang="en-US" altLang="ja-JP" dirty="0" smtClean="0"/>
          </a:p>
          <a:p>
            <a:r>
              <a:rPr lang="ja-JP" altLang="en-US" dirty="0"/>
              <a:t>落下中は交点座標を</a:t>
            </a:r>
            <a:r>
              <a:rPr lang="ja-JP" altLang="en-US" dirty="0" smtClean="0"/>
              <a:t>計算 → 結果が得られれば着地！</a:t>
            </a:r>
            <a:endParaRPr lang="en-US" altLang="ja-JP" dirty="0" smtClean="0"/>
          </a:p>
          <a:p>
            <a:r>
              <a:rPr lang="ja-JP" altLang="en-US" dirty="0"/>
              <a:t>上辺</a:t>
            </a:r>
            <a:r>
              <a:rPr lang="ja-JP" altLang="en-US" dirty="0" smtClean="0"/>
              <a:t>の左端を超えたら落下</a:t>
            </a:r>
            <a:endParaRPr lang="en-US" altLang="ja-JP" dirty="0"/>
          </a:p>
          <a:p>
            <a:r>
              <a:rPr kumimoji="1" lang="ja-JP" altLang="en-US" dirty="0" smtClean="0"/>
              <a:t>画面外に出たら最初の座標にリセット</a:t>
            </a:r>
            <a:endParaRPr kumimoji="1" lang="en-US" altLang="ja-JP" dirty="0" smtClean="0"/>
          </a:p>
          <a:p>
            <a:r>
              <a:rPr lang="ja-JP" altLang="en-US" dirty="0" smtClean="0"/>
              <a:t>アイコン（透過</a:t>
            </a:r>
            <a:r>
              <a:rPr lang="en-US" altLang="ja-JP" dirty="0" smtClean="0"/>
              <a:t>PNG</a:t>
            </a:r>
            <a:r>
              <a:rPr lang="ja-JP" altLang="en-US" dirty="0" smtClean="0"/>
              <a:t>）で透過ウインドウを作って表示</a:t>
            </a:r>
            <a:endParaRPr lang="en-US" altLang="ja-JP" dirty="0" smtClean="0"/>
          </a:p>
          <a:p>
            <a:r>
              <a:rPr lang="ja-JP" altLang="en-US" dirty="0" smtClean="0"/>
              <a:t>歩行</a:t>
            </a:r>
            <a:r>
              <a:rPr lang="ja-JP" altLang="en-US" dirty="0"/>
              <a:t>時</a:t>
            </a:r>
            <a:r>
              <a:rPr lang="ja-JP" altLang="en-US" dirty="0" smtClean="0"/>
              <a:t>はアイコンを切り替えてアニメーション</a:t>
            </a:r>
            <a:endParaRPr lang="en-US" altLang="ja-JP" dirty="0" smtClean="0"/>
          </a:p>
          <a:p>
            <a:r>
              <a:rPr lang="ja-JP" altLang="en-US" dirty="0" smtClean="0"/>
              <a:t>タイマーで定期的にステートマシンを実行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92846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1" y="418512"/>
            <a:ext cx="7631722" cy="612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もっと面白くするために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7280" y="1407405"/>
            <a:ext cx="10058400" cy="4962134"/>
          </a:xfrm>
        </p:spPr>
        <p:txBody>
          <a:bodyPr>
            <a:normAutofit lnSpcReduction="10000"/>
          </a:bodyPr>
          <a:lstStyle/>
          <a:p>
            <a:r>
              <a:rPr lang="ja-JP" altLang="en-US" dirty="0"/>
              <a:t>アニメーションパターンを増やしたい</a:t>
            </a:r>
            <a:r>
              <a:rPr lang="ja-JP" altLang="en-US" dirty="0" smtClean="0"/>
              <a:t>ね</a:t>
            </a:r>
            <a:r>
              <a:rPr lang="ja-JP" altLang="en-US" dirty="0"/>
              <a:t>（レベル低）</a:t>
            </a:r>
            <a:endParaRPr lang="en-US" altLang="ja-JP" dirty="0"/>
          </a:p>
          <a:p>
            <a:pPr lvl="1"/>
            <a:r>
              <a:rPr lang="ja-JP" altLang="en-US" dirty="0"/>
              <a:t>せっかく色々イメージがあるので</a:t>
            </a:r>
            <a:r>
              <a:rPr lang="en-US" altLang="ja-JP" dirty="0"/>
              <a:t>…</a:t>
            </a:r>
          </a:p>
          <a:p>
            <a:r>
              <a:rPr lang="ja-JP" altLang="en-US" dirty="0"/>
              <a:t>反対にも移動したい</a:t>
            </a:r>
            <a:r>
              <a:rPr lang="ja-JP" altLang="en-US" dirty="0" smtClean="0"/>
              <a:t>ね（レベル低）</a:t>
            </a:r>
            <a:endParaRPr lang="en-US" altLang="ja-JP" dirty="0"/>
          </a:p>
          <a:p>
            <a:pPr lvl="1"/>
            <a:r>
              <a:rPr lang="ja-JP" altLang="en-US" dirty="0"/>
              <a:t>上辺の端まで来たら気まぐれで反転する</a:t>
            </a:r>
            <a:r>
              <a:rPr lang="ja-JP" altLang="en-US" dirty="0" smtClean="0"/>
              <a:t>とか</a:t>
            </a:r>
            <a:endParaRPr lang="en-US" altLang="ja-JP" dirty="0" smtClean="0"/>
          </a:p>
          <a:p>
            <a:r>
              <a:rPr lang="ja-JP" altLang="en-US" dirty="0" smtClean="0"/>
              <a:t>ちゃんと終われるようにしたい（レベル低）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タスクトレイに常駐！</a:t>
            </a:r>
            <a:endParaRPr lang="en-US" altLang="ja-JP" dirty="0"/>
          </a:p>
          <a:p>
            <a:r>
              <a:rPr kumimoji="1" lang="ja-JP" altLang="en-US" dirty="0" smtClean="0"/>
              <a:t>ウインドウ移動に追従したいね（レベル中）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ウインドウ</a:t>
            </a:r>
            <a:r>
              <a:rPr lang="ja-JP" altLang="en-US" dirty="0" smtClean="0"/>
              <a:t>を移動したら、上辺に乗っかったまま移動とか</a:t>
            </a:r>
            <a:endParaRPr lang="en-US" altLang="ja-JP" dirty="0" smtClean="0"/>
          </a:p>
          <a:p>
            <a:r>
              <a:rPr lang="ja-JP" altLang="en-US" dirty="0" smtClean="0"/>
              <a:t>ウインドウの</a:t>
            </a:r>
            <a:r>
              <a:rPr lang="en-US" altLang="ja-JP" dirty="0" smtClean="0"/>
              <a:t>Z</a:t>
            </a:r>
            <a:r>
              <a:rPr lang="ja-JP" altLang="en-US" dirty="0" smtClean="0"/>
              <a:t>オーダーを認識したい（レベル高）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裏に回っているウインドウにも着地してしまうよ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手前</a:t>
            </a:r>
            <a:r>
              <a:rPr lang="ja-JP" altLang="en-US" dirty="0"/>
              <a:t>ウインドウ</a:t>
            </a:r>
            <a:r>
              <a:rPr lang="ja-JP" altLang="en-US" dirty="0" smtClean="0"/>
              <a:t>にさえぎられて移動できない場合は反転とか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795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ご清聴ありがとうございました！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GitHub: </a:t>
            </a:r>
            <a:r>
              <a:rPr lang="en-US" altLang="ja-JP" dirty="0" err="1"/>
              <a:t>Pronama.InteropDemo</a:t>
            </a:r>
            <a:endParaRPr lang="en-US" altLang="ja-JP" dirty="0"/>
          </a:p>
          <a:p>
            <a:r>
              <a:rPr lang="en-US" altLang="ja-JP" dirty="0"/>
              <a:t>  </a:t>
            </a:r>
            <a:r>
              <a:rPr lang="en-US" altLang="ja-JP" dirty="0">
                <a:hlinkClick r:id="rId2"/>
              </a:rPr>
              <a:t>https://github.com/kekyo/Pronama.InteropDemo</a:t>
            </a:r>
            <a:endParaRPr lang="en-US" altLang="ja-JP" dirty="0"/>
          </a:p>
          <a:p>
            <a:r>
              <a:rPr kumimoji="1" lang="ja-JP" altLang="en-US" dirty="0" smtClean="0"/>
              <a:t>スライドはブログに上げます</a:t>
            </a:r>
            <a:endParaRPr kumimoji="1" lang="en-US" altLang="ja-JP" dirty="0" smtClean="0"/>
          </a:p>
          <a:p>
            <a:r>
              <a:rPr lang="en-US" altLang="ja-JP" dirty="0"/>
              <a:t> </a:t>
            </a:r>
            <a:r>
              <a:rPr lang="en-US" altLang="ja-JP" dirty="0" smtClean="0"/>
              <a:t> </a:t>
            </a:r>
            <a:r>
              <a:rPr lang="en-US" altLang="ja-JP" dirty="0" smtClean="0">
                <a:hlinkClick r:id="rId3"/>
              </a:rPr>
              <a:t>http://www.kekyo.net/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第五回</a:t>
            </a:r>
            <a:r>
              <a:rPr lang="en-US" altLang="ja-JP" dirty="0" smtClean="0"/>
              <a:t>Center CLR</a:t>
            </a:r>
            <a:r>
              <a:rPr lang="ja-JP" altLang="en-US" dirty="0" smtClean="0"/>
              <a:t>年末会やります </a:t>
            </a:r>
            <a:r>
              <a:rPr lang="en-US" altLang="ja-JP" dirty="0" smtClean="0"/>
              <a:t>(2015.12.26)</a:t>
            </a:r>
          </a:p>
          <a:p>
            <a:r>
              <a:rPr lang="ja-JP" altLang="en-US" dirty="0" smtClean="0"/>
              <a:t>  名古屋市 </a:t>
            </a:r>
            <a:r>
              <a:rPr lang="ja-JP" altLang="en-US" dirty="0"/>
              <a:t>中生涯学習</a:t>
            </a:r>
            <a:r>
              <a:rPr lang="ja-JP" altLang="en-US" dirty="0" smtClean="0"/>
              <a:t>センター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</a:t>
            </a:r>
            <a:r>
              <a:rPr lang="en-US" altLang="ja-JP" dirty="0" smtClean="0">
                <a:hlinkClick r:id="rId4"/>
              </a:rPr>
              <a:t>https</a:t>
            </a:r>
            <a:r>
              <a:rPr lang="en-US" altLang="ja-JP" dirty="0">
                <a:hlinkClick r:id="rId4"/>
              </a:rPr>
              <a:t>://</a:t>
            </a:r>
            <a:r>
              <a:rPr lang="en-US" altLang="ja-JP" dirty="0" smtClean="0">
                <a:hlinkClick r:id="rId4"/>
              </a:rPr>
              <a:t>centerclr.doorkeeper.jp/events/34349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6625" y="3761559"/>
            <a:ext cx="1829055" cy="24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今日のお題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.NET</a:t>
            </a:r>
            <a:r>
              <a:rPr lang="ja-JP" altLang="en-US" dirty="0" smtClean="0"/>
              <a:t>から</a:t>
            </a:r>
            <a:r>
              <a:rPr lang="en-US" altLang="ja-JP" dirty="0" smtClean="0"/>
              <a:t>Win32 API</a:t>
            </a:r>
            <a:r>
              <a:rPr lang="ja-JP" altLang="en-US" dirty="0" smtClean="0"/>
              <a:t>を使って、</a:t>
            </a:r>
            <a:r>
              <a:rPr lang="en-US" altLang="ja-JP" dirty="0" smtClean="0">
                <a:solidFill>
                  <a:srgbClr val="FF0000"/>
                </a:solidFill>
              </a:rPr>
              <a:t>.NET</a:t>
            </a:r>
            <a:r>
              <a:rPr lang="ja-JP" altLang="en-US" dirty="0" err="1" smtClean="0">
                <a:solidFill>
                  <a:srgbClr val="FF0000"/>
                </a:solidFill>
              </a:rPr>
              <a:t>だけ</a:t>
            </a:r>
            <a:r>
              <a:rPr lang="ja-JP" altLang="en-US" dirty="0" smtClean="0">
                <a:solidFill>
                  <a:srgbClr val="FF0000"/>
                </a:solidFill>
              </a:rPr>
              <a:t>では難しいことをしよう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185" y="3072470"/>
            <a:ext cx="1290495" cy="312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7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852" y="2888022"/>
            <a:ext cx="2857500" cy="16002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巷では</a:t>
            </a:r>
            <a:r>
              <a:rPr kumimoji="1" lang="en-US" altLang="ja-JP" dirty="0" smtClean="0"/>
              <a:t>UWP</a:t>
            </a:r>
            <a:r>
              <a:rPr kumimoji="1" lang="ja-JP" altLang="en-US" dirty="0" smtClean="0"/>
              <a:t>が流行ってますが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デスクトップアプリケーション</a:t>
            </a:r>
            <a:r>
              <a:rPr kumimoji="1" lang="ja-JP" altLang="en-US" dirty="0" smtClean="0"/>
              <a:t>が避けられない場面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ある</a:t>
            </a:r>
            <a:r>
              <a:rPr kumimoji="1" lang="ja-JP" altLang="en-US" dirty="0" smtClean="0"/>
              <a:t>はずです！！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最近はやりの</a:t>
            </a:r>
            <a:r>
              <a:rPr lang="en-US" altLang="ja-JP" dirty="0" err="1" smtClean="0"/>
              <a:t>IoT</a:t>
            </a:r>
            <a:r>
              <a:rPr lang="en-US" altLang="ja-JP" dirty="0" smtClean="0"/>
              <a:t>  (Out of box unit</a:t>
            </a:r>
            <a:r>
              <a:rPr lang="ja-JP" altLang="en-US" dirty="0" smtClean="0"/>
              <a:t>と通信する</a:t>
            </a:r>
            <a:r>
              <a:rPr lang="en-US" altLang="ja-JP" dirty="0" smtClean="0"/>
              <a:t>)</a:t>
            </a:r>
          </a:p>
          <a:p>
            <a:pPr lvl="1"/>
            <a:r>
              <a:rPr kumimoji="1" lang="en-US" altLang="ja-JP" dirty="0" smtClean="0"/>
              <a:t>Microsoft Kinect</a:t>
            </a:r>
            <a:r>
              <a:rPr kumimoji="1" lang="ja-JP" altLang="en-US" dirty="0" smtClean="0"/>
              <a:t>や</a:t>
            </a:r>
            <a:r>
              <a:rPr kumimoji="1" lang="en-US" altLang="ja-JP" dirty="0" smtClean="0"/>
              <a:t>Intel RealSense</a:t>
            </a:r>
            <a:r>
              <a:rPr kumimoji="1" lang="ja-JP" altLang="en-US" dirty="0" smtClean="0"/>
              <a:t>カメラ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USB</a:t>
            </a:r>
            <a:r>
              <a:rPr lang="ja-JP" altLang="en-US" dirty="0" smtClean="0"/>
              <a:t>機器（</a:t>
            </a:r>
            <a:r>
              <a:rPr lang="en-US" altLang="ja-JP" dirty="0" err="1" smtClean="0"/>
              <a:t>libusb</a:t>
            </a:r>
            <a:r>
              <a:rPr lang="ja-JP" altLang="en-US" dirty="0" smtClean="0"/>
              <a:t>）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OpenGL / DirectX</a:t>
            </a:r>
          </a:p>
          <a:p>
            <a:pPr lvl="1"/>
            <a:r>
              <a:rPr lang="ja-JP" altLang="en-US" dirty="0" smtClean="0"/>
              <a:t>サードパーティ製ライブラリ群</a:t>
            </a:r>
            <a:endParaRPr lang="en-US" altLang="ja-JP" dirty="0" smtClean="0"/>
          </a:p>
          <a:p>
            <a:r>
              <a:rPr kumimoji="1" lang="en-US" altLang="ja-JP" sz="4400" dirty="0" smtClean="0">
                <a:solidFill>
                  <a:srgbClr val="FF0000"/>
                </a:solidFill>
              </a:rPr>
              <a:t>… </a:t>
            </a:r>
            <a:r>
              <a:rPr kumimoji="1" lang="ja-JP" altLang="en-US" sz="4400" dirty="0" smtClean="0">
                <a:solidFill>
                  <a:srgbClr val="FF0000"/>
                </a:solidFill>
              </a:rPr>
              <a:t>そして</a:t>
            </a:r>
            <a:r>
              <a:rPr kumimoji="1" lang="en-US" altLang="ja-JP" sz="4400" dirty="0" smtClean="0">
                <a:solidFill>
                  <a:srgbClr val="FF0000"/>
                </a:solidFill>
              </a:rPr>
              <a:t>Win32 API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718" y="1970035"/>
            <a:ext cx="2311820" cy="189858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167" y="4575755"/>
            <a:ext cx="3449102" cy="170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Win32 API</a:t>
            </a:r>
            <a:r>
              <a:rPr kumimoji="1" lang="ja-JP" altLang="en-US" dirty="0" smtClean="0"/>
              <a:t>となかよくする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と言いながら、</a:t>
            </a:r>
            <a:r>
              <a:rPr lang="en-US" altLang="ja-JP" dirty="0" smtClean="0"/>
              <a:t>C++</a:t>
            </a:r>
            <a:r>
              <a:rPr lang="ja-JP" altLang="en-US" dirty="0" err="1" smtClean="0"/>
              <a:t>でがりがり</a:t>
            </a:r>
            <a:r>
              <a:rPr lang="ja-JP" altLang="en-US" dirty="0" smtClean="0"/>
              <a:t>書くのは色々つらい。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C#</a:t>
            </a:r>
            <a:r>
              <a:rPr kumimoji="1" lang="ja-JP" altLang="en-US" dirty="0" smtClean="0"/>
              <a:t>から</a:t>
            </a:r>
            <a:r>
              <a:rPr kumimoji="1" lang="ja-JP" altLang="en-US" dirty="0" smtClean="0"/>
              <a:t>、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どうやって</a:t>
            </a:r>
            <a:r>
              <a:rPr kumimoji="1" lang="en-US" altLang="ja-JP" dirty="0" smtClean="0">
                <a:solidFill>
                  <a:srgbClr val="FF0000"/>
                </a:solidFill>
              </a:rPr>
              <a:t>Win32 API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にアクセスするか？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/>
              <a:t>これが出来れば、いろんなことに応用できる！！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06" y="2978128"/>
            <a:ext cx="1329419" cy="322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デスクトップを駆けるプロ生ちゃん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81760" y="1407405"/>
            <a:ext cx="10058400" cy="4792894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670" y="1403250"/>
            <a:ext cx="6551529" cy="5257182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7680960" y="2066981"/>
            <a:ext cx="3759200" cy="833120"/>
          </a:xfrm>
          <a:prstGeom prst="wedgeRoundRectCallout">
            <a:avLst>
              <a:gd name="adj1" fmla="val -65728"/>
              <a:gd name="adj2" fmla="val -426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ウインドウ</a:t>
            </a:r>
            <a:r>
              <a:rPr kumimoji="1" lang="ja-JP" altLang="en-US" dirty="0" smtClean="0">
                <a:solidFill>
                  <a:schemeClr val="tx1"/>
                </a:solidFill>
              </a:rPr>
              <a:t>の上を走ってくよ～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336" y="1738227"/>
            <a:ext cx="285793" cy="57158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911" y="2695490"/>
            <a:ext cx="285793" cy="57158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565" y="1757319"/>
            <a:ext cx="276247" cy="55249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765" y="2714583"/>
            <a:ext cx="276247" cy="55249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2104" y="2243093"/>
            <a:ext cx="276247" cy="55249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4692" y="3343230"/>
            <a:ext cx="276247" cy="55249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5580" y="4800555"/>
            <a:ext cx="276247" cy="55249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967" y="5892591"/>
            <a:ext cx="285793" cy="571586"/>
          </a:xfrm>
          <a:prstGeom prst="rect">
            <a:avLst/>
          </a:prstGeom>
        </p:spPr>
      </p:pic>
      <p:cxnSp>
        <p:nvCxnSpPr>
          <p:cNvPr id="15" name="直線矢印コネクタ 14"/>
          <p:cNvCxnSpPr/>
          <p:nvPr/>
        </p:nvCxnSpPr>
        <p:spPr>
          <a:xfrm flipH="1">
            <a:off x="6323330" y="2066981"/>
            <a:ext cx="31432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5475605" y="2066981"/>
            <a:ext cx="31432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3313429" y="3076631"/>
            <a:ext cx="31432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>
            <a:off x="4678351" y="2129970"/>
            <a:ext cx="416211" cy="271776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>
            <a:off x="4026643" y="2762135"/>
            <a:ext cx="273358" cy="275931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>
            <a:off x="2536637" y="3129110"/>
            <a:ext cx="331278" cy="366565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H="1">
            <a:off x="1948605" y="3953304"/>
            <a:ext cx="331277" cy="8472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H="1">
            <a:off x="1460057" y="5468965"/>
            <a:ext cx="285794" cy="7313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H="1">
            <a:off x="7041941" y="1574036"/>
            <a:ext cx="331278" cy="366565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3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WPF</a:t>
            </a:r>
            <a:r>
              <a:rPr kumimoji="1" lang="ja-JP" altLang="en-US" dirty="0" err="1" smtClean="0"/>
              <a:t>だけ</a:t>
            </a:r>
            <a:r>
              <a:rPr kumimoji="1" lang="ja-JP" altLang="en-US" dirty="0" smtClean="0"/>
              <a:t>ではどうにもならない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デスクトップ上のどこにウインドウがあるのか？</a:t>
            </a:r>
            <a:endParaRPr kumimoji="1" lang="en-US" altLang="ja-JP" dirty="0" smtClean="0"/>
          </a:p>
          <a:p>
            <a:r>
              <a:rPr lang="ja-JP" altLang="en-US" dirty="0"/>
              <a:t>表示</a:t>
            </a:r>
            <a:r>
              <a:rPr lang="ja-JP" altLang="en-US" dirty="0" smtClean="0"/>
              <a:t>されているウインドウが全て列挙出来れば、ウインドウの上の縁の座標が分かる。</a:t>
            </a:r>
            <a:endParaRPr lang="en-US" altLang="ja-JP" dirty="0" smtClean="0"/>
          </a:p>
          <a:p>
            <a:r>
              <a:rPr kumimoji="1" lang="ja-JP" altLang="en-US" dirty="0" smtClean="0"/>
              <a:t>あとは計算で何とかなりそう？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301" y="3421196"/>
            <a:ext cx="5131859" cy="3257685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6994630" y="3738336"/>
            <a:ext cx="4034579" cy="833120"/>
          </a:xfrm>
          <a:prstGeom prst="wedgeRoundRectCallout">
            <a:avLst>
              <a:gd name="adj1" fmla="val -46589"/>
              <a:gd name="adj2" fmla="val 988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②ウインドウの上辺が分かるので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2936240" y="5050038"/>
            <a:ext cx="45212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角丸四角形吹き出し 11"/>
          <p:cNvSpPr/>
          <p:nvPr/>
        </p:nvSpPr>
        <p:spPr>
          <a:xfrm>
            <a:off x="711198" y="3632995"/>
            <a:ext cx="3088641" cy="833120"/>
          </a:xfrm>
          <a:prstGeom prst="wedgeRoundRectCallout">
            <a:avLst>
              <a:gd name="adj1" fmla="val 63482"/>
              <a:gd name="adj2" fmla="val 463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③上に乗るような感じで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横に移動させる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936240" y="5050038"/>
            <a:ext cx="3931920" cy="1628843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吹き出し 4"/>
          <p:cNvSpPr/>
          <p:nvPr/>
        </p:nvSpPr>
        <p:spPr>
          <a:xfrm>
            <a:off x="7132320" y="5783739"/>
            <a:ext cx="3759200" cy="833120"/>
          </a:xfrm>
          <a:prstGeom prst="wedgeRoundRectCallout">
            <a:avLst>
              <a:gd name="adj1" fmla="val -65728"/>
              <a:gd name="adj2" fmla="val -426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①ウインドウの座標が分かれば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H="1">
            <a:off x="3275964" y="4705406"/>
            <a:ext cx="1047751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57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落ちた時の着地点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7280" y="1371726"/>
            <a:ext cx="10058400" cy="4792894"/>
          </a:xfrm>
        </p:spPr>
        <p:txBody>
          <a:bodyPr/>
          <a:lstStyle/>
          <a:p>
            <a:r>
              <a:rPr kumimoji="1" lang="ja-JP" altLang="en-US" dirty="0" smtClean="0"/>
              <a:t>落ちた時の着地点は、現在位置→次の位置（等加速度運動）で決まる線分と、ウインドウ上辺が交差するところ。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959" y="2355751"/>
            <a:ext cx="3943900" cy="3924848"/>
          </a:xfrm>
          <a:prstGeom prst="rect">
            <a:avLst/>
          </a:prstGeom>
        </p:spPr>
      </p:pic>
      <p:cxnSp>
        <p:nvCxnSpPr>
          <p:cNvPr id="5" name="直線コネクタ 4"/>
          <p:cNvCxnSpPr/>
          <p:nvPr/>
        </p:nvCxnSpPr>
        <p:spPr>
          <a:xfrm>
            <a:off x="4348579" y="4945084"/>
            <a:ext cx="476558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角丸四角形吹き出し 5"/>
          <p:cNvSpPr/>
          <p:nvPr/>
        </p:nvSpPr>
        <p:spPr>
          <a:xfrm>
            <a:off x="7626623" y="3248733"/>
            <a:ext cx="2120471" cy="833120"/>
          </a:xfrm>
          <a:prstGeom prst="wedgeRoundRectCallout">
            <a:avLst>
              <a:gd name="adj1" fmla="val -78447"/>
              <a:gd name="adj2" fmla="val 489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①現在の座標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6621012" y="4016864"/>
            <a:ext cx="220717" cy="22071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6258563" y="5604380"/>
            <a:ext cx="220717" cy="22071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6385383" y="4219310"/>
            <a:ext cx="329526" cy="1419309"/>
          </a:xfrm>
          <a:prstGeom prst="straightConnector1">
            <a:avLst/>
          </a:prstGeom>
          <a:ln w="603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角丸四角形吹き出し 11"/>
          <p:cNvSpPr/>
          <p:nvPr/>
        </p:nvSpPr>
        <p:spPr>
          <a:xfrm>
            <a:off x="7266605" y="5825097"/>
            <a:ext cx="2120471" cy="833120"/>
          </a:xfrm>
          <a:prstGeom prst="wedgeRoundRectCallout">
            <a:avLst>
              <a:gd name="adj1" fmla="val -80529"/>
              <a:gd name="adj2" fmla="val -562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②次の座標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1360989" y="3692531"/>
            <a:ext cx="4276713" cy="1090100"/>
          </a:xfrm>
          <a:prstGeom prst="wedgeRoundRectCallout">
            <a:avLst>
              <a:gd name="adj1" fmla="val 68280"/>
              <a:gd name="adj2" fmla="val 531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③ウインドウの上辺と交差する座標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→全てのウインドウを検査する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6439892" y="4825872"/>
            <a:ext cx="220717" cy="22071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630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考え方はおｋ？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362" y="1474123"/>
            <a:ext cx="7907837" cy="471227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819" y="3643393"/>
            <a:ext cx="5757082" cy="2537099"/>
          </a:xfrm>
          <a:prstGeom prst="rect">
            <a:avLst/>
          </a:prstGeom>
        </p:spPr>
      </p:pic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326" y="1922571"/>
            <a:ext cx="3066391" cy="19076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20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673357B5-F05C-4DB6-BC61-55C06BA78C7F}" vid="{EE2F8FF2-454D-43C3-85FA-19074911D319}"/>
    </a:ext>
  </a:extLst>
</a:theme>
</file>

<file path=ppt/theme/theme2.xml><?xml version="1.0" encoding="utf-8"?>
<a:theme xmlns:a="http://schemas.openxmlformats.org/drawingml/2006/main" name="レトロスペクト">
  <a:themeElements>
    <a:clrScheme name="ユーザー定義 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E9999"/>
      </a:accent1>
      <a:accent2>
        <a:srgbClr val="D2000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673357B5-F05C-4DB6-BC61-55C06BA78C7F}" vid="{E7EA972A-13C2-4304-A8BE-A5660D4A308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1004</Words>
  <Application>Microsoft Office PowerPoint</Application>
  <PresentationFormat>ワイド画面</PresentationFormat>
  <Paragraphs>128</Paragraphs>
  <Slides>26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26</vt:i4>
      </vt:variant>
    </vt:vector>
  </HeadingPairs>
  <TitlesOfParts>
    <vt:vector size="33" baseType="lpstr">
      <vt:lpstr>ＭＳ Ｐゴシック</vt:lpstr>
      <vt:lpstr>メイリオ</vt:lpstr>
      <vt:lpstr>Calibri</vt:lpstr>
      <vt:lpstr>Calibri Light</vt:lpstr>
      <vt:lpstr>Wingdings 2</vt:lpstr>
      <vt:lpstr>HDOfficeLightV0</vt:lpstr>
      <vt:lpstr>レトロスペクト</vt:lpstr>
      <vt:lpstr>Win32 APIを 手なずけよう！</vt:lpstr>
      <vt:lpstr>自己紹介</vt:lpstr>
      <vt:lpstr>今日のお題</vt:lpstr>
      <vt:lpstr>巷ではUWPが流行ってますが…</vt:lpstr>
      <vt:lpstr>Win32 APIとなかよくする</vt:lpstr>
      <vt:lpstr>デスクトップを駆けるプロ生ちゃん</vt:lpstr>
      <vt:lpstr>WPFだけではどうにもならない…</vt:lpstr>
      <vt:lpstr>落ちた時の着地点</vt:lpstr>
      <vt:lpstr>考え方はおｋ？</vt:lpstr>
      <vt:lpstr>ウインドウを調べる</vt:lpstr>
      <vt:lpstr>C#からWin32 APIは直接呼べません</vt:lpstr>
      <vt:lpstr>P/Invokeするには</vt:lpstr>
      <vt:lpstr>P/Invokeの定義</vt:lpstr>
      <vt:lpstr>どうやって書けば？</vt:lpstr>
      <vt:lpstr>pinvoke.net</vt:lpstr>
      <vt:lpstr>EnumWindows P/Invokeの詳細</vt:lpstr>
      <vt:lpstr>EnumWindowsを使う</vt:lpstr>
      <vt:lpstr>ウインドウの矩形を得るには</vt:lpstr>
      <vt:lpstr>ウインドウの矩形を得るには</vt:lpstr>
      <vt:lpstr>GetWindowRectを使う</vt:lpstr>
      <vt:lpstr>その他必要なAPI</vt:lpstr>
      <vt:lpstr>WPFウインドウからハンドルを得る</vt:lpstr>
      <vt:lpstr>総仕上げ</vt:lpstr>
      <vt:lpstr>デモ</vt:lpstr>
      <vt:lpstr>もっと面白くするために</vt:lpstr>
      <vt:lpstr>ご清聴ありがとうございました！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2015-12-12T03:14:11Z</dcterms:created>
  <dcterms:modified xsi:type="dcterms:W3CDTF">2015-12-12T03:35:45Z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