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52" r:id="rId2"/>
  </p:sldMasterIdLst>
  <p:sldIdLst>
    <p:sldId id="256" r:id="rId3"/>
    <p:sldId id="257" r:id="rId4"/>
    <p:sldId id="264" r:id="rId5"/>
    <p:sldId id="258" r:id="rId6"/>
    <p:sldId id="261" r:id="rId7"/>
    <p:sldId id="262" r:id="rId8"/>
    <p:sldId id="267" r:id="rId9"/>
    <p:sldId id="265" r:id="rId10"/>
    <p:sldId id="268" r:id="rId11"/>
    <p:sldId id="260" r:id="rId12"/>
    <p:sldId id="266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2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5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2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1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4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2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1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2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67277"/>
            <a:ext cx="10058400" cy="47130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1">
              <a:rPr lang="en-US" smtClean="0"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31330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7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hub.com/kekyo/CenterCLR.ExaSerializers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clr.doorkeeper.jp/" TargetMode="External"/><Relationship Id="rId2" Type="http://schemas.openxmlformats.org/officeDocument/2006/relationships/hyperlink" Target="http://www.kekyo.ne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97281" y="1708796"/>
            <a:ext cx="8683534" cy="2446824"/>
          </a:xfrm>
        </p:spPr>
        <p:txBody>
          <a:bodyPr wrap="square">
            <a:spAutoFit/>
          </a:bodyPr>
          <a:lstStyle/>
          <a:p>
            <a:r>
              <a:rPr lang="ja-JP" altLang="en-US" sz="6000" dirty="0"/>
              <a:t>式の体を成して無い式</a:t>
            </a:r>
            <a:r>
              <a:rPr lang="ja-JP" altLang="en-US" sz="6000" dirty="0" smtClean="0"/>
              <a:t>を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式</a:t>
            </a:r>
            <a:r>
              <a:rPr lang="ja-JP" altLang="en-US" sz="6000" dirty="0"/>
              <a:t>の体を成すよう</a:t>
            </a:r>
            <a:r>
              <a:rPr lang="ja-JP" altLang="en-US" sz="6000" dirty="0" smtClean="0"/>
              <a:t>に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式</a:t>
            </a:r>
            <a:r>
              <a:rPr lang="ja-JP" altLang="en-US" sz="6000" dirty="0"/>
              <a:t>と式木で何とかする式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NGK2015B – </a:t>
            </a:r>
            <a:r>
              <a:rPr kumimoji="1" lang="ja-JP" altLang="en-US" dirty="0" smtClean="0"/>
              <a:t>名古屋合同懇親会</a:t>
            </a:r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忘年会 </a:t>
            </a:r>
            <a:r>
              <a:rPr kumimoji="1" lang="en-US" altLang="ja-JP" dirty="0" smtClean="0"/>
              <a:t>– Kouji Matsui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00" y="1708796"/>
            <a:ext cx="1285434" cy="39790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5" y="388699"/>
            <a:ext cx="2897255" cy="6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例</a:t>
            </a:r>
            <a:r>
              <a:rPr lang="en-US" altLang="ja-JP" dirty="0" smtClean="0"/>
              <a:t>2] </a:t>
            </a:r>
            <a:r>
              <a:rPr lang="en-US" altLang="ja-JP" dirty="0" err="1" smtClean="0"/>
              <a:t>Expression.Block</a:t>
            </a:r>
            <a:r>
              <a:rPr lang="ja-JP" altLang="en-US" dirty="0" smtClean="0"/>
              <a:t>がない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.NET 4.0</a:t>
            </a:r>
            <a:r>
              <a:rPr kumimoji="1" lang="ja-JP" altLang="en-US" dirty="0" smtClean="0"/>
              <a:t>以降は、以下のような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ブロックを含む式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Expression.Block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」</a:t>
            </a:r>
            <a:r>
              <a:rPr kumimoji="1" lang="ja-JP" altLang="en-US" dirty="0" smtClean="0"/>
              <a:t>を使って組み立てることが出来る。</a:t>
            </a:r>
            <a:endParaRPr kumimoji="1" lang="en-US" altLang="ja-JP" dirty="0" smtClean="0"/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&lt;</a:t>
            </a:r>
            <a:r>
              <a:rPr lang="en-US" altLang="ja-JP" dirty="0" smtClean="0">
                <a:solidFill>
                  <a:srgbClr val="FF0000"/>
                </a:solidFill>
              </a:rPr>
              <a:t>Action&lt;int, int&gt;</a:t>
            </a:r>
            <a:r>
              <a:rPr lang="en-US" altLang="ja-JP" dirty="0" smtClean="0"/>
              <a:t>&gt; expr = (a, b) =&gt;</a:t>
            </a:r>
            <a:br>
              <a:rPr lang="en-US" altLang="ja-JP" dirty="0" smtClean="0"/>
            </a:br>
            <a:r>
              <a:rPr lang="en-US" altLang="ja-JP" dirty="0" smtClean="0"/>
              <a:t>    {</a:t>
            </a:r>
            <a:br>
              <a:rPr lang="en-US" altLang="ja-JP" dirty="0" smtClean="0"/>
            </a:br>
            <a:r>
              <a:rPr lang="en-US" altLang="ja-JP" dirty="0" smtClean="0"/>
              <a:t>        </a:t>
            </a:r>
            <a:r>
              <a:rPr lang="en-US" altLang="ja-JP" dirty="0" err="1" smtClean="0">
                <a:solidFill>
                  <a:srgbClr val="00B0F0"/>
                </a:solidFill>
              </a:rPr>
              <a:t>Console</a:t>
            </a:r>
            <a:r>
              <a:rPr lang="en-US" altLang="ja-JP" dirty="0" err="1" smtClean="0"/>
              <a:t>.WriteLine</a:t>
            </a:r>
            <a:r>
              <a:rPr lang="en-US" altLang="ja-JP" dirty="0" smtClean="0"/>
              <a:t>(“{0}+{1}”, a, b);</a:t>
            </a:r>
            <a:br>
              <a:rPr lang="en-US" altLang="ja-JP" dirty="0" smtClean="0"/>
            </a:br>
            <a:r>
              <a:rPr lang="en-US" altLang="ja-JP" dirty="0" smtClean="0"/>
              <a:t>        </a:t>
            </a:r>
            <a:r>
              <a:rPr lang="en-US" altLang="ja-JP" dirty="0" err="1">
                <a:solidFill>
                  <a:srgbClr val="00B0F0"/>
                </a:solidFill>
              </a:rPr>
              <a:t>Console</a:t>
            </a:r>
            <a:r>
              <a:rPr lang="en-US" altLang="ja-JP" dirty="0" err="1"/>
              <a:t>.WriteLine</a:t>
            </a:r>
            <a:r>
              <a:rPr lang="en-US" altLang="ja-JP" dirty="0"/>
              <a:t>(“{0</a:t>
            </a:r>
            <a:r>
              <a:rPr lang="en-US" altLang="ja-JP" dirty="0" smtClean="0"/>
              <a:t>}*{</a:t>
            </a:r>
            <a:r>
              <a:rPr lang="en-US" altLang="ja-JP" dirty="0"/>
              <a:t>1}”, a, b</a:t>
            </a:r>
            <a:r>
              <a:rPr lang="en-US" altLang="ja-JP" dirty="0" smtClean="0"/>
              <a:t>);</a:t>
            </a:r>
            <a:br>
              <a:rPr lang="en-US" altLang="ja-JP" dirty="0" smtClean="0"/>
            </a:br>
            <a:r>
              <a:rPr lang="en-US" altLang="ja-JP" dirty="0" smtClean="0"/>
              <a:t>    };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v</a:t>
            </a:r>
            <a:r>
              <a:rPr kumimoji="1" lang="en-US" altLang="ja-JP" dirty="0" smtClean="0">
                <a:solidFill>
                  <a:srgbClr val="0000FF"/>
                </a:solidFill>
              </a:rPr>
              <a:t>ar</a:t>
            </a:r>
            <a:r>
              <a:rPr kumimoji="1" lang="en-US" altLang="ja-JP" dirty="0" smtClean="0"/>
              <a:t> expr = </a:t>
            </a:r>
            <a:r>
              <a:rPr kumimoji="1"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kumimoji="1" lang="en-US" altLang="ja-JP" dirty="0" err="1" smtClean="0"/>
              <a:t>.Lambda</a:t>
            </a:r>
            <a:r>
              <a:rPr kumimoji="1" lang="en-US" altLang="ja-JP" dirty="0" smtClean="0"/>
              <a:t>&lt;</a:t>
            </a:r>
            <a:r>
              <a:rPr kumimoji="1" lang="en-US" altLang="ja-JP" dirty="0" smtClean="0">
                <a:solidFill>
                  <a:srgbClr val="FF0000"/>
                </a:solidFill>
              </a:rPr>
              <a:t>Action&lt;int, int&gt;</a:t>
            </a:r>
            <a:r>
              <a:rPr kumimoji="1" lang="en-US" altLang="ja-JP" dirty="0" smtClean="0"/>
              <a:t>&gt;(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</a:t>
            </a:r>
            <a:r>
              <a:rPr kumimoji="1"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kumimoji="1" lang="en-US" altLang="ja-JP" dirty="0" err="1" smtClean="0"/>
              <a:t>.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Block</a:t>
            </a:r>
            <a:r>
              <a:rPr kumimoji="1" lang="en-US" altLang="ja-JP" dirty="0" smtClean="0"/>
              <a:t>(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</a:t>
            </a:r>
            <a:r>
              <a:rPr kumimoji="1" lang="en-US" altLang="ja-JP" dirty="0" smtClean="0">
                <a:solidFill>
                  <a:srgbClr val="00B0F0"/>
                </a:solidFill>
              </a:rPr>
              <a:t>Expression</a:t>
            </a:r>
            <a:r>
              <a:rPr kumimoji="1" lang="en-US" altLang="ja-JP" dirty="0" smtClean="0"/>
              <a:t>.Call(</a:t>
            </a:r>
            <a:r>
              <a:rPr kumimoji="1" lang="en-US" altLang="ja-JP" dirty="0" smtClean="0">
                <a:solidFill>
                  <a:srgbClr val="0000FF"/>
                </a:solidFill>
              </a:rPr>
              <a:t>typeof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solidFill>
                  <a:srgbClr val="00B0F0"/>
                </a:solidFill>
              </a:rPr>
              <a:t>Console</a:t>
            </a:r>
            <a:r>
              <a:rPr kumimoji="1" lang="en-US" altLang="ja-JP" dirty="0" smtClean="0"/>
              <a:t>).</a:t>
            </a:r>
            <a:r>
              <a:rPr kumimoji="1" lang="en-US" altLang="ja-JP" dirty="0" err="1" smtClean="0"/>
              <a:t>GetMethod</a:t>
            </a:r>
            <a:r>
              <a:rPr kumimoji="1" lang="en-US" altLang="ja-JP" dirty="0" smtClean="0"/>
              <a:t>(“</a:t>
            </a:r>
            <a:r>
              <a:rPr kumimoji="1" lang="en-US" altLang="ja-JP" dirty="0" err="1" smtClean="0"/>
              <a:t>WriteLine</a:t>
            </a:r>
            <a:r>
              <a:rPr kumimoji="1" lang="en-US" altLang="ja-JP" dirty="0" smtClean="0"/>
              <a:t>”). …),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</a:t>
            </a:r>
            <a:r>
              <a:rPr lang="en-US" altLang="ja-JP" dirty="0" smtClean="0"/>
              <a:t> </a:t>
            </a:r>
            <a:r>
              <a:rPr lang="en-US" altLang="ja-JP" dirty="0">
                <a:solidFill>
                  <a:srgbClr val="00B0F0"/>
                </a:solidFill>
              </a:rPr>
              <a:t>Expression</a:t>
            </a:r>
            <a:r>
              <a:rPr lang="en-US" altLang="ja-JP" dirty="0"/>
              <a:t>.Call(</a:t>
            </a:r>
            <a:r>
              <a:rPr lang="en-US" altLang="ja-JP" dirty="0">
                <a:solidFill>
                  <a:srgbClr val="0000FF"/>
                </a:solidFill>
              </a:rPr>
              <a:t>typeof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00B0F0"/>
                </a:solidFill>
              </a:rPr>
              <a:t>Console</a:t>
            </a:r>
            <a:r>
              <a:rPr lang="en-US" altLang="ja-JP" dirty="0"/>
              <a:t>).</a:t>
            </a:r>
            <a:r>
              <a:rPr lang="en-US" altLang="ja-JP" dirty="0" err="1"/>
              <a:t>GetMethod</a:t>
            </a:r>
            <a:r>
              <a:rPr lang="en-US" altLang="ja-JP" dirty="0"/>
              <a:t>(“</a:t>
            </a:r>
            <a:r>
              <a:rPr lang="en-US" altLang="ja-JP" dirty="0" err="1"/>
              <a:t>WriteLine</a:t>
            </a:r>
            <a:r>
              <a:rPr lang="en-US" altLang="ja-JP" dirty="0"/>
              <a:t>”). </a:t>
            </a:r>
            <a:r>
              <a:rPr lang="en-US" altLang="ja-JP" dirty="0" smtClean="0"/>
              <a:t>…)))</a:t>
            </a:r>
            <a:r>
              <a:rPr kumimoji="1" lang="en-US" altLang="ja-JP" dirty="0" smtClean="0"/>
              <a:t>;</a:t>
            </a:r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しかし</a:t>
            </a:r>
            <a:r>
              <a:rPr kumimoji="1" lang="en-US" altLang="ja-JP" dirty="0" smtClean="0"/>
              <a:t>.NET 3.5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Block</a:t>
            </a:r>
            <a:r>
              <a:rPr kumimoji="1" lang="ja-JP" altLang="en-US" dirty="0" smtClean="0"/>
              <a:t>が無いので出来ない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9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Block</a:t>
            </a:r>
            <a:r>
              <a:rPr lang="ja-JP" altLang="en-US" dirty="0" smtClean="0"/>
              <a:t>のシミュレート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79" y="1467277"/>
            <a:ext cx="10928713" cy="4713063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Expression.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AndAlso</a:t>
            </a:r>
            <a:r>
              <a:rPr kumimoji="1" lang="ja-JP" altLang="en-US" dirty="0" smtClean="0"/>
              <a:t>を使うと、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bool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を返す式を連結できる</a:t>
            </a:r>
            <a:r>
              <a:rPr kumimoji="1" lang="ja-JP" altLang="en-US" dirty="0" smtClean="0"/>
              <a:t>。</a:t>
            </a:r>
            <a:r>
              <a:rPr lang="ja-JP" altLang="en-US" dirty="0" smtClean="0"/>
              <a:t>各式が</a:t>
            </a:r>
            <a:r>
              <a:rPr lang="ja-JP" altLang="en-US" dirty="0" smtClean="0">
                <a:solidFill>
                  <a:srgbClr val="FF0000"/>
                </a:solidFill>
              </a:rPr>
              <a:t>すべて「</a:t>
            </a:r>
            <a:r>
              <a:rPr lang="en-US" altLang="ja-JP" dirty="0" smtClean="0">
                <a:solidFill>
                  <a:srgbClr val="FF0000"/>
                </a:solidFill>
              </a:rPr>
              <a:t>true</a:t>
            </a:r>
            <a:r>
              <a:rPr lang="ja-JP" altLang="en-US" dirty="0" smtClean="0">
                <a:solidFill>
                  <a:srgbClr val="FF0000"/>
                </a:solidFill>
              </a:rPr>
              <a:t>」を返せば</a:t>
            </a:r>
            <a:r>
              <a:rPr lang="ja-JP" altLang="en-US" dirty="0" smtClean="0"/>
              <a:t>、これらの式がすべて実行できる。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tx1"/>
                </a:solidFill>
              </a:rPr>
              <a:t>つまりはこう： </a:t>
            </a: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result = </a:t>
            </a:r>
            <a:r>
              <a:rPr lang="en-US" altLang="ja-JP" dirty="0" smtClean="0">
                <a:solidFill>
                  <a:schemeClr val="tx1"/>
                </a:solidFill>
              </a:rPr>
              <a:t>((true &amp;&amp; expr0) </a:t>
            </a:r>
            <a:r>
              <a:rPr lang="en-US" altLang="ja-JP" dirty="0">
                <a:solidFill>
                  <a:schemeClr val="tx1"/>
                </a:solidFill>
              </a:rPr>
              <a:t>&amp;&amp; expr1) &amp;&amp; </a:t>
            </a:r>
            <a:r>
              <a:rPr lang="en-US" altLang="ja-JP" dirty="0" smtClean="0">
                <a:solidFill>
                  <a:schemeClr val="tx1"/>
                </a:solidFill>
              </a:rPr>
              <a:t>expr2;</a:t>
            </a:r>
            <a:endParaRPr lang="en-US" altLang="ja-JP" dirty="0">
              <a:solidFill>
                <a:schemeClr val="tx1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ヘルパーメソッド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public static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bool </a:t>
            </a:r>
            <a:r>
              <a:rPr lang="en-US" altLang="ja-JP" dirty="0" err="1" smtClean="0"/>
              <a:t>Truenize</a:t>
            </a:r>
            <a:r>
              <a:rPr lang="en-US" altLang="ja-JP" dirty="0" smtClean="0"/>
              <a:t>&lt;TValue&gt;(</a:t>
            </a:r>
            <a:r>
              <a:rPr lang="en-US" altLang="ja-JP" dirty="0" smtClean="0">
                <a:solidFill>
                  <a:srgbClr val="0000FF"/>
                </a:solidFill>
              </a:rPr>
              <a:t>bool</a:t>
            </a:r>
            <a:r>
              <a:rPr lang="en-US" altLang="ja-JP" dirty="0" smtClean="0">
                <a:solidFill>
                  <a:schemeClr val="tx1"/>
                </a:solidFill>
              </a:rPr>
              <a:t> lhs, TValue </a:t>
            </a:r>
            <a:r>
              <a:rPr lang="en-US" altLang="ja-JP" dirty="0" err="1" smtClean="0">
                <a:solidFill>
                  <a:schemeClr val="tx1"/>
                </a:solidFill>
              </a:rPr>
              <a:t>rhs</a:t>
            </a:r>
            <a:r>
              <a:rPr lang="en-US" altLang="ja-JP" dirty="0" smtClean="0"/>
              <a:t>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{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err="1" smtClean="0">
                <a:solidFill>
                  <a:srgbClr val="0000FF"/>
                </a:solidFill>
              </a:rPr>
              <a:t>Debug</a:t>
            </a:r>
            <a:r>
              <a:rPr lang="en-US" altLang="ja-JP" dirty="0" err="1" smtClean="0"/>
              <a:t>.Assert</a:t>
            </a:r>
            <a:r>
              <a:rPr lang="en-US" altLang="ja-JP" dirty="0" smtClean="0"/>
              <a:t>(lhs == true);  </a:t>
            </a:r>
            <a:r>
              <a:rPr lang="en-US" altLang="ja-JP" dirty="0" smtClean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左辺は常に</a:t>
            </a:r>
            <a:r>
              <a:rPr lang="en-US" altLang="ja-JP" dirty="0" smtClean="0">
                <a:solidFill>
                  <a:srgbClr val="00B050"/>
                </a:solidFill>
              </a:rPr>
              <a:t>true</a:t>
            </a:r>
            <a:r>
              <a:rPr lang="ja-JP" altLang="en-US" dirty="0" smtClean="0">
                <a:solidFill>
                  <a:srgbClr val="00B050"/>
                </a:solidFill>
              </a:rPr>
              <a:t>のはず</a:t>
            </a:r>
            <a:r>
              <a:rPr lang="en-US" altLang="ja-JP" dirty="0">
                <a:solidFill>
                  <a:srgbClr val="00B050"/>
                </a:solidFill>
              </a:rPr>
              <a:t/>
            </a:r>
            <a:br>
              <a:rPr lang="en-US" altLang="ja-JP" dirty="0">
                <a:solidFill>
                  <a:srgbClr val="00B050"/>
                </a:solidFill>
              </a:rPr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00FF"/>
                </a:solidFill>
              </a:rPr>
              <a:t>return</a:t>
            </a:r>
            <a:r>
              <a:rPr lang="en-US" altLang="ja-JP" dirty="0" smtClean="0">
                <a:solidFill>
                  <a:schemeClr val="tx1"/>
                </a:solidFill>
              </a:rPr>
              <a:t> true;</a:t>
            </a:r>
            <a:r>
              <a:rPr lang="en-US" altLang="ja-JP" dirty="0" smtClean="0"/>
              <a:t> </a:t>
            </a:r>
            <a:r>
              <a:rPr lang="en-US" altLang="ja-JP" dirty="0"/>
              <a:t>	</a:t>
            </a:r>
            <a:r>
              <a:rPr lang="en-US" altLang="ja-JP" dirty="0" smtClean="0"/>
              <a:t>                   </a:t>
            </a:r>
            <a:r>
              <a:rPr lang="en-US" altLang="ja-JP" dirty="0" smtClean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いつも</a:t>
            </a:r>
            <a:r>
              <a:rPr lang="en-US" altLang="ja-JP" dirty="0" smtClean="0">
                <a:solidFill>
                  <a:srgbClr val="00B050"/>
                </a:solidFill>
              </a:rPr>
              <a:t>true</a:t>
            </a:r>
            <a:r>
              <a:rPr lang="en-US" altLang="ja-JP" dirty="0">
                <a:solidFill>
                  <a:srgbClr val="00B050"/>
                </a:solidFill>
              </a:rPr>
              <a:t/>
            </a:r>
            <a:br>
              <a:rPr lang="en-US" altLang="ja-JP" dirty="0">
                <a:solidFill>
                  <a:srgbClr val="00B050"/>
                </a:solidFill>
              </a:rPr>
            </a:br>
            <a:r>
              <a:rPr lang="en-US" altLang="ja-JP" dirty="0"/>
              <a:t>}</a:t>
            </a: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こんな感じの式木を作る（ジェネリック引数は省略）：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>
                <a:solidFill>
                  <a:schemeClr val="tx1"/>
                </a:solidFill>
              </a:rPr>
              <a:t> result = </a:t>
            </a:r>
            <a:r>
              <a:rPr lang="en-US" altLang="ja-JP" dirty="0" err="1" smtClean="0">
                <a:solidFill>
                  <a:schemeClr val="tx1"/>
                </a:solidFill>
              </a:rPr>
              <a:t>Truenize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</a:rPr>
              <a:t>Truenize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Truenize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true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expr0</a:t>
            </a:r>
            <a:r>
              <a:rPr lang="en-US" altLang="ja-JP" dirty="0" smtClean="0">
                <a:solidFill>
                  <a:schemeClr val="tx1"/>
                </a:solidFill>
              </a:rPr>
              <a:t>), expr1), expr2);</a:t>
            </a:r>
          </a:p>
        </p:txBody>
      </p:sp>
    </p:spTree>
    <p:extLst>
      <p:ext uri="{BB962C8B-B14F-4D97-AF65-F5344CB8AC3E}">
        <p14:creationId xmlns:p14="http://schemas.microsoft.com/office/powerpoint/2010/main" val="250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Block</a:t>
            </a:r>
            <a:r>
              <a:rPr lang="ja-JP" altLang="en-US" dirty="0" smtClean="0"/>
              <a:t>のシミュレート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67277"/>
            <a:ext cx="10838906" cy="471306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対象の式が</a:t>
            </a:r>
            <a:r>
              <a:rPr lang="en-US" altLang="ja-JP" dirty="0" smtClean="0">
                <a:solidFill>
                  <a:srgbClr val="FF0000"/>
                </a:solidFill>
              </a:rPr>
              <a:t>void</a:t>
            </a:r>
            <a:r>
              <a:rPr lang="ja-JP" altLang="en-US" dirty="0" smtClean="0">
                <a:solidFill>
                  <a:srgbClr val="FF0000"/>
                </a:solidFill>
              </a:rPr>
              <a:t>（値を返さない）の場合</a:t>
            </a:r>
            <a:r>
              <a:rPr lang="ja-JP" altLang="en-US" dirty="0" smtClean="0"/>
              <a:t>は、</a:t>
            </a:r>
            <a:r>
              <a:rPr lang="en-US" altLang="ja-JP" dirty="0" err="1" smtClean="0"/>
              <a:t>PropertySetter</a:t>
            </a:r>
            <a:r>
              <a:rPr lang="ja-JP" altLang="en-US" dirty="0" err="1" smtClean="0"/>
              <a:t>のように</a:t>
            </a:r>
            <a:r>
              <a:rPr lang="ja-JP" altLang="en-US" dirty="0" smtClean="0">
                <a:solidFill>
                  <a:srgbClr val="FF0000"/>
                </a:solidFill>
              </a:rPr>
              <a:t>ラムダ式の実行後に</a:t>
            </a:r>
            <a:r>
              <a:rPr lang="en-US" altLang="ja-JP" dirty="0" smtClean="0">
                <a:solidFill>
                  <a:srgbClr val="FF0000"/>
                </a:solidFill>
              </a:rPr>
              <a:t>true</a:t>
            </a:r>
            <a:r>
              <a:rPr lang="ja-JP" altLang="en-US" dirty="0" smtClean="0">
                <a:solidFill>
                  <a:srgbClr val="FF0000"/>
                </a:solidFill>
              </a:rPr>
              <a:t>を返すような</a:t>
            </a:r>
            <a:r>
              <a:rPr lang="en-US" altLang="ja-JP" dirty="0" err="1" smtClean="0">
                <a:solidFill>
                  <a:srgbClr val="FF0000"/>
                </a:solidFill>
              </a:rPr>
              <a:t>Truenize</a:t>
            </a:r>
            <a:r>
              <a:rPr lang="ja-JP" altLang="en-US" dirty="0" smtClean="0"/>
              <a:t>を呼び出すようにする。</a:t>
            </a:r>
            <a:endParaRPr lang="en-US" altLang="ja-JP" dirty="0" smtClean="0"/>
          </a:p>
          <a:p>
            <a:pPr lvl="1"/>
            <a:r>
              <a:rPr lang="ja-JP" altLang="en-US" dirty="0"/>
              <a:t>ヘルパーメソッド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public static</a:t>
            </a:r>
            <a:r>
              <a:rPr lang="en-US" altLang="ja-JP" dirty="0">
                <a:solidFill>
                  <a:schemeClr val="tx1"/>
                </a:solidFill>
              </a:rPr>
              <a:t> bool </a:t>
            </a:r>
            <a:r>
              <a:rPr lang="en-US" altLang="ja-JP" dirty="0" err="1" smtClean="0"/>
              <a:t>Truenize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00FF"/>
                </a:solidFill>
              </a:rPr>
              <a:t>bool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lhs, </a:t>
            </a:r>
            <a:r>
              <a:rPr lang="en-US" altLang="ja-JP" dirty="0" smtClean="0">
                <a:solidFill>
                  <a:schemeClr val="tx1"/>
                </a:solidFill>
              </a:rPr>
              <a:t>Action </a:t>
            </a:r>
            <a:r>
              <a:rPr lang="en-US" altLang="ja-JP" dirty="0" err="1">
                <a:solidFill>
                  <a:schemeClr val="tx1"/>
                </a:solidFill>
              </a:rPr>
              <a:t>rhs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en-US" altLang="ja-JP" dirty="0"/>
              <a:t>{</a:t>
            </a:r>
            <a:br>
              <a:rPr lang="en-US" altLang="ja-JP" dirty="0"/>
            </a:br>
            <a:r>
              <a:rPr lang="en-US" altLang="ja-JP" dirty="0"/>
              <a:t>    </a:t>
            </a:r>
            <a:r>
              <a:rPr lang="en-US" altLang="ja-JP" dirty="0" err="1">
                <a:solidFill>
                  <a:srgbClr val="0000FF"/>
                </a:solidFill>
              </a:rPr>
              <a:t>Debug</a:t>
            </a:r>
            <a:r>
              <a:rPr lang="en-US" altLang="ja-JP" dirty="0" err="1"/>
              <a:t>.Assert</a:t>
            </a:r>
            <a:r>
              <a:rPr lang="en-US" altLang="ja-JP" dirty="0"/>
              <a:t>(lhs == true);  </a:t>
            </a:r>
            <a:r>
              <a:rPr lang="en-US" altLang="ja-JP" dirty="0">
                <a:solidFill>
                  <a:srgbClr val="00B050"/>
                </a:solidFill>
              </a:rPr>
              <a:t>// </a:t>
            </a:r>
            <a:r>
              <a:rPr lang="ja-JP" altLang="en-US" dirty="0">
                <a:solidFill>
                  <a:srgbClr val="00B050"/>
                </a:solidFill>
              </a:rPr>
              <a:t>左辺は常に</a:t>
            </a:r>
            <a:r>
              <a:rPr lang="en-US" altLang="ja-JP" dirty="0">
                <a:solidFill>
                  <a:srgbClr val="00B050"/>
                </a:solidFill>
              </a:rPr>
              <a:t>true</a:t>
            </a:r>
            <a:r>
              <a:rPr lang="ja-JP" altLang="en-US" dirty="0">
                <a:solidFill>
                  <a:srgbClr val="00B050"/>
                </a:solidFill>
              </a:rPr>
              <a:t>のはず</a:t>
            </a:r>
            <a:r>
              <a:rPr lang="en-US" altLang="ja-JP" dirty="0">
                <a:solidFill>
                  <a:srgbClr val="00B050"/>
                </a:solidFill>
              </a:rPr>
              <a:t/>
            </a:r>
            <a:br>
              <a:rPr lang="en-US" altLang="ja-JP" dirty="0">
                <a:solidFill>
                  <a:srgbClr val="00B050"/>
                </a:solidFill>
              </a:rPr>
            </a:br>
            <a:r>
              <a:rPr lang="en-US" altLang="ja-JP" dirty="0" smtClean="0">
                <a:solidFill>
                  <a:srgbClr val="00B050"/>
                </a:solidFill>
              </a:rPr>
              <a:t>    </a:t>
            </a:r>
            <a:r>
              <a:rPr lang="en-US" altLang="ja-JP" dirty="0" smtClean="0"/>
              <a:t>action();                                  </a:t>
            </a:r>
            <a:r>
              <a:rPr lang="en-US" altLang="ja-JP" dirty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デリゲートを実行</a:t>
            </a:r>
            <a:r>
              <a:rPr lang="en-US" altLang="ja-JP" dirty="0">
                <a:solidFill>
                  <a:srgbClr val="00B050"/>
                </a:solidFill>
              </a:rPr>
              <a:t/>
            </a:r>
            <a:br>
              <a:rPr lang="en-US" altLang="ja-JP" dirty="0">
                <a:solidFill>
                  <a:srgbClr val="00B050"/>
                </a:solidFill>
              </a:rPr>
            </a:br>
            <a:r>
              <a:rPr lang="en-US" altLang="ja-JP" dirty="0" smtClean="0"/>
              <a:t>    </a:t>
            </a:r>
            <a:r>
              <a:rPr lang="en-US" altLang="ja-JP" dirty="0">
                <a:solidFill>
                  <a:srgbClr val="0000FF"/>
                </a:solidFill>
              </a:rPr>
              <a:t>return</a:t>
            </a:r>
            <a:r>
              <a:rPr lang="en-US" altLang="ja-JP" dirty="0">
                <a:solidFill>
                  <a:schemeClr val="tx1"/>
                </a:solidFill>
              </a:rPr>
              <a:t> true;</a:t>
            </a:r>
            <a:r>
              <a:rPr lang="en-US" altLang="ja-JP" dirty="0"/>
              <a:t> 	                   </a:t>
            </a:r>
            <a:r>
              <a:rPr lang="en-US" altLang="ja-JP" dirty="0">
                <a:solidFill>
                  <a:srgbClr val="00B050"/>
                </a:solidFill>
              </a:rPr>
              <a:t>// </a:t>
            </a:r>
            <a:r>
              <a:rPr lang="ja-JP" altLang="en-US" dirty="0">
                <a:solidFill>
                  <a:srgbClr val="00B050"/>
                </a:solidFill>
              </a:rPr>
              <a:t>いつも</a:t>
            </a:r>
            <a:r>
              <a:rPr lang="en-US" altLang="ja-JP" dirty="0">
                <a:solidFill>
                  <a:srgbClr val="00B050"/>
                </a:solidFill>
              </a:rPr>
              <a:t>true</a:t>
            </a:r>
            <a:br>
              <a:rPr lang="en-US" altLang="ja-JP" dirty="0">
                <a:solidFill>
                  <a:srgbClr val="00B050"/>
                </a:solidFill>
              </a:rPr>
            </a:br>
            <a:r>
              <a:rPr lang="en-US" altLang="ja-JP" dirty="0"/>
              <a:t>}</a:t>
            </a:r>
          </a:p>
          <a:p>
            <a:pPr lvl="1"/>
            <a:r>
              <a:rPr lang="ja-JP" altLang="en-US" dirty="0">
                <a:solidFill>
                  <a:schemeClr val="tx1"/>
                </a:solidFill>
              </a:rPr>
              <a:t>こんな感じの式木を</a:t>
            </a:r>
            <a:r>
              <a:rPr lang="ja-JP" altLang="en-US" dirty="0" smtClean="0">
                <a:solidFill>
                  <a:schemeClr val="tx1"/>
                </a:solidFill>
              </a:rPr>
              <a:t>作る：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>
                <a:solidFill>
                  <a:schemeClr val="tx1"/>
                </a:solidFill>
              </a:rPr>
              <a:t> result = </a:t>
            </a:r>
            <a:r>
              <a:rPr lang="en-US" altLang="ja-JP" dirty="0" err="1" smtClean="0">
                <a:solidFill>
                  <a:schemeClr val="tx1"/>
                </a:solidFill>
              </a:rPr>
              <a:t>Truenize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</a:rPr>
              <a:t>Truenize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Truenize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true</a:t>
            </a:r>
            <a:r>
              <a:rPr lang="en-US" altLang="ja-JP" dirty="0">
                <a:solidFill>
                  <a:schemeClr val="tx1"/>
                </a:solidFill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() =&gt; expr0</a:t>
            </a:r>
            <a:r>
              <a:rPr lang="en-US" altLang="ja-JP" dirty="0">
                <a:solidFill>
                  <a:schemeClr val="tx1"/>
                </a:solidFill>
              </a:rPr>
              <a:t>), () =&gt; </a:t>
            </a:r>
            <a:r>
              <a:rPr lang="en-US" altLang="ja-JP" dirty="0" smtClean="0">
                <a:solidFill>
                  <a:schemeClr val="tx1"/>
                </a:solidFill>
              </a:rPr>
              <a:t>expr1</a:t>
            </a:r>
            <a:r>
              <a:rPr lang="en-US" altLang="ja-JP" dirty="0">
                <a:solidFill>
                  <a:schemeClr val="tx1"/>
                </a:solidFill>
              </a:rPr>
              <a:t>), () =&gt; </a:t>
            </a:r>
            <a:r>
              <a:rPr lang="en-US" altLang="ja-JP" dirty="0" smtClean="0">
                <a:solidFill>
                  <a:schemeClr val="tx1"/>
                </a:solidFill>
              </a:rPr>
              <a:t>expr2);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1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Block</a:t>
            </a:r>
            <a:r>
              <a:rPr kumimoji="1" lang="ja-JP" altLang="en-US" dirty="0" smtClean="0"/>
              <a:t>のシミュレート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実装は</a:t>
            </a:r>
            <a:r>
              <a:rPr lang="ja-JP" altLang="en-US" dirty="0"/>
              <a:t>（</a:t>
            </a:r>
            <a:r>
              <a:rPr lang="ja-JP" altLang="en-US" dirty="0" smtClean="0"/>
              <a:t>複雑すぎるの</a:t>
            </a:r>
            <a:r>
              <a:rPr lang="ja-JP" altLang="en-US" dirty="0"/>
              <a:t>で</a:t>
            </a:r>
            <a:r>
              <a:rPr lang="ja-JP" altLang="en-US" dirty="0" smtClean="0"/>
              <a:t>）</a:t>
            </a:r>
            <a:r>
              <a:rPr kumimoji="1" lang="ja-JP" altLang="en-US" dirty="0" smtClean="0"/>
              <a:t>省略 </a:t>
            </a:r>
            <a:r>
              <a:rPr kumimoji="1" lang="en-US" altLang="ja-JP" dirty="0" smtClean="0"/>
              <a:t>(;´Д</a:t>
            </a:r>
            <a:r>
              <a:rPr kumimoji="1" lang="ja-JP" altLang="en-US" dirty="0" smtClean="0"/>
              <a:t>｀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05" y="2734861"/>
            <a:ext cx="2940265" cy="34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式木を使ってシリアライザを書いています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452" y="1508099"/>
            <a:ext cx="3719649" cy="4664102"/>
          </a:xfrm>
        </p:spPr>
        <p:txBody>
          <a:bodyPr/>
          <a:lstStyle/>
          <a:p>
            <a:r>
              <a:rPr kumimoji="1" lang="en-US" altLang="ja-JP" dirty="0" smtClean="0"/>
              <a:t>GitHub : </a:t>
            </a:r>
            <a:r>
              <a:rPr kumimoji="1" lang="en-US" altLang="ja-JP" dirty="0" err="1" smtClean="0"/>
              <a:t>CenterCLR.ExaSerializers</a:t>
            </a:r>
            <a:endParaRPr kumimoji="1" lang="en-US" altLang="ja-JP" dirty="0" smtClean="0"/>
          </a:p>
          <a:p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smtClean="0">
                <a:hlinkClick r:id="rId2"/>
              </a:rPr>
              <a:t>github.com/kekyo/CenterCLR.ExaSerializers</a:t>
            </a:r>
            <a:endParaRPr lang="en-US" altLang="ja-JP" sz="2400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今回のネタの元です。参考にどうぞ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43" y="1594107"/>
            <a:ext cx="7225572" cy="44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ご清聴ありがとうございました！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467277"/>
            <a:ext cx="5687428" cy="4713063"/>
          </a:xfrm>
        </p:spPr>
        <p:txBody>
          <a:bodyPr/>
          <a:lstStyle/>
          <a:p>
            <a:r>
              <a:rPr kumimoji="1" lang="ja-JP" altLang="en-US" dirty="0" smtClean="0"/>
              <a:t>スライドはブログに上げます。</a:t>
            </a:r>
            <a:endParaRPr kumimoji="1" lang="en-US" altLang="ja-JP" dirty="0" smtClean="0"/>
          </a:p>
          <a:p>
            <a:r>
              <a:rPr lang="en-US" altLang="ja-JP" dirty="0" smtClean="0">
                <a:hlinkClick r:id="rId2"/>
              </a:rPr>
              <a:t>http://www.kekyo.net/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MS</a:t>
            </a:r>
            <a:r>
              <a:rPr lang="ja-JP" altLang="en-US" dirty="0" smtClean="0"/>
              <a:t>技術を中心としたコミュニティ活動やってます。勉強会参加よろしく！</a:t>
            </a:r>
            <a:endParaRPr lang="en-US" altLang="ja-JP" dirty="0" smtClean="0"/>
          </a:p>
          <a:p>
            <a:r>
              <a:rPr lang="ja-JP" altLang="en-US" dirty="0"/>
              <a:t>直</a:t>
            </a:r>
            <a:r>
              <a:rPr lang="ja-JP" altLang="en-US" dirty="0" smtClean="0"/>
              <a:t>近：</a:t>
            </a:r>
            <a:r>
              <a:rPr lang="en-US" altLang="ja-JP" dirty="0" smtClean="0"/>
              <a:t>12/26</a:t>
            </a:r>
            <a:r>
              <a:rPr lang="ja-JP" altLang="en-US" dirty="0" smtClean="0"/>
              <a:t>開催！！</a:t>
            </a:r>
            <a:endParaRPr lang="en-US" altLang="ja-JP" dirty="0" smtClean="0"/>
          </a:p>
          <a:p>
            <a:r>
              <a:rPr lang="en-US" altLang="ja-JP" dirty="0" smtClean="0">
                <a:hlinkClick r:id="rId3"/>
              </a:rPr>
              <a:t>http://centerclr.doorkeeper.jp/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43" y="2922939"/>
            <a:ext cx="4120616" cy="30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けきょ </a:t>
            </a:r>
            <a:r>
              <a:rPr kumimoji="1" lang="en-US" altLang="ja-JP" dirty="0" smtClean="0"/>
              <a:t>(@kekyo2)</a:t>
            </a:r>
          </a:p>
          <a:p>
            <a:r>
              <a:rPr kumimoji="1" lang="en-US" altLang="ja-JP" dirty="0" smtClean="0"/>
              <a:t>Microsoft MVP for Visual Studio and Development Technology (2015.4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)</a:t>
            </a:r>
          </a:p>
          <a:p>
            <a:r>
              <a:rPr lang="ja-JP" altLang="en-US" dirty="0" smtClean="0"/>
              <a:t>認定スクラムマスター</a:t>
            </a:r>
            <a:r>
              <a:rPr lang="en-US" altLang="ja-JP" dirty="0" smtClean="0"/>
              <a:t> / </a:t>
            </a:r>
            <a:r>
              <a:rPr lang="ja-JP" altLang="en-US" dirty="0" smtClean="0"/>
              <a:t>スクラムプロダクトオーナー</a:t>
            </a:r>
            <a:endParaRPr lang="en-US" altLang="ja-JP" dirty="0" smtClean="0"/>
          </a:p>
          <a:p>
            <a:r>
              <a:rPr kumimoji="1" lang="en-US" altLang="ja-JP" dirty="0" smtClean="0"/>
              <a:t>Center CLR </a:t>
            </a:r>
            <a:r>
              <a:rPr kumimoji="1" lang="ja-JP" altLang="en-US" dirty="0" smtClean="0"/>
              <a:t>オーガナイザー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ux</a:t>
            </a:r>
            <a:r>
              <a:rPr kumimoji="1" lang="en-US" altLang="ja-JP" dirty="0" smtClean="0"/>
              <a:t>-spiral corporation</a:t>
            </a:r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07" y="5400663"/>
            <a:ext cx="4344538" cy="6896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0" y="3951531"/>
            <a:ext cx="1834701" cy="6169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08" y="4638819"/>
            <a:ext cx="1837963" cy="6211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70" y="3146168"/>
            <a:ext cx="1821775" cy="7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NGK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</a:t>
            </a:r>
            <a:r>
              <a:rPr kumimoji="1" lang="en-US" altLang="ja-JP" dirty="0" smtClean="0"/>
              <a:t>LT</a:t>
            </a:r>
            <a:r>
              <a:rPr kumimoji="1" lang="ja-JP" altLang="en-US" dirty="0" smtClean="0"/>
              <a:t>と言う事を考えると：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この内容は超難易度が高いです（</a:t>
            </a:r>
            <a:r>
              <a:rPr kumimoji="1" lang="en-US" altLang="ja-JP" dirty="0" smtClean="0"/>
              <a:t>20sec/page</a:t>
            </a:r>
            <a:r>
              <a:rPr kumimoji="1" lang="ja-JP" altLang="en-US" dirty="0" smtClean="0"/>
              <a:t>）。</a:t>
            </a:r>
            <a:endParaRPr kumimoji="1" lang="en-US" altLang="ja-JP" dirty="0" smtClean="0"/>
          </a:p>
          <a:p>
            <a:r>
              <a:rPr lang="ja-JP" altLang="en-US" dirty="0"/>
              <a:t>後</a:t>
            </a:r>
            <a:r>
              <a:rPr lang="ja-JP" altLang="en-US" dirty="0" smtClean="0"/>
              <a:t>でブログ見てく</a:t>
            </a:r>
            <a:r>
              <a:rPr lang="ja-JP" altLang="en-US" dirty="0" err="1" smtClean="0"/>
              <a:t>だしあ</a:t>
            </a:r>
            <a:r>
              <a:rPr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99" y="2776308"/>
            <a:ext cx="2244552" cy="33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.NET 3.5</a:t>
            </a:r>
            <a:r>
              <a:rPr kumimoji="1" lang="ja-JP" altLang="en-US" dirty="0" smtClean="0"/>
              <a:t>式木の超えられない壁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79" y="1543050"/>
            <a:ext cx="10058401" cy="467813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.NET 3.5</a:t>
            </a:r>
            <a:r>
              <a:rPr kumimoji="1" lang="ja-JP" altLang="en-US" dirty="0" smtClean="0"/>
              <a:t>にて、式木（</a:t>
            </a:r>
            <a:r>
              <a:rPr kumimoji="1" lang="en-US" altLang="ja-JP" dirty="0" smtClean="0"/>
              <a:t>Expression Tree</a:t>
            </a:r>
            <a:r>
              <a:rPr kumimoji="1" lang="ja-JP" altLang="en-US" dirty="0" smtClean="0"/>
              <a:t>）がサポートされた。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しかし、このバージョンでは、</a:t>
            </a:r>
            <a:r>
              <a:rPr lang="ja-JP" altLang="en-US" dirty="0" smtClean="0">
                <a:solidFill>
                  <a:srgbClr val="FF0000"/>
                </a:solidFill>
              </a:rPr>
              <a:t>式を実現する演算子が足りないので、表現できないコードがある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en-US" altLang="ja-JP" dirty="0"/>
              <a:t>.NET 4</a:t>
            </a:r>
            <a:r>
              <a:rPr lang="ja-JP" altLang="en-US" dirty="0"/>
              <a:t>以降では、色々な式木の</a:t>
            </a:r>
            <a:r>
              <a:rPr lang="en-US" altLang="ja-JP" dirty="0"/>
              <a:t>Flavor</a:t>
            </a:r>
            <a:r>
              <a:rPr lang="ja-JP" altLang="en-US" dirty="0"/>
              <a:t>が追加されたので、</a:t>
            </a:r>
            <a:r>
              <a:rPr lang="ja-JP" altLang="en-US" dirty="0">
                <a:solidFill>
                  <a:srgbClr val="FF0000"/>
                </a:solidFill>
              </a:rPr>
              <a:t>ほとんどのコードを式木で表現可能</a:t>
            </a:r>
            <a:r>
              <a:rPr lang="ja-JP" altLang="en-US" dirty="0"/>
              <a:t>になった。</a:t>
            </a:r>
            <a:endParaRPr lang="en-US" altLang="ja-JP" dirty="0"/>
          </a:p>
          <a:p>
            <a:r>
              <a:rPr lang="ja-JP" altLang="en-US" dirty="0"/>
              <a:t>式木を作ってうれしいことは、これを</a:t>
            </a:r>
            <a:r>
              <a:rPr lang="ja-JP" altLang="en-US" dirty="0">
                <a:solidFill>
                  <a:srgbClr val="FF0000"/>
                </a:solidFill>
              </a:rPr>
              <a:t>実行時にコンパイル（</a:t>
            </a:r>
            <a:r>
              <a:rPr lang="en-US" altLang="ja-JP" dirty="0">
                <a:solidFill>
                  <a:srgbClr val="FF0000"/>
                </a:solidFill>
              </a:rPr>
              <a:t>Compile</a:t>
            </a:r>
            <a:r>
              <a:rPr lang="ja-JP" altLang="en-US" dirty="0">
                <a:solidFill>
                  <a:srgbClr val="FF0000"/>
                </a:solidFill>
              </a:rPr>
              <a:t>メソッド）して、動的に実行できる</a:t>
            </a:r>
            <a:r>
              <a:rPr lang="ja-JP" altLang="en-US" dirty="0"/>
              <a:t>ようになること。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しかし、</a:t>
            </a:r>
            <a:r>
              <a:rPr lang="en-US" altLang="ja-JP" dirty="0">
                <a:solidFill>
                  <a:srgbClr val="FF0000"/>
                </a:solidFill>
              </a:rPr>
              <a:t>.NET 3.5</a:t>
            </a:r>
            <a:r>
              <a:rPr lang="ja-JP" altLang="en-US" dirty="0">
                <a:solidFill>
                  <a:srgbClr val="FF0000"/>
                </a:solidFill>
              </a:rPr>
              <a:t>でも同じ</a:t>
            </a:r>
            <a:r>
              <a:rPr lang="ja-JP" altLang="en-US" dirty="0" smtClean="0">
                <a:solidFill>
                  <a:srgbClr val="FF0000"/>
                </a:solidFill>
              </a:rPr>
              <a:t>ように式</a:t>
            </a:r>
            <a:r>
              <a:rPr lang="ja-JP" altLang="en-US" dirty="0">
                <a:solidFill>
                  <a:srgbClr val="FF0000"/>
                </a:solidFill>
              </a:rPr>
              <a:t>木</a:t>
            </a:r>
            <a:r>
              <a:rPr lang="ja-JP" altLang="en-US" dirty="0" smtClean="0">
                <a:solidFill>
                  <a:srgbClr val="FF0000"/>
                </a:solidFill>
              </a:rPr>
              <a:t>を扱って、美味しく食べたい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r>
              <a:rPr lang="ja-JP" altLang="en-US" dirty="0"/>
              <a:t>これをどうやってシミュレートしようかという話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012" y="5279571"/>
            <a:ext cx="1325336" cy="13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[</a:t>
            </a:r>
            <a:r>
              <a:rPr lang="ja-JP" altLang="en-US" dirty="0" smtClean="0"/>
              <a:t>例</a:t>
            </a:r>
            <a:r>
              <a:rPr lang="en-US" altLang="ja-JP" dirty="0" smtClean="0"/>
              <a:t>1] </a:t>
            </a:r>
            <a:r>
              <a:rPr lang="en-US" altLang="ja-JP" dirty="0" err="1" smtClean="0"/>
              <a:t>Expression.Assign</a:t>
            </a:r>
            <a:r>
              <a:rPr lang="ja-JP" altLang="en-US" dirty="0" smtClean="0"/>
              <a:t>がない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7280" y="1526720"/>
            <a:ext cx="10058400" cy="453934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例えば、フィールドやプロパティ（の</a:t>
            </a:r>
            <a:r>
              <a:rPr kumimoji="1" lang="en-US" altLang="ja-JP" dirty="0" smtClean="0"/>
              <a:t>setter</a:t>
            </a:r>
            <a:r>
              <a:rPr kumimoji="1" lang="ja-JP" altLang="en-US" dirty="0" smtClean="0"/>
              <a:t>）への値の設定は、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.NET4</a:t>
            </a:r>
            <a:r>
              <a:rPr kumimoji="1" lang="ja-JP" altLang="en-US" dirty="0" smtClean="0">
                <a:solidFill>
                  <a:srgbClr val="FF0000"/>
                </a:solidFill>
              </a:rPr>
              <a:t>以降</a:t>
            </a:r>
            <a:r>
              <a:rPr kumimoji="1" lang="ja-JP" altLang="en-US" dirty="0" smtClean="0"/>
              <a:t>であれば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「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Expression.Assign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」</a:t>
            </a:r>
            <a:r>
              <a:rPr kumimoji="1" lang="ja-JP" altLang="en-US" dirty="0" smtClean="0"/>
              <a:t>を使って実現することが出来る。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こんなコードを</a:t>
            </a:r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0000FF"/>
                </a:solidFill>
              </a:rPr>
              <a:t>this</a:t>
            </a:r>
            <a:r>
              <a:rPr kumimoji="1" lang="en-US" altLang="ja-JP" dirty="0" smtClean="0"/>
              <a:t>._</a:t>
            </a:r>
            <a:r>
              <a:rPr kumimoji="1" lang="en-US" altLang="ja-JP" dirty="0" err="1" smtClean="0"/>
              <a:t>fieldValue</a:t>
            </a:r>
            <a:r>
              <a:rPr kumimoji="1" lang="en-US" altLang="ja-JP" dirty="0" smtClean="0"/>
              <a:t> = </a:t>
            </a:r>
            <a:r>
              <a:rPr kumimoji="1" lang="en-US" altLang="ja-JP" dirty="0" smtClean="0">
                <a:solidFill>
                  <a:srgbClr val="00B0F0"/>
                </a:solidFill>
              </a:rPr>
              <a:t>123</a:t>
            </a:r>
            <a:r>
              <a:rPr kumimoji="1" lang="en-US" altLang="ja-JP" dirty="0" smtClean="0"/>
              <a:t>;</a:t>
            </a:r>
          </a:p>
          <a:p>
            <a:pPr lvl="1"/>
            <a:r>
              <a:rPr lang="ja-JP" altLang="en-US" dirty="0" smtClean="0"/>
              <a:t>式木で書くと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 = …;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ffieldValue</a:t>
            </a:r>
            <a:r>
              <a:rPr lang="en-US" altLang="ja-JP" dirty="0" smtClean="0"/>
              <a:t> = </a:t>
            </a:r>
            <a:r>
              <a:rPr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lang="en-US" altLang="ja-JP" dirty="0" err="1" smtClean="0"/>
              <a:t>.Field</a:t>
            </a:r>
            <a:r>
              <a:rPr lang="en-US" altLang="ja-JP" dirty="0" smtClean="0"/>
              <a:t>(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.Constant(</a:t>
            </a:r>
            <a:r>
              <a:rPr lang="en-US" altLang="ja-JP" dirty="0" err="1" smtClean="0"/>
              <a:t>th</a:t>
            </a:r>
            <a:r>
              <a:rPr lang="en-US" altLang="ja-JP" dirty="0" smtClean="0"/>
              <a:t>), </a:t>
            </a:r>
            <a:r>
              <a:rPr lang="en-US" altLang="ja-JP" dirty="0" err="1" smtClean="0"/>
              <a:t>th.GetType</a:t>
            </a:r>
            <a:r>
              <a:rPr lang="en-US" altLang="ja-JP" dirty="0" smtClean="0"/>
              <a:t>().</a:t>
            </a:r>
            <a:r>
              <a:rPr lang="en-US" altLang="ja-JP" dirty="0" err="1" smtClean="0"/>
              <a:t>GetField</a:t>
            </a:r>
            <a:r>
              <a:rPr lang="en-US" altLang="ja-JP" dirty="0" smtClean="0"/>
              <a:t>(“_</a:t>
            </a:r>
            <a:r>
              <a:rPr lang="en-US" altLang="ja-JP" dirty="0" err="1" smtClean="0"/>
              <a:t>fieldValue</a:t>
            </a:r>
            <a:r>
              <a:rPr lang="en-US" altLang="ja-JP" dirty="0" smtClean="0"/>
              <a:t>”));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/>
              <a:t> expr = 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</a:t>
            </a:r>
            <a:r>
              <a:rPr lang="en-US" altLang="ja-JP" dirty="0" smtClean="0">
                <a:solidFill>
                  <a:srgbClr val="FF0000"/>
                </a:solidFill>
              </a:rPr>
              <a:t>Assign</a:t>
            </a:r>
            <a:r>
              <a:rPr lang="en-US" altLang="ja-JP" dirty="0" smtClean="0"/>
              <a:t>(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err="1" smtClean="0"/>
              <a:t>ffieldValue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.Constant(123));</a:t>
            </a:r>
            <a:br>
              <a:rPr lang="en-US" altLang="ja-JP" dirty="0" smtClean="0"/>
            </a:br>
            <a:endParaRPr lang="en-US" altLang="ja-JP" dirty="0" smtClean="0"/>
          </a:p>
          <a:p>
            <a:r>
              <a:rPr lang="ja-JP" altLang="en-US" dirty="0" smtClean="0"/>
              <a:t>上記</a:t>
            </a:r>
            <a:r>
              <a:rPr lang="ja-JP" altLang="en-US" dirty="0"/>
              <a:t>コード</a:t>
            </a:r>
            <a:r>
              <a:rPr lang="ja-JP" altLang="en-US" dirty="0" smtClean="0"/>
              <a:t>は</a:t>
            </a:r>
            <a:r>
              <a:rPr lang="en-US" altLang="ja-JP" dirty="0" smtClean="0"/>
              <a:t>.NET 3.5</a:t>
            </a:r>
            <a:r>
              <a:rPr lang="ja-JP" altLang="en-US" dirty="0" smtClean="0"/>
              <a:t>ではコンパイル出来ない。</a:t>
            </a:r>
            <a:r>
              <a:rPr lang="en-US" altLang="ja-JP" dirty="0" smtClean="0"/>
              <a:t>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4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Assign</a:t>
            </a:r>
            <a:r>
              <a:rPr kumimoji="1" lang="ja-JP" altLang="en-US" dirty="0" smtClean="0"/>
              <a:t>のシミュレート </a:t>
            </a:r>
            <a:r>
              <a:rPr kumimoji="1" lang="en-US" altLang="ja-JP" dirty="0" smtClean="0"/>
              <a:t>– </a:t>
            </a:r>
            <a:r>
              <a:rPr kumimoji="1" lang="ja-JP" altLang="en-US" dirty="0" smtClean="0"/>
              <a:t>フィールド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5444" y="1575707"/>
            <a:ext cx="10112285" cy="444953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フィールドへの代入は、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代入を行うヘルパーメソッドを用意しておいて、それを呼び出すような式木を作る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ヘルパーメソッド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public static</a:t>
            </a:r>
            <a:r>
              <a:rPr lang="en-US" altLang="ja-JP" dirty="0" smtClean="0">
                <a:solidFill>
                  <a:schemeClr val="tx1"/>
                </a:solidFill>
              </a:rPr>
              <a:t> TValue </a:t>
            </a:r>
            <a:r>
              <a:rPr lang="en-US" altLang="ja-JP" dirty="0" err="1" smtClean="0"/>
              <a:t>FieldSetter</a:t>
            </a:r>
            <a:r>
              <a:rPr lang="en-US" altLang="ja-JP" dirty="0" smtClean="0"/>
              <a:t>&lt;TValue&gt;(</a:t>
            </a:r>
            <a:r>
              <a:rPr lang="en-US" altLang="ja-JP" dirty="0" smtClean="0">
                <a:solidFill>
                  <a:srgbClr val="0000FF"/>
                </a:solidFill>
              </a:rPr>
              <a:t>out</a:t>
            </a:r>
            <a:r>
              <a:rPr lang="en-US" altLang="ja-JP" dirty="0" smtClean="0"/>
              <a:t> TValue field, TValue </a:t>
            </a:r>
            <a:r>
              <a:rPr lang="en-US" altLang="ja-JP" dirty="0" err="1" smtClean="0"/>
              <a:t>newValue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{</a:t>
            </a:r>
            <a:br>
              <a:rPr lang="en-US" altLang="ja-JP" dirty="0" smtClean="0"/>
            </a:br>
            <a:r>
              <a:rPr lang="en-US" altLang="ja-JP" dirty="0" smtClean="0"/>
              <a:t>    field = </a:t>
            </a:r>
            <a:r>
              <a:rPr lang="en-US" altLang="ja-JP" dirty="0" err="1" smtClean="0"/>
              <a:t>newValue</a:t>
            </a:r>
            <a:r>
              <a:rPr lang="en-US" altLang="ja-JP" dirty="0" smtClean="0"/>
              <a:t>;	</a:t>
            </a:r>
            <a:r>
              <a:rPr lang="en-US" altLang="ja-JP" dirty="0" smtClean="0">
                <a:solidFill>
                  <a:srgbClr val="00B050"/>
                </a:solidFill>
              </a:rPr>
              <a:t>// out</a:t>
            </a:r>
            <a:r>
              <a:rPr lang="ja-JP" altLang="en-US" dirty="0" smtClean="0">
                <a:solidFill>
                  <a:srgbClr val="00B050"/>
                </a:solidFill>
              </a:rPr>
              <a:t>なので、対象に代入される</a:t>
            </a:r>
            <a:r>
              <a:rPr lang="en-US" altLang="ja-JP" dirty="0" smtClean="0">
                <a:solidFill>
                  <a:srgbClr val="00B050"/>
                </a:solidFill>
              </a:rPr>
              <a:t/>
            </a:r>
            <a:br>
              <a:rPr lang="en-US" altLang="ja-JP" dirty="0" smtClean="0">
                <a:solidFill>
                  <a:srgbClr val="00B050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    </a:t>
            </a:r>
            <a:r>
              <a:rPr lang="en-US" altLang="ja-JP" dirty="0" smtClean="0">
                <a:solidFill>
                  <a:srgbClr val="0000FF"/>
                </a:solidFill>
              </a:rPr>
              <a:t>return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</a:rPr>
              <a:t>newValue</a:t>
            </a:r>
            <a:r>
              <a:rPr lang="en-US" altLang="ja-JP" dirty="0" smtClean="0">
                <a:solidFill>
                  <a:schemeClr val="tx1"/>
                </a:solidFill>
              </a:rPr>
              <a:t>;</a:t>
            </a:r>
            <a:r>
              <a:rPr lang="en-US" altLang="ja-JP" dirty="0" smtClean="0"/>
              <a:t> 	</a:t>
            </a:r>
            <a:r>
              <a:rPr lang="en-US" altLang="ja-JP" dirty="0" smtClean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ちゃんと値を返すことで、式の体を成す</a:t>
            </a:r>
            <a:r>
              <a:rPr lang="en-US" altLang="ja-JP" dirty="0" smtClean="0">
                <a:solidFill>
                  <a:srgbClr val="00B050"/>
                </a:solidFill>
              </a:rPr>
              <a:t/>
            </a:r>
            <a:br>
              <a:rPr lang="en-US" altLang="ja-JP" dirty="0" smtClean="0">
                <a:solidFill>
                  <a:srgbClr val="00B050"/>
                </a:solidFill>
              </a:rPr>
            </a:br>
            <a:r>
              <a:rPr kumimoji="1" lang="en-US" altLang="ja-JP" dirty="0" smtClean="0"/>
              <a:t>}</a:t>
            </a:r>
          </a:p>
          <a:p>
            <a:pPr lvl="1"/>
            <a:r>
              <a:rPr lang="ja-JP" altLang="en-US" dirty="0" smtClean="0"/>
              <a:t>こんな感じの式木を作る：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/>
              <a:t> result = </a:t>
            </a:r>
            <a:r>
              <a:rPr lang="en-US" altLang="ja-JP" dirty="0" err="1" smtClean="0"/>
              <a:t>FieldSetter</a:t>
            </a:r>
            <a:r>
              <a:rPr lang="en-US" altLang="ja-JP" dirty="0" smtClean="0"/>
              <a:t>&lt;</a:t>
            </a:r>
            <a:r>
              <a:rPr lang="en-US" altLang="ja-JP" dirty="0" smtClean="0">
                <a:solidFill>
                  <a:srgbClr val="0000FF"/>
                </a:solidFill>
              </a:rPr>
              <a:t>int</a:t>
            </a:r>
            <a:r>
              <a:rPr lang="en-US" altLang="ja-JP" dirty="0" smtClean="0"/>
              <a:t>&gt;(</a:t>
            </a:r>
            <a:r>
              <a:rPr lang="en-US" altLang="ja-JP" dirty="0" smtClean="0">
                <a:solidFill>
                  <a:srgbClr val="0000FF"/>
                </a:solidFill>
              </a:rPr>
              <a:t>out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this</a:t>
            </a:r>
            <a:r>
              <a:rPr lang="en-US" altLang="ja-JP" dirty="0" smtClean="0"/>
              <a:t>._</a:t>
            </a:r>
            <a:r>
              <a:rPr lang="en-US" altLang="ja-JP" dirty="0" err="1" smtClean="0"/>
              <a:t>fieldValue</a:t>
            </a:r>
            <a:r>
              <a:rPr lang="en-US" altLang="ja-JP" dirty="0" smtClean="0"/>
              <a:t>, 123);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Assign</a:t>
            </a:r>
            <a:r>
              <a:rPr kumimoji="1" lang="ja-JP" altLang="en-US" dirty="0" smtClean="0"/>
              <a:t>のシミュレート </a:t>
            </a:r>
            <a:r>
              <a:rPr kumimoji="1" lang="en-US" altLang="ja-JP" dirty="0" smtClean="0"/>
              <a:t>– </a:t>
            </a:r>
            <a:r>
              <a:rPr kumimoji="1" lang="ja-JP" altLang="en-US" dirty="0" smtClean="0"/>
              <a:t>フィールド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5444" y="1575707"/>
            <a:ext cx="10112285" cy="4449536"/>
          </a:xfrm>
        </p:spPr>
        <p:txBody>
          <a:bodyPr>
            <a:normAutofit/>
          </a:bodyPr>
          <a:lstStyle/>
          <a:p>
            <a:pPr lvl="1"/>
            <a:r>
              <a:rPr lang="ja-JP" altLang="en-US" dirty="0" smtClean="0"/>
              <a:t>式木：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</a:t>
            </a:r>
            <a:r>
              <a:rPr lang="en-US" altLang="ja-JP" dirty="0" err="1"/>
              <a:t>th</a:t>
            </a:r>
            <a:r>
              <a:rPr lang="en-US" altLang="ja-JP" dirty="0"/>
              <a:t> = …;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</a:t>
            </a:r>
            <a:r>
              <a:rPr lang="en-US" altLang="ja-JP" dirty="0" err="1"/>
              <a:t>ffieldValue</a:t>
            </a:r>
            <a:r>
              <a:rPr lang="en-US" altLang="ja-JP" dirty="0"/>
              <a:t> = </a:t>
            </a:r>
            <a:r>
              <a:rPr lang="en-US" altLang="ja-JP" dirty="0" err="1">
                <a:solidFill>
                  <a:srgbClr val="00B0F0"/>
                </a:solidFill>
              </a:rPr>
              <a:t>Expression</a:t>
            </a:r>
            <a:r>
              <a:rPr lang="en-US" altLang="ja-JP" dirty="0" err="1"/>
              <a:t>.Field</a:t>
            </a:r>
            <a:r>
              <a:rPr lang="en-US" altLang="ja-JP" dirty="0"/>
              <a:t>(</a:t>
            </a:r>
            <a:br>
              <a:rPr lang="en-US" altLang="ja-JP" dirty="0"/>
            </a:br>
            <a:r>
              <a:rPr lang="en-US" altLang="ja-JP" dirty="0"/>
              <a:t>    </a:t>
            </a:r>
            <a:r>
              <a:rPr lang="en-US" altLang="ja-JP" dirty="0">
                <a:solidFill>
                  <a:srgbClr val="00B0F0"/>
                </a:solidFill>
              </a:rPr>
              <a:t>Expression</a:t>
            </a:r>
            <a:r>
              <a:rPr lang="en-US" altLang="ja-JP" dirty="0"/>
              <a:t>.Constant(</a:t>
            </a:r>
            <a:r>
              <a:rPr lang="en-US" altLang="ja-JP" dirty="0" err="1"/>
              <a:t>th</a:t>
            </a:r>
            <a:r>
              <a:rPr lang="en-US" altLang="ja-JP" dirty="0"/>
              <a:t>), </a:t>
            </a:r>
            <a:r>
              <a:rPr lang="en-US" altLang="ja-JP" dirty="0" err="1"/>
              <a:t>th.GetType</a:t>
            </a:r>
            <a:r>
              <a:rPr lang="en-US" altLang="ja-JP" dirty="0"/>
              <a:t>().</a:t>
            </a:r>
            <a:r>
              <a:rPr lang="en-US" altLang="ja-JP" dirty="0" err="1"/>
              <a:t>GetField</a:t>
            </a:r>
            <a:r>
              <a:rPr lang="en-US" altLang="ja-JP" dirty="0"/>
              <a:t>(“_</a:t>
            </a:r>
            <a:r>
              <a:rPr lang="en-US" altLang="ja-JP" dirty="0" err="1"/>
              <a:t>fieldValue</a:t>
            </a:r>
            <a:r>
              <a:rPr lang="en-US" altLang="ja-JP" dirty="0"/>
              <a:t>”));</a:t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expr = </a:t>
            </a:r>
            <a:r>
              <a:rPr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lang="en-US" altLang="ja-JP" dirty="0" err="1" smtClean="0"/>
              <a:t>.Lambda</a:t>
            </a:r>
            <a:r>
              <a:rPr lang="en-US" altLang="ja-JP" dirty="0" smtClean="0"/>
              <a:t>&lt;</a:t>
            </a:r>
            <a:r>
              <a:rPr lang="en-US" altLang="ja-JP" dirty="0" smtClean="0">
                <a:solidFill>
                  <a:srgbClr val="FF0000"/>
                </a:solidFill>
              </a:rPr>
              <a:t>Func&lt;int&gt;</a:t>
            </a:r>
            <a:r>
              <a:rPr lang="en-US" altLang="ja-JP" dirty="0" smtClean="0"/>
              <a:t>&gt;(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.Call(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00FF"/>
                </a:solidFill>
              </a:rPr>
              <a:t>typeof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B0F0"/>
                </a:solidFill>
              </a:rPr>
              <a:t>Helper</a:t>
            </a:r>
            <a:r>
              <a:rPr lang="en-US" altLang="ja-JP" dirty="0" smtClean="0"/>
              <a:t>).</a:t>
            </a:r>
            <a:r>
              <a:rPr lang="en-US" altLang="ja-JP" dirty="0" err="1" smtClean="0"/>
              <a:t>GetMethod</a:t>
            </a:r>
            <a:r>
              <a:rPr lang="en-US" altLang="ja-JP" dirty="0" smtClean="0"/>
              <a:t>(“</a:t>
            </a:r>
            <a:r>
              <a:rPr lang="en-US" altLang="ja-JP" dirty="0" err="1" smtClean="0"/>
              <a:t>FieldSetter</a:t>
            </a:r>
            <a:r>
              <a:rPr lang="en-US" altLang="ja-JP" dirty="0" smtClean="0"/>
              <a:t>”).</a:t>
            </a:r>
            <a:br>
              <a:rPr lang="en-US" altLang="ja-JP" dirty="0" smtClean="0"/>
            </a:br>
            <a:r>
              <a:rPr lang="en-US" altLang="ja-JP" dirty="0" smtClean="0"/>
              <a:t>        </a:t>
            </a:r>
            <a:r>
              <a:rPr lang="en-US" altLang="ja-JP" dirty="0" err="1" smtClean="0"/>
              <a:t>MakeGenericMethod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ffieldValue.Type</a:t>
            </a:r>
            <a:r>
              <a:rPr lang="en-US" altLang="ja-JP" dirty="0" smtClean="0"/>
              <a:t>),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  </a:t>
            </a:r>
            <a:r>
              <a:rPr lang="en-US" altLang="ja-JP" dirty="0" err="1"/>
              <a:t>ffieldValue</a:t>
            </a:r>
            <a:r>
              <a:rPr lang="en-US" altLang="ja-JP" dirty="0" smtClean="0"/>
              <a:t>,</a:t>
            </a:r>
            <a:r>
              <a:rPr lang="en-US" altLang="ja-JP" dirty="0"/>
              <a:t> 	</a:t>
            </a:r>
            <a:r>
              <a:rPr lang="en-US" altLang="ja-JP" dirty="0">
                <a:solidFill>
                  <a:srgbClr val="00B050"/>
                </a:solidFill>
              </a:rPr>
              <a:t>// out</a:t>
            </a:r>
            <a:r>
              <a:rPr lang="ja-JP" altLang="en-US" dirty="0">
                <a:solidFill>
                  <a:srgbClr val="00B050"/>
                </a:solidFill>
              </a:rPr>
              <a:t>でもうまいことやってくれる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>
                <a:solidFill>
                  <a:srgbClr val="00B0F0"/>
                </a:solidFill>
              </a:rPr>
              <a:t>Expression</a:t>
            </a:r>
            <a:r>
              <a:rPr lang="en-US" altLang="ja-JP" dirty="0"/>
              <a:t>.Constant(123</a:t>
            </a:r>
            <a:r>
              <a:rPr lang="en-US" altLang="ja-JP" dirty="0" smtClean="0"/>
              <a:t>)));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Assign</a:t>
            </a:r>
            <a:r>
              <a:rPr kumimoji="1" lang="ja-JP" altLang="en-US" dirty="0" smtClean="0"/>
              <a:t>のシミュレート </a:t>
            </a:r>
            <a:r>
              <a:rPr kumimoji="1" lang="en-US" altLang="ja-JP" dirty="0" smtClean="0"/>
              <a:t>– </a:t>
            </a:r>
            <a:r>
              <a:rPr kumimoji="1" lang="ja-JP" altLang="en-US" dirty="0" smtClean="0"/>
              <a:t>プロパティ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5445" y="1469571"/>
            <a:ext cx="10144942" cy="507002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プロパティへの代入は、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結局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Setter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メソッドの呼び出しであるので、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Setter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メソッドを呼び出すラムダ式を作り、そのデリゲートを呼び出すヘルパーメソッドを呼び出す式木を作る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ヘルパーメソッド</a:t>
            </a:r>
            <a:r>
              <a:rPr lang="en-US" altLang="ja-JP" dirty="0" smtClean="0"/>
              <a:t>: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public static</a:t>
            </a:r>
            <a:r>
              <a:rPr lang="en-US" altLang="ja-JP" dirty="0" smtClean="0">
                <a:solidFill>
                  <a:schemeClr val="tx1"/>
                </a:solidFill>
              </a:rPr>
              <a:t> TValue </a:t>
            </a:r>
            <a:r>
              <a:rPr lang="en-US" altLang="ja-JP" dirty="0" err="1" smtClean="0"/>
              <a:t>PropertySetter</a:t>
            </a:r>
            <a:r>
              <a:rPr lang="en-US" altLang="ja-JP" dirty="0" smtClean="0"/>
              <a:t>&lt;TValue&gt;(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B0F0"/>
                </a:solidFill>
              </a:rPr>
              <a:t>Action</a:t>
            </a:r>
            <a:r>
              <a:rPr lang="en-US" altLang="ja-JP" dirty="0" smtClean="0"/>
              <a:t>&lt;TValue&gt; setter, TValue </a:t>
            </a:r>
            <a:r>
              <a:rPr lang="en-US" altLang="ja-JP" dirty="0" err="1" smtClean="0"/>
              <a:t>newValue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{</a:t>
            </a:r>
            <a:br>
              <a:rPr lang="en-US" altLang="ja-JP" dirty="0" smtClean="0"/>
            </a:br>
            <a:r>
              <a:rPr lang="en-US" altLang="ja-JP" dirty="0" smtClean="0"/>
              <a:t>    setter(</a:t>
            </a:r>
            <a:r>
              <a:rPr lang="en-US" altLang="ja-JP" dirty="0" err="1" smtClean="0"/>
              <a:t>newValue</a:t>
            </a:r>
            <a:r>
              <a:rPr lang="en-US" altLang="ja-JP" dirty="0" smtClean="0"/>
              <a:t>);	</a:t>
            </a:r>
            <a:r>
              <a:rPr lang="en-US" altLang="ja-JP" dirty="0" smtClean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デリゲートに設定させる</a:t>
            </a:r>
            <a:r>
              <a:rPr lang="en-US" altLang="ja-JP" dirty="0" smtClean="0">
                <a:solidFill>
                  <a:srgbClr val="00B050"/>
                </a:solidFill>
              </a:rPr>
              <a:t/>
            </a:r>
            <a:br>
              <a:rPr lang="en-US" altLang="ja-JP" dirty="0" smtClean="0">
                <a:solidFill>
                  <a:srgbClr val="00B050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    return </a:t>
            </a:r>
            <a:r>
              <a:rPr lang="en-US" altLang="ja-JP" dirty="0" err="1" smtClean="0">
                <a:solidFill>
                  <a:schemeClr val="tx1"/>
                </a:solidFill>
              </a:rPr>
              <a:t>newValue</a:t>
            </a:r>
            <a:r>
              <a:rPr lang="en-US" altLang="ja-JP" dirty="0" smtClean="0">
                <a:solidFill>
                  <a:schemeClr val="tx1"/>
                </a:solidFill>
              </a:rPr>
              <a:t>;</a:t>
            </a:r>
            <a:r>
              <a:rPr lang="en-US" altLang="ja-JP" dirty="0"/>
              <a:t> 	</a:t>
            </a:r>
            <a:r>
              <a:rPr lang="en-US" altLang="ja-JP" dirty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ちゃんと値を返すことで、式の体を成す</a:t>
            </a:r>
            <a:r>
              <a:rPr lang="en-US" altLang="ja-JP" dirty="0" smtClean="0">
                <a:solidFill>
                  <a:srgbClr val="00B050"/>
                </a:solidFill>
              </a:rPr>
              <a:t/>
            </a:r>
            <a:br>
              <a:rPr lang="en-US" altLang="ja-JP" dirty="0" smtClean="0">
                <a:solidFill>
                  <a:srgbClr val="00B050"/>
                </a:solidFill>
              </a:rPr>
            </a:br>
            <a:r>
              <a:rPr kumimoji="1" lang="en-US" altLang="ja-JP" dirty="0" smtClean="0"/>
              <a:t>}</a:t>
            </a:r>
          </a:p>
          <a:p>
            <a:pPr lvl="1"/>
            <a:r>
              <a:rPr lang="ja-JP" altLang="en-US" dirty="0"/>
              <a:t>こんな感じの式木を作る：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result = </a:t>
            </a:r>
            <a:r>
              <a:rPr lang="en-US" altLang="ja-JP" dirty="0" err="1" smtClean="0"/>
              <a:t>PropertySetter</a:t>
            </a:r>
            <a:r>
              <a:rPr lang="en-US" altLang="ja-JP" dirty="0" smtClean="0"/>
              <a:t>&lt;</a:t>
            </a:r>
            <a:r>
              <a:rPr lang="en-US" altLang="ja-JP" dirty="0" smtClean="0">
                <a:solidFill>
                  <a:srgbClr val="0000FF"/>
                </a:solidFill>
              </a:rPr>
              <a:t>int</a:t>
            </a:r>
            <a:r>
              <a:rPr lang="en-US" altLang="ja-JP" dirty="0" smtClean="0"/>
              <a:t>&gt;(</a:t>
            </a:r>
            <a:r>
              <a:rPr lang="en-US" altLang="ja-JP" dirty="0" err="1" smtClean="0"/>
              <a:t>nv</a:t>
            </a:r>
            <a:r>
              <a:rPr lang="en-US" altLang="ja-JP" dirty="0" smtClean="0"/>
              <a:t> =&gt; </a:t>
            </a:r>
            <a:r>
              <a:rPr lang="en-US" altLang="ja-JP" dirty="0" err="1" smtClean="0">
                <a:solidFill>
                  <a:srgbClr val="0000FF"/>
                </a:solidFill>
              </a:rPr>
              <a:t>this</a:t>
            </a:r>
            <a:r>
              <a:rPr lang="en-US" altLang="ja-JP" dirty="0" err="1" smtClean="0"/>
              <a:t>.PropValue</a:t>
            </a:r>
            <a:r>
              <a:rPr lang="en-US" altLang="ja-JP" dirty="0" smtClean="0"/>
              <a:t> = </a:t>
            </a:r>
            <a:r>
              <a:rPr lang="en-US" altLang="ja-JP" dirty="0" err="1" smtClean="0"/>
              <a:t>nv</a:t>
            </a:r>
            <a:r>
              <a:rPr lang="en-US" altLang="ja-JP" dirty="0" smtClean="0"/>
              <a:t>, </a:t>
            </a:r>
            <a:r>
              <a:rPr lang="en-US" altLang="ja-JP" dirty="0"/>
              <a:t>123);</a:t>
            </a:r>
            <a:endParaRPr lang="ja-JP" altLang="en-US" dirty="0">
              <a:solidFill>
                <a:srgbClr val="00B050"/>
              </a:solidFill>
            </a:endParaRPr>
          </a:p>
          <a:p>
            <a:pPr marL="201168" lvl="1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364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Assign</a:t>
            </a:r>
            <a:r>
              <a:rPr kumimoji="1" lang="ja-JP" altLang="en-US" dirty="0" smtClean="0"/>
              <a:t>のシミュレート </a:t>
            </a:r>
            <a:r>
              <a:rPr kumimoji="1" lang="en-US" altLang="ja-JP" dirty="0" smtClean="0"/>
              <a:t>– </a:t>
            </a:r>
            <a:r>
              <a:rPr kumimoji="1" lang="ja-JP" altLang="en-US" dirty="0" smtClean="0"/>
              <a:t>プロパティ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05444" y="1469571"/>
            <a:ext cx="10544992" cy="5070022"/>
          </a:xfrm>
        </p:spPr>
        <p:txBody>
          <a:bodyPr>
            <a:normAutofit/>
          </a:bodyPr>
          <a:lstStyle/>
          <a:p>
            <a:pPr lvl="1"/>
            <a:r>
              <a:rPr lang="ja-JP" altLang="en-US" dirty="0" smtClean="0"/>
              <a:t>式木：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</a:t>
            </a:r>
            <a:r>
              <a:rPr lang="en-US" altLang="ja-JP" dirty="0" err="1" smtClean="0"/>
              <a:t>pInfo</a:t>
            </a:r>
            <a:r>
              <a:rPr lang="en-US" altLang="ja-JP" dirty="0" smtClean="0"/>
              <a:t> = </a:t>
            </a:r>
            <a:r>
              <a:rPr lang="en-US" altLang="ja-JP" dirty="0" err="1"/>
              <a:t>th.GetType</a:t>
            </a:r>
            <a:r>
              <a:rPr lang="en-US" altLang="ja-JP" dirty="0"/>
              <a:t>().</a:t>
            </a:r>
            <a:r>
              <a:rPr lang="en-US" altLang="ja-JP" dirty="0" err="1"/>
              <a:t>GetProperty</a:t>
            </a:r>
            <a:r>
              <a:rPr lang="en-US" altLang="ja-JP" dirty="0"/>
              <a:t>(“</a:t>
            </a:r>
            <a:r>
              <a:rPr lang="en-US" altLang="ja-JP" dirty="0" err="1"/>
              <a:t>PropValue</a:t>
            </a:r>
            <a:r>
              <a:rPr lang="en-US" altLang="ja-JP" dirty="0" smtClean="0"/>
              <a:t>”);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</a:t>
            </a:r>
            <a:r>
              <a:rPr lang="en-US" altLang="ja-JP" dirty="0" err="1" smtClean="0"/>
              <a:t>ppropValue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lang="en-US" altLang="ja-JP" dirty="0" err="1" smtClean="0"/>
              <a:t>.Property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.Constant(</a:t>
            </a:r>
            <a:r>
              <a:rPr lang="en-US" altLang="ja-JP" dirty="0" err="1" smtClean="0"/>
              <a:t>th</a:t>
            </a:r>
            <a:r>
              <a:rPr lang="en-US" altLang="ja-JP" dirty="0"/>
              <a:t>), </a:t>
            </a:r>
            <a:r>
              <a:rPr lang="en-US" altLang="ja-JP" dirty="0" err="1"/>
              <a:t>pInfo</a:t>
            </a:r>
            <a:r>
              <a:rPr lang="en-US" altLang="ja-JP" dirty="0" smtClean="0"/>
              <a:t>);</a:t>
            </a:r>
            <a:br>
              <a:rPr lang="en-US" altLang="ja-JP" dirty="0" smtClean="0"/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pnv</a:t>
            </a:r>
            <a:r>
              <a:rPr lang="en-US" altLang="ja-JP" dirty="0" smtClean="0"/>
              <a:t> = </a:t>
            </a:r>
            <a:r>
              <a:rPr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lang="en-US" altLang="ja-JP" dirty="0" err="1" smtClean="0"/>
              <a:t>.Parameter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ppropValue.Type</a:t>
            </a:r>
            <a:r>
              <a:rPr lang="en-US" altLang="ja-JP" dirty="0" smtClean="0"/>
              <a:t>, “</a:t>
            </a:r>
            <a:r>
              <a:rPr lang="en-US" altLang="ja-JP" dirty="0" err="1" smtClean="0"/>
              <a:t>nv</a:t>
            </a:r>
            <a:r>
              <a:rPr lang="en-US" altLang="ja-JP" dirty="0" smtClean="0"/>
              <a:t>”);</a:t>
            </a:r>
            <a:br>
              <a:rPr lang="en-US" altLang="ja-JP" dirty="0" smtClean="0"/>
            </a:br>
            <a:r>
              <a:rPr lang="en-US" altLang="ja-JP" dirty="0">
                <a:solidFill>
                  <a:srgbClr val="0000FF"/>
                </a:solidFill>
              </a:rPr>
              <a:t>var</a:t>
            </a:r>
            <a:r>
              <a:rPr lang="en-US" altLang="ja-JP" dirty="0"/>
              <a:t> </a:t>
            </a:r>
            <a:r>
              <a:rPr lang="en-US" altLang="ja-JP" dirty="0" err="1" smtClean="0"/>
              <a:t>setterAction</a:t>
            </a:r>
            <a:r>
              <a:rPr lang="en-US" altLang="ja-JP" dirty="0" smtClean="0"/>
              <a:t> </a:t>
            </a:r>
            <a:r>
              <a:rPr lang="en-US" altLang="ja-JP" dirty="0"/>
              <a:t>= </a:t>
            </a:r>
            <a:r>
              <a:rPr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lang="en-US" altLang="ja-JP" dirty="0" err="1" smtClean="0"/>
              <a:t>.Lambda</a:t>
            </a:r>
            <a:r>
              <a:rPr lang="en-US" altLang="ja-JP" dirty="0" smtClean="0"/>
              <a:t>(  </a:t>
            </a:r>
            <a:r>
              <a:rPr lang="en-US" altLang="ja-JP" dirty="0" smtClean="0">
                <a:solidFill>
                  <a:srgbClr val="00B050"/>
                </a:solidFill>
              </a:rPr>
              <a:t>// </a:t>
            </a:r>
            <a:r>
              <a:rPr lang="ja-JP" altLang="en-US" dirty="0" smtClean="0">
                <a:solidFill>
                  <a:srgbClr val="00B050"/>
                </a:solidFill>
              </a:rPr>
              <a:t>ラムダ式：</a:t>
            </a:r>
            <a:r>
              <a:rPr lang="en-US" altLang="ja-JP" dirty="0" err="1" smtClean="0">
                <a:solidFill>
                  <a:srgbClr val="00B050"/>
                </a:solidFill>
              </a:rPr>
              <a:t>nv</a:t>
            </a:r>
            <a:r>
              <a:rPr lang="en-US" altLang="ja-JP" dirty="0" smtClean="0">
                <a:solidFill>
                  <a:srgbClr val="00B050"/>
                </a:solidFill>
              </a:rPr>
              <a:t> =&gt; </a:t>
            </a:r>
            <a:r>
              <a:rPr lang="en-US" altLang="ja-JP" dirty="0" err="1" smtClean="0">
                <a:solidFill>
                  <a:srgbClr val="00B050"/>
                </a:solidFill>
              </a:rPr>
              <a:t>this.PropValue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= </a:t>
            </a:r>
            <a:r>
              <a:rPr lang="en-US" altLang="ja-JP" dirty="0" err="1" smtClean="0">
                <a:solidFill>
                  <a:srgbClr val="00B050"/>
                </a:solidFill>
              </a:rPr>
              <a:t>nv</a:t>
            </a:r>
            <a:r>
              <a:rPr lang="en-US" altLang="ja-JP" dirty="0" smtClean="0">
                <a:solidFill>
                  <a:srgbClr val="00B050"/>
                </a:solidFill>
              </a:rPr>
              <a:t>;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00FF"/>
                </a:solidFill>
              </a:rPr>
              <a:t>typeof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B0F0"/>
                </a:solidFill>
              </a:rPr>
              <a:t>Action</a:t>
            </a:r>
            <a:r>
              <a:rPr lang="en-US" altLang="ja-JP" dirty="0" smtClean="0"/>
              <a:t>&lt;&gt;).</a:t>
            </a:r>
            <a:r>
              <a:rPr lang="en-US" altLang="ja-JP" dirty="0" err="1" smtClean="0"/>
              <a:t>MakeGenericType</a:t>
            </a:r>
            <a:r>
              <a:rPr lang="en-US" altLang="ja-JP" dirty="0" smtClean="0"/>
              <a:t>(</a:t>
            </a:r>
            <a:r>
              <a:rPr lang="en-US" altLang="ja-JP" dirty="0" err="1"/>
              <a:t>ppropValue.Type</a:t>
            </a:r>
            <a:r>
              <a:rPr lang="en-US" altLang="ja-JP" dirty="0" smtClean="0"/>
              <a:t>),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.Call(</a:t>
            </a:r>
            <a:r>
              <a:rPr lang="en-US" altLang="ja-JP" dirty="0">
                <a:solidFill>
                  <a:srgbClr val="00B0F0"/>
                </a:solidFill>
              </a:rPr>
              <a:t>Expression</a:t>
            </a:r>
            <a:r>
              <a:rPr lang="en-US" altLang="ja-JP" dirty="0"/>
              <a:t>.Constant(</a:t>
            </a:r>
            <a:r>
              <a:rPr lang="en-US" altLang="ja-JP" dirty="0" err="1"/>
              <a:t>th</a:t>
            </a:r>
            <a:r>
              <a:rPr lang="en-US" altLang="ja-JP" dirty="0"/>
              <a:t>), </a:t>
            </a:r>
            <a:r>
              <a:rPr lang="en-US" altLang="ja-JP" dirty="0" err="1" smtClean="0"/>
              <a:t>pInfo.GetSetMethod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00FF"/>
                </a:solidFill>
              </a:rPr>
              <a:t>true</a:t>
            </a:r>
            <a:r>
              <a:rPr lang="en-US" altLang="ja-JP" dirty="0" smtClean="0"/>
              <a:t>), </a:t>
            </a:r>
            <a:r>
              <a:rPr lang="en-US" altLang="ja-JP" dirty="0" err="1" smtClean="0"/>
              <a:t>pnv</a:t>
            </a:r>
            <a:r>
              <a:rPr lang="en-US" altLang="ja-JP" dirty="0" smtClean="0"/>
              <a:t>),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err="1" smtClean="0"/>
              <a:t>pnv</a:t>
            </a:r>
            <a:r>
              <a:rPr lang="en-US" altLang="ja-JP" dirty="0" smtClean="0"/>
              <a:t>);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>
                <a:solidFill>
                  <a:srgbClr val="00B050"/>
                </a:solidFill>
              </a:rPr>
              <a:t>// </a:t>
            </a:r>
            <a:r>
              <a:rPr lang="en-US" altLang="ja-JP" dirty="0" err="1">
                <a:solidFill>
                  <a:srgbClr val="00B050"/>
                </a:solidFill>
              </a:rPr>
              <a:t>PropertySetter</a:t>
            </a:r>
            <a:r>
              <a:rPr lang="en-US" altLang="ja-JP" dirty="0">
                <a:solidFill>
                  <a:srgbClr val="00B050"/>
                </a:solidFill>
              </a:rPr>
              <a:t>(</a:t>
            </a:r>
            <a:r>
              <a:rPr lang="en-US" altLang="ja-JP" dirty="0" err="1">
                <a:solidFill>
                  <a:srgbClr val="00B050"/>
                </a:solidFill>
              </a:rPr>
              <a:t>nv</a:t>
            </a:r>
            <a:r>
              <a:rPr lang="en-US" altLang="ja-JP" dirty="0">
                <a:solidFill>
                  <a:srgbClr val="00B050"/>
                </a:solidFill>
              </a:rPr>
              <a:t> =&gt; </a:t>
            </a:r>
            <a:r>
              <a:rPr lang="en-US" altLang="ja-JP" dirty="0" err="1">
                <a:solidFill>
                  <a:srgbClr val="00B050"/>
                </a:solidFill>
              </a:rPr>
              <a:t>this.PropValue</a:t>
            </a:r>
            <a:r>
              <a:rPr lang="en-US" altLang="ja-JP" dirty="0">
                <a:solidFill>
                  <a:srgbClr val="00B050"/>
                </a:solidFill>
              </a:rPr>
              <a:t> = </a:t>
            </a:r>
            <a:r>
              <a:rPr lang="en-US" altLang="ja-JP" dirty="0" err="1">
                <a:solidFill>
                  <a:srgbClr val="00B050"/>
                </a:solidFill>
              </a:rPr>
              <a:t>nv</a:t>
            </a:r>
            <a:r>
              <a:rPr lang="en-US" altLang="ja-JP" dirty="0">
                <a:solidFill>
                  <a:srgbClr val="00B050"/>
                </a:solidFill>
              </a:rPr>
              <a:t>, 123);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>
                <a:solidFill>
                  <a:srgbClr val="0000FF"/>
                </a:solidFill>
              </a:rPr>
              <a:t>var</a:t>
            </a:r>
            <a:r>
              <a:rPr lang="en-US" altLang="ja-JP" dirty="0" smtClean="0"/>
              <a:t> </a:t>
            </a:r>
            <a:r>
              <a:rPr lang="en-US" altLang="ja-JP" dirty="0"/>
              <a:t>expr = </a:t>
            </a:r>
            <a:r>
              <a:rPr lang="en-US" altLang="ja-JP" dirty="0" err="1" smtClean="0">
                <a:solidFill>
                  <a:srgbClr val="00B0F0"/>
                </a:solidFill>
              </a:rPr>
              <a:t>Expression</a:t>
            </a:r>
            <a:r>
              <a:rPr lang="en-US" altLang="ja-JP" dirty="0" err="1" smtClean="0"/>
              <a:t>.Lambda</a:t>
            </a:r>
            <a:r>
              <a:rPr lang="en-US" altLang="ja-JP" dirty="0" smtClean="0"/>
              <a:t>&lt;</a:t>
            </a:r>
            <a:r>
              <a:rPr lang="en-US" altLang="ja-JP" dirty="0" smtClean="0">
                <a:solidFill>
                  <a:srgbClr val="FF0000"/>
                </a:solidFill>
              </a:rPr>
              <a:t>Func&lt;int&gt;</a:t>
            </a:r>
            <a:r>
              <a:rPr lang="en-US" altLang="ja-JP" dirty="0" smtClean="0"/>
              <a:t>&gt;(</a:t>
            </a:r>
            <a:r>
              <a:rPr lang="en-US" altLang="ja-JP" dirty="0" smtClean="0">
                <a:solidFill>
                  <a:srgbClr val="00B0F0"/>
                </a:solidFill>
              </a:rPr>
              <a:t>Expression</a:t>
            </a:r>
            <a:r>
              <a:rPr lang="en-US" altLang="ja-JP" dirty="0" smtClean="0"/>
              <a:t>.Call(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00FF"/>
                </a:solidFill>
              </a:rPr>
              <a:t>typeof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00B0F0"/>
                </a:solidFill>
              </a:rPr>
              <a:t>Helper</a:t>
            </a:r>
            <a:r>
              <a:rPr lang="en-US" altLang="ja-JP" dirty="0" smtClean="0"/>
              <a:t>).</a:t>
            </a:r>
            <a:r>
              <a:rPr lang="en-US" altLang="ja-JP" dirty="0" err="1" smtClean="0"/>
              <a:t>GetMethod</a:t>
            </a:r>
            <a:r>
              <a:rPr lang="en-US" altLang="ja-JP" dirty="0" smtClean="0"/>
              <a:t>(“</a:t>
            </a:r>
            <a:r>
              <a:rPr lang="en-US" altLang="ja-JP" dirty="0" err="1" smtClean="0"/>
              <a:t>PropertySetter</a:t>
            </a:r>
            <a:r>
              <a:rPr lang="en-US" altLang="ja-JP" dirty="0" smtClean="0"/>
              <a:t>”).</a:t>
            </a:r>
            <a:br>
              <a:rPr lang="en-US" altLang="ja-JP" dirty="0" smtClean="0"/>
            </a:br>
            <a:r>
              <a:rPr lang="en-US" altLang="ja-JP" dirty="0" smtClean="0"/>
              <a:t>        </a:t>
            </a:r>
            <a:r>
              <a:rPr lang="en-US" altLang="ja-JP" dirty="0" err="1" smtClean="0"/>
              <a:t>MakeGenericMethod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ppropValue.Type</a:t>
            </a:r>
            <a:r>
              <a:rPr lang="en-US" altLang="ja-JP" dirty="0" smtClean="0"/>
              <a:t>),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 </a:t>
            </a:r>
            <a:r>
              <a:rPr lang="en-US" altLang="ja-JP" dirty="0" err="1"/>
              <a:t>setterAction</a:t>
            </a:r>
            <a:r>
              <a:rPr lang="en-US" altLang="ja-JP" dirty="0" smtClean="0"/>
              <a:t>,</a:t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>
                <a:solidFill>
                  <a:srgbClr val="00B0F0"/>
                </a:solidFill>
              </a:rPr>
              <a:t>Expression</a:t>
            </a:r>
            <a:r>
              <a:rPr lang="en-US" altLang="ja-JP" dirty="0"/>
              <a:t>.Constant(123</a:t>
            </a:r>
            <a:r>
              <a:rPr lang="en-US" altLang="ja-JP" dirty="0" smtClean="0"/>
              <a:t>)));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0</TotalTime>
  <Words>565</Words>
  <Application>Microsoft Office PowerPoint</Application>
  <PresentationFormat>ワイド画面</PresentationFormat>
  <Paragraphs>66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Calibri</vt:lpstr>
      <vt:lpstr>Calibri Light</vt:lpstr>
      <vt:lpstr>Wingdings 2</vt:lpstr>
      <vt:lpstr>HDOfficeLightV0</vt:lpstr>
      <vt:lpstr>レトロスペクト</vt:lpstr>
      <vt:lpstr>式の体を成して無い式を 式の体を成すように 式と式木で何とかする式</vt:lpstr>
      <vt:lpstr>自己紹介</vt:lpstr>
      <vt:lpstr>NGKは5分LTと言う事を考えると：</vt:lpstr>
      <vt:lpstr>.NET 3.5式木の超えられない壁</vt:lpstr>
      <vt:lpstr>[例1] Expression.Assignがない</vt:lpstr>
      <vt:lpstr>Assignのシミュレート – フィールド</vt:lpstr>
      <vt:lpstr>Assignのシミュレート – フィールド</vt:lpstr>
      <vt:lpstr>Assignのシミュレート – プロパティ</vt:lpstr>
      <vt:lpstr>Assignのシミュレート – プロパティ</vt:lpstr>
      <vt:lpstr>[例2] Expression.Blockがない</vt:lpstr>
      <vt:lpstr>Blockのシミュレート</vt:lpstr>
      <vt:lpstr>Blockのシミュレート</vt:lpstr>
      <vt:lpstr>Blockのシミュレート</vt:lpstr>
      <vt:lpstr>式木を使ってシリアライザを書いています</vt:lpstr>
      <vt:lpstr>ご清聴ありがとうございました！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2015-12-05T07:19:41Z</dcterms:created>
  <dcterms:modified xsi:type="dcterms:W3CDTF">2015-12-05T07:19:48Z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