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2" r:id="rId4"/>
    <p:sldId id="291" r:id="rId5"/>
    <p:sldId id="258" r:id="rId6"/>
    <p:sldId id="260" r:id="rId7"/>
    <p:sldId id="262" r:id="rId8"/>
    <p:sldId id="259" r:id="rId9"/>
    <p:sldId id="261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3" r:id="rId19"/>
    <p:sldId id="290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9" r:id="rId31"/>
    <p:sldId id="288" r:id="rId32"/>
    <p:sldId id="285" r:id="rId33"/>
    <p:sldId id="287" r:id="rId34"/>
    <p:sldId id="284" r:id="rId35"/>
    <p:sldId id="28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9E51E6CD-757A-4892-B59C-F825115FDD62}">
          <p14:sldIdLst>
            <p14:sldId id="256"/>
            <p14:sldId id="257"/>
            <p14:sldId id="272"/>
            <p14:sldId id="291"/>
            <p14:sldId id="258"/>
            <p14:sldId id="260"/>
            <p14:sldId id="262"/>
            <p14:sldId id="259"/>
            <p14:sldId id="261"/>
            <p14:sldId id="263"/>
            <p14:sldId id="264"/>
            <p14:sldId id="265"/>
            <p14:sldId id="267"/>
            <p14:sldId id="268"/>
            <p14:sldId id="269"/>
            <p14:sldId id="270"/>
            <p14:sldId id="271"/>
            <p14:sldId id="273"/>
            <p14:sldId id="290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9"/>
            <p14:sldId id="288"/>
            <p14:sldId id="285"/>
            <p14:sldId id="287"/>
            <p14:sldId id="284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4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dirty="0" smtClean="0"/>
              <a:t>代謝</a:t>
            </a:r>
            <a:endParaRPr lang="ja-JP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代謝割合</c:v>
                </c:pt>
              </c:strCache>
            </c:strRef>
          </c:tx>
          <c:dPt>
            <c:idx val="0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基礎代謝</c:v>
                </c:pt>
                <c:pt idx="1">
                  <c:v>身体活動</c:v>
                </c:pt>
                <c:pt idx="2">
                  <c:v>消化生産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25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dirty="0" smtClean="0"/>
              <a:t>基礎代謝</a:t>
            </a:r>
            <a:endParaRPr lang="ja-JP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代謝割合</c:v>
                </c:pt>
              </c:strCache>
            </c:strRef>
          </c:tx>
          <c:dPt>
            <c:idx val="0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筋肉</c:v>
                </c:pt>
                <c:pt idx="1">
                  <c:v>肝臓</c:v>
                </c:pt>
                <c:pt idx="2">
                  <c:v>胃腸</c:v>
                </c:pt>
                <c:pt idx="3">
                  <c:v>腎臓</c:v>
                </c:pt>
                <c:pt idx="4">
                  <c:v>膵臓</c:v>
                </c:pt>
                <c:pt idx="5">
                  <c:v>心臓</c:v>
                </c:pt>
                <c:pt idx="6">
                  <c:v>脳みそ</c:v>
                </c:pt>
                <c:pt idx="7">
                  <c:v>その他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</c:v>
                </c:pt>
                <c:pt idx="1">
                  <c:v>12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  <c:pt idx="6">
                  <c:v>3</c:v>
                </c:pt>
                <c:pt idx="7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1"/>
            <a:ext cx="10058400" cy="3753225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819974"/>
            <a:ext cx="10058400" cy="77864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dirty="0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666075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02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72339"/>
            <a:ext cx="10058400" cy="47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25739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kekyo.ne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不健康な</a:t>
            </a:r>
            <a:r>
              <a:rPr lang="en-US" altLang="ja-JP" dirty="0"/>
              <a:t>IT</a:t>
            </a:r>
            <a:r>
              <a:rPr lang="ja-JP" altLang="en-US" dirty="0"/>
              <a:t>戦士</a:t>
            </a:r>
            <a:r>
              <a:rPr lang="ja-JP" altLang="en-US" dirty="0" smtClean="0"/>
              <a:t>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健康的</a:t>
            </a:r>
            <a:r>
              <a:rPr lang="ja-JP" altLang="en-US" dirty="0"/>
              <a:t>に</a:t>
            </a:r>
            <a:r>
              <a:rPr lang="ja-JP" altLang="en-US" dirty="0" smtClean="0"/>
              <a:t>する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アレ</a:t>
            </a:r>
            <a:r>
              <a:rPr lang="ja-JP" altLang="en-US" dirty="0"/>
              <a:t>の話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第</a:t>
            </a:r>
            <a:r>
              <a:rPr lang="en-US" altLang="ja-JP" dirty="0"/>
              <a:t>13</a:t>
            </a:r>
            <a:r>
              <a:rPr lang="ja-JP" altLang="en-US" dirty="0"/>
              <a:t>回</a:t>
            </a:r>
            <a:r>
              <a:rPr lang="ja-JP" altLang="en-US" dirty="0" err="1"/>
              <a:t>まどべん</a:t>
            </a:r>
            <a:r>
              <a:rPr lang="ja-JP" altLang="en-US" dirty="0" smtClean="0"/>
              <a:t>よっかいち  </a:t>
            </a:r>
            <a:r>
              <a:rPr lang="en-US" altLang="ja-JP" dirty="0" smtClean="0"/>
              <a:t>2015.10.10 Kouji Matsui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020" y="1954285"/>
            <a:ext cx="1355895" cy="27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無酸素性機構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528018"/>
            <a:ext cx="10058400" cy="4903778"/>
          </a:xfrm>
        </p:spPr>
        <p:txBody>
          <a:bodyPr/>
          <a:lstStyle/>
          <a:p>
            <a:r>
              <a:rPr kumimoji="1" lang="ja-JP" altLang="en-US" dirty="0" smtClean="0"/>
              <a:t>無酸素性機構は、筋肉内の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糖質（グリコーゲン）</a:t>
            </a:r>
            <a:r>
              <a:rPr kumimoji="1" lang="ja-JP" altLang="en-US" dirty="0" smtClean="0"/>
              <a:t>を使用して、</a:t>
            </a:r>
            <a:r>
              <a:rPr kumimoji="1" lang="en-US" altLang="ja-JP" dirty="0" smtClean="0"/>
              <a:t>ATP</a:t>
            </a:r>
            <a:r>
              <a:rPr kumimoji="1" lang="ja-JP" altLang="en-US" dirty="0" smtClean="0"/>
              <a:t>を再合成します。ほかにもいくつか</a:t>
            </a:r>
            <a:r>
              <a:rPr lang="ja-JP" altLang="en-US" dirty="0"/>
              <a:t>再</a:t>
            </a:r>
            <a:r>
              <a:rPr kumimoji="1" lang="ja-JP" altLang="en-US" dirty="0" smtClean="0"/>
              <a:t>合成の方法はあり、それぞれが同時に起こっていると考えられます。</a:t>
            </a:r>
            <a:endParaRPr kumimoji="1" lang="en-US" altLang="ja-JP" dirty="0" smtClean="0"/>
          </a:p>
          <a:p>
            <a:r>
              <a:rPr lang="ja-JP" altLang="en-US" dirty="0"/>
              <a:t>特徴的</a:t>
            </a:r>
            <a:r>
              <a:rPr lang="ja-JP" altLang="en-US" dirty="0" smtClean="0"/>
              <a:t>なのは、これらの合成は</a:t>
            </a:r>
            <a:r>
              <a:rPr lang="ja-JP" altLang="en-US" dirty="0" smtClean="0">
                <a:solidFill>
                  <a:srgbClr val="FF0000"/>
                </a:solidFill>
              </a:rPr>
              <a:t>素早く</a:t>
            </a:r>
            <a:r>
              <a:rPr lang="ja-JP" altLang="en-US" dirty="0">
                <a:solidFill>
                  <a:srgbClr val="FF0000"/>
                </a:solidFill>
              </a:rPr>
              <a:t>行</a:t>
            </a:r>
            <a:r>
              <a:rPr lang="ja-JP" altLang="en-US" dirty="0" smtClean="0">
                <a:solidFill>
                  <a:srgbClr val="FF0000"/>
                </a:solidFill>
              </a:rPr>
              <a:t>うことが出来</a:t>
            </a:r>
            <a:r>
              <a:rPr lang="ja-JP" altLang="en-US" dirty="0" smtClean="0"/>
              <a:t>て、「酸素」が必要とされないことです。</a:t>
            </a:r>
            <a:r>
              <a:rPr lang="ja-JP" altLang="en-US" dirty="0" smtClean="0">
                <a:solidFill>
                  <a:srgbClr val="FF0000"/>
                </a:solidFill>
              </a:rPr>
              <a:t>供給の最大能力は</a:t>
            </a:r>
            <a:r>
              <a:rPr lang="en-US" altLang="ja-JP" dirty="0" smtClean="0">
                <a:solidFill>
                  <a:srgbClr val="FF0000"/>
                </a:solidFill>
              </a:rPr>
              <a:t>7</a:t>
            </a:r>
            <a:r>
              <a:rPr lang="ja-JP" altLang="en-US" dirty="0" smtClean="0">
                <a:solidFill>
                  <a:srgbClr val="FF0000"/>
                </a:solidFill>
              </a:rPr>
              <a:t>～</a:t>
            </a:r>
            <a:r>
              <a:rPr lang="en-US" altLang="ja-JP" dirty="0" smtClean="0">
                <a:solidFill>
                  <a:srgbClr val="FF0000"/>
                </a:solidFill>
              </a:rPr>
              <a:t>30</a:t>
            </a:r>
            <a:r>
              <a:rPr lang="ja-JP" altLang="en-US" dirty="0" smtClean="0">
                <a:solidFill>
                  <a:srgbClr val="FF0000"/>
                </a:solidFill>
              </a:rPr>
              <a:t>秒ぐらい</a:t>
            </a:r>
            <a:r>
              <a:rPr lang="ja-JP" altLang="en-US" dirty="0" smtClean="0"/>
              <a:t>です。</a:t>
            </a:r>
            <a:endParaRPr lang="en-US" altLang="ja-JP" dirty="0"/>
          </a:p>
          <a:p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糖質</a:t>
            </a:r>
            <a:r>
              <a:rPr lang="ja-JP" altLang="en-US" dirty="0" smtClean="0"/>
              <a:t>などを使用して</a:t>
            </a:r>
            <a:r>
              <a:rPr lang="en-US" altLang="ja-JP" dirty="0" smtClean="0"/>
              <a:t>ATP</a:t>
            </a:r>
            <a:r>
              <a:rPr lang="ja-JP" altLang="en-US" dirty="0" smtClean="0"/>
              <a:t>を</a:t>
            </a:r>
            <a:r>
              <a:rPr lang="ja-JP" altLang="en-US" dirty="0"/>
              <a:t>再</a:t>
            </a:r>
            <a:r>
              <a:rPr lang="ja-JP" altLang="en-US" dirty="0" smtClean="0"/>
              <a:t>合成する</a:t>
            </a:r>
            <a:endParaRPr lang="en-US" altLang="ja-JP" dirty="0" smtClean="0"/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非常</a:t>
            </a:r>
            <a:r>
              <a:rPr lang="ja-JP" altLang="en-US" dirty="0" smtClean="0">
                <a:solidFill>
                  <a:srgbClr val="FF0000"/>
                </a:solidFill>
              </a:rPr>
              <a:t>に素早く反応</a:t>
            </a:r>
            <a:r>
              <a:rPr lang="ja-JP" altLang="en-US" dirty="0" smtClean="0"/>
              <a:t>し、</a:t>
            </a:r>
            <a:r>
              <a:rPr lang="en-US" altLang="ja-JP" dirty="0" smtClean="0"/>
              <a:t>ATP</a:t>
            </a:r>
            <a:r>
              <a:rPr lang="ja-JP" altLang="en-US" dirty="0" smtClean="0"/>
              <a:t>を供給できる</a:t>
            </a:r>
            <a:endParaRPr lang="en-US" altLang="ja-JP" dirty="0" smtClean="0"/>
          </a:p>
          <a:p>
            <a:pPr lvl="1"/>
            <a:r>
              <a:rPr lang="ja-JP" altLang="en-US" dirty="0"/>
              <a:t>酸素</a:t>
            </a:r>
            <a:r>
              <a:rPr lang="ja-JP" altLang="en-US" dirty="0" smtClean="0"/>
              <a:t>が不要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供給過多だと乳酸が生成</a:t>
            </a:r>
            <a:r>
              <a:rPr lang="ja-JP" altLang="en-US" dirty="0" smtClean="0"/>
              <a:t>され、</a:t>
            </a:r>
            <a:r>
              <a:rPr lang="ja-JP" altLang="en-US" dirty="0"/>
              <a:t>機構</a:t>
            </a:r>
            <a:r>
              <a:rPr lang="ja-JP" altLang="en-US" dirty="0" smtClean="0"/>
              <a:t>を阻害する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つまり、短距離走などの瞬発力を必要とした運動には、この機構が使われます。</a:t>
            </a:r>
            <a:endParaRPr lang="en-US" altLang="ja-JP" dirty="0" smtClean="0"/>
          </a:p>
          <a:p>
            <a:r>
              <a:rPr lang="ja-JP" altLang="en-US" sz="3200" dirty="0" smtClean="0">
                <a:solidFill>
                  <a:srgbClr val="FF0000"/>
                </a:solidFill>
              </a:rPr>
              <a:t>「激しい</a:t>
            </a:r>
            <a:r>
              <a:rPr lang="ja-JP" altLang="en-US" sz="3200" dirty="0">
                <a:solidFill>
                  <a:srgbClr val="FF0000"/>
                </a:solidFill>
              </a:rPr>
              <a:t>運動</a:t>
            </a:r>
            <a:r>
              <a:rPr lang="ja-JP" altLang="en-US" sz="3200" dirty="0" smtClean="0">
                <a:solidFill>
                  <a:srgbClr val="FF0000"/>
                </a:solidFill>
              </a:rPr>
              <a:t>をしても、糖質だけが消費されます」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pPr lvl="1"/>
            <a:endParaRPr lang="en-US" altLang="ja-JP" dirty="0" smtClean="0"/>
          </a:p>
        </p:txBody>
      </p:sp>
      <p:sp>
        <p:nvSpPr>
          <p:cNvPr id="4" name="星 10 3"/>
          <p:cNvSpPr/>
          <p:nvPr/>
        </p:nvSpPr>
        <p:spPr>
          <a:xfrm>
            <a:off x="8949923" y="3306628"/>
            <a:ext cx="1917700" cy="109855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ATP</a:t>
            </a:r>
            <a:endParaRPr kumimoji="1" lang="ja-JP" altLang="en-US" dirty="0"/>
          </a:p>
        </p:txBody>
      </p:sp>
      <p:sp>
        <p:nvSpPr>
          <p:cNvPr id="5" name="ホームベース 4"/>
          <p:cNvSpPr/>
          <p:nvPr/>
        </p:nvSpPr>
        <p:spPr>
          <a:xfrm>
            <a:off x="6865401" y="3550148"/>
            <a:ext cx="1917700" cy="611509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グリコーゲン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39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有酸素性機構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551265"/>
            <a:ext cx="10058400" cy="4764293"/>
          </a:xfrm>
        </p:spPr>
        <p:txBody>
          <a:bodyPr/>
          <a:lstStyle/>
          <a:p>
            <a:r>
              <a:rPr lang="ja-JP" altLang="en-US" dirty="0"/>
              <a:t>有</a:t>
            </a:r>
            <a:r>
              <a:rPr kumimoji="1" lang="ja-JP" altLang="en-US" dirty="0" smtClean="0"/>
              <a:t>酸素性機構は、体内の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脂質</a:t>
            </a:r>
            <a:r>
              <a:rPr kumimoji="1" lang="ja-JP" altLang="en-US" dirty="0" smtClean="0"/>
              <a:t>を分解して得られる</a:t>
            </a:r>
            <a:r>
              <a:rPr kumimoji="1" lang="en-US" altLang="ja-JP" dirty="0" smtClean="0">
                <a:solidFill>
                  <a:srgbClr val="FF0000"/>
                </a:solidFill>
              </a:rPr>
              <a:t>FFA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（脂肪酸）</a:t>
            </a:r>
            <a:r>
              <a:rPr kumimoji="1" lang="ja-JP" altLang="en-US" dirty="0" smtClean="0"/>
              <a:t>を使用して、分解と合成の過程を得て得られる</a:t>
            </a:r>
            <a:r>
              <a:rPr kumimoji="1" lang="ja-JP" altLang="en-US" dirty="0" smtClean="0">
                <a:solidFill>
                  <a:srgbClr val="FF0000"/>
                </a:solidFill>
              </a:rPr>
              <a:t>水素</a:t>
            </a:r>
            <a:r>
              <a:rPr kumimoji="1" lang="ja-JP" altLang="en-US" dirty="0" smtClean="0"/>
              <a:t>と、呼吸で得られる</a:t>
            </a:r>
            <a:r>
              <a:rPr kumimoji="1" lang="ja-JP" altLang="en-US" dirty="0" smtClean="0">
                <a:solidFill>
                  <a:srgbClr val="FF0000"/>
                </a:solidFill>
              </a:rPr>
              <a:t>酸素を還元</a:t>
            </a:r>
            <a:r>
              <a:rPr kumimoji="1" lang="ja-JP" altLang="en-US" dirty="0" smtClean="0"/>
              <a:t>して「水」が得られる際のエネルギーを使用して、</a:t>
            </a:r>
            <a:r>
              <a:rPr kumimoji="1" lang="en-US" altLang="ja-JP" dirty="0" smtClean="0"/>
              <a:t>ATP</a:t>
            </a:r>
            <a:r>
              <a:rPr kumimoji="1" lang="ja-JP" altLang="en-US" dirty="0" smtClean="0"/>
              <a:t>を再合成します。</a:t>
            </a:r>
            <a:endParaRPr kumimoji="1" lang="en-US" altLang="ja-JP" dirty="0" smtClean="0"/>
          </a:p>
          <a:p>
            <a:r>
              <a:rPr lang="ja-JP" altLang="en-US" dirty="0" smtClean="0"/>
              <a:t>再合成の過程が複雑なため、</a:t>
            </a:r>
            <a:r>
              <a:rPr lang="ja-JP" altLang="en-US" dirty="0" smtClean="0">
                <a:solidFill>
                  <a:srgbClr val="FF0000"/>
                </a:solidFill>
              </a:rPr>
              <a:t>この機構はゆっくりとしたペースで進行</a:t>
            </a:r>
            <a:r>
              <a:rPr lang="ja-JP" altLang="en-US" dirty="0" smtClean="0"/>
              <a:t>します。</a:t>
            </a:r>
            <a:endParaRPr lang="en-US" altLang="ja-JP" dirty="0"/>
          </a:p>
          <a:p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脂質から</a:t>
            </a:r>
            <a:r>
              <a:rPr lang="en-US" altLang="ja-JP" dirty="0" smtClean="0">
                <a:solidFill>
                  <a:srgbClr val="FF0000"/>
                </a:solidFill>
              </a:rPr>
              <a:t>FFA</a:t>
            </a:r>
            <a:r>
              <a:rPr lang="ja-JP" altLang="en-US" dirty="0" smtClean="0">
                <a:solidFill>
                  <a:srgbClr val="FF0000"/>
                </a:solidFill>
              </a:rPr>
              <a:t>を取り出し</a:t>
            </a:r>
            <a:r>
              <a:rPr lang="ja-JP" altLang="en-US" dirty="0" smtClean="0"/>
              <a:t>、再合成に使う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最終</a:t>
            </a:r>
            <a:r>
              <a:rPr lang="ja-JP" altLang="en-US" dirty="0"/>
              <a:t>段階</a:t>
            </a:r>
            <a:r>
              <a:rPr lang="ja-JP" altLang="en-US" dirty="0" smtClean="0"/>
              <a:t>で</a:t>
            </a:r>
            <a:r>
              <a:rPr lang="ja-JP" altLang="en-US" dirty="0" smtClean="0">
                <a:solidFill>
                  <a:srgbClr val="FF0000"/>
                </a:solidFill>
              </a:rPr>
              <a:t>酸素を使う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時間がかかる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時間がかかるので、この機構を使うには</a:t>
            </a:r>
            <a:r>
              <a:rPr lang="ja-JP" altLang="en-US" dirty="0" smtClean="0">
                <a:solidFill>
                  <a:srgbClr val="FF0000"/>
                </a:solidFill>
              </a:rPr>
              <a:t>運動を継続して実行する</a:t>
            </a:r>
            <a:r>
              <a:rPr lang="ja-JP" altLang="en-US" dirty="0" smtClean="0"/>
              <a:t>必要があります。人にもよると思いますが、</a:t>
            </a:r>
            <a:r>
              <a:rPr lang="en-US" altLang="ja-JP" dirty="0" smtClean="0">
                <a:solidFill>
                  <a:srgbClr val="FF0000"/>
                </a:solidFill>
              </a:rPr>
              <a:t>20</a:t>
            </a:r>
            <a:r>
              <a:rPr lang="ja-JP" altLang="en-US" dirty="0" smtClean="0">
                <a:solidFill>
                  <a:srgbClr val="FF0000"/>
                </a:solidFill>
              </a:rPr>
              <a:t>分以上は運動し続ける必要がある</a:t>
            </a:r>
            <a:r>
              <a:rPr lang="ja-JP" altLang="en-US" dirty="0" smtClean="0"/>
              <a:t>と言われています。</a:t>
            </a:r>
            <a:endParaRPr lang="en-US" altLang="ja-JP" dirty="0" smtClean="0"/>
          </a:p>
          <a:p>
            <a:r>
              <a:rPr lang="ja-JP" altLang="en-US" sz="3200" dirty="0" smtClean="0">
                <a:solidFill>
                  <a:srgbClr val="FF0000"/>
                </a:solidFill>
              </a:rPr>
              <a:t>「脂質が消費されるが、継続した運動が必要」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pPr lvl="1"/>
            <a:endParaRPr lang="en-US" altLang="ja-JP" dirty="0" smtClean="0"/>
          </a:p>
        </p:txBody>
      </p:sp>
      <p:sp>
        <p:nvSpPr>
          <p:cNvPr id="4" name="星 10 3"/>
          <p:cNvSpPr/>
          <p:nvPr/>
        </p:nvSpPr>
        <p:spPr>
          <a:xfrm>
            <a:off x="8608960" y="3244876"/>
            <a:ext cx="1917700" cy="109855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ATP</a:t>
            </a:r>
            <a:endParaRPr kumimoji="1" lang="ja-JP" altLang="en-US" dirty="0"/>
          </a:p>
        </p:txBody>
      </p:sp>
      <p:sp>
        <p:nvSpPr>
          <p:cNvPr id="6" name="ホームベース 5"/>
          <p:cNvSpPr/>
          <p:nvPr/>
        </p:nvSpPr>
        <p:spPr>
          <a:xfrm>
            <a:off x="7157118" y="3151645"/>
            <a:ext cx="1170471" cy="611509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5" name="ホームベース 4"/>
          <p:cNvSpPr/>
          <p:nvPr/>
        </p:nvSpPr>
        <p:spPr>
          <a:xfrm>
            <a:off x="6126480" y="3151645"/>
            <a:ext cx="1170471" cy="611509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FFA</a:t>
            </a:r>
            <a:endParaRPr kumimoji="1" lang="ja-JP" altLang="en-US" dirty="0"/>
          </a:p>
        </p:txBody>
      </p:sp>
      <p:sp>
        <p:nvSpPr>
          <p:cNvPr id="7" name="ホームベース 6"/>
          <p:cNvSpPr/>
          <p:nvPr/>
        </p:nvSpPr>
        <p:spPr>
          <a:xfrm>
            <a:off x="6126481" y="3871528"/>
            <a:ext cx="2201108" cy="611509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4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生理学のまとめ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運動には</a:t>
            </a:r>
            <a:r>
              <a:rPr kumimoji="1" lang="en-US" altLang="ja-JP" dirty="0" smtClean="0">
                <a:solidFill>
                  <a:srgbClr val="FF0000"/>
                </a:solidFill>
              </a:rPr>
              <a:t>ATP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という物質が使われる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ATP</a:t>
            </a:r>
            <a:r>
              <a:rPr lang="ja-JP" altLang="en-US" dirty="0" smtClean="0">
                <a:solidFill>
                  <a:srgbClr val="FF0000"/>
                </a:solidFill>
              </a:rPr>
              <a:t>は一瞬で無くなる</a:t>
            </a:r>
            <a:r>
              <a:rPr lang="ja-JP" altLang="en-US" dirty="0" smtClean="0"/>
              <a:t>ので、運動のためには継続して供給が必要。</a:t>
            </a:r>
            <a:endParaRPr lang="en-US" altLang="ja-JP" dirty="0" smtClean="0"/>
          </a:p>
          <a:p>
            <a:r>
              <a:rPr kumimoji="1" lang="en-US" altLang="ja-JP" dirty="0" smtClean="0"/>
              <a:t>ATP</a:t>
            </a:r>
            <a:r>
              <a:rPr kumimoji="1" lang="ja-JP" altLang="en-US" dirty="0" smtClean="0"/>
              <a:t>の再合成には、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無酸素性機構</a:t>
            </a:r>
            <a:r>
              <a:rPr kumimoji="1" lang="ja-JP" altLang="en-US" dirty="0" smtClean="0"/>
              <a:t>と</a:t>
            </a:r>
            <a:r>
              <a:rPr kumimoji="1" lang="ja-JP" altLang="en-US" dirty="0" smtClean="0">
                <a:solidFill>
                  <a:srgbClr val="FF0000"/>
                </a:solidFill>
              </a:rPr>
              <a:t>有酸素系機構</a:t>
            </a:r>
            <a:r>
              <a:rPr kumimoji="1" lang="ja-JP" altLang="en-US" dirty="0" smtClean="0"/>
              <a:t>がある。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無酸素性機構は、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糖質</a:t>
            </a:r>
            <a:r>
              <a:rPr kumimoji="1" lang="ja-JP" altLang="en-US" dirty="0" smtClean="0"/>
              <a:t>などを使用する。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すぐに合成される</a:t>
            </a:r>
            <a:r>
              <a:rPr kumimoji="1" lang="ja-JP" altLang="en-US" dirty="0" smtClean="0"/>
              <a:t>が、糖質しか消費されず、再合成できなくなると乳酸が蓄積される。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この機構を全開で使用すると、限界は</a:t>
            </a:r>
            <a:r>
              <a:rPr kumimoji="1" lang="en-US" altLang="ja-JP" dirty="0" smtClean="0"/>
              <a:t>30</a:t>
            </a:r>
            <a:r>
              <a:rPr kumimoji="1" lang="ja-JP" altLang="en-US" dirty="0" smtClean="0"/>
              <a:t>秒程度。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有酸素性機構は、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脂質と酸素</a:t>
            </a:r>
            <a:r>
              <a:rPr kumimoji="1" lang="ja-JP" altLang="en-US" dirty="0" smtClean="0"/>
              <a:t>を使用する。再合成の過程は複雑なため、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すぐに合成できない</a:t>
            </a:r>
            <a:r>
              <a:rPr kumimoji="1" lang="ja-JP" altLang="en-US" dirty="0" smtClean="0"/>
              <a:t>が、脂質と酸素が供給されていれば、持続性</a:t>
            </a:r>
            <a:r>
              <a:rPr lang="ja-JP" altLang="en-US" dirty="0"/>
              <a:t>が</a:t>
            </a:r>
            <a:r>
              <a:rPr kumimoji="1" lang="ja-JP" altLang="en-US" dirty="0" smtClean="0"/>
              <a:t>ある。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機構が働くようになるのに</a:t>
            </a:r>
            <a:r>
              <a:rPr kumimoji="1" lang="en-US" altLang="ja-JP" dirty="0" smtClean="0">
                <a:solidFill>
                  <a:srgbClr val="FF0000"/>
                </a:solidFill>
              </a:rPr>
              <a:t>20</a:t>
            </a:r>
            <a:r>
              <a:rPr kumimoji="1" lang="ja-JP" altLang="en-US" dirty="0" smtClean="0">
                <a:solidFill>
                  <a:srgbClr val="FF0000"/>
                </a:solidFill>
              </a:rPr>
              <a:t>分近くかかる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9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生理学的な運動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作戦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/>
              <a:t>計測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339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代謝</a:t>
            </a:r>
            <a:r>
              <a:rPr lang="ja-JP" altLang="en-US" dirty="0" smtClean="0"/>
              <a:t>のストラテジ</a:t>
            </a:r>
            <a:r>
              <a:rPr lang="ja-JP" altLang="en-US" dirty="0"/>
              <a:t>ー</a:t>
            </a:r>
            <a:r>
              <a:rPr kumimoji="1" lang="en-US" altLang="ja-JP" dirty="0" smtClean="0"/>
              <a:t>	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512521"/>
            <a:ext cx="6535635" cy="4023360"/>
          </a:xfrm>
        </p:spPr>
        <p:txBody>
          <a:bodyPr/>
          <a:lstStyle/>
          <a:p>
            <a:r>
              <a:rPr kumimoji="1" lang="ja-JP" altLang="en-US" dirty="0" smtClean="0"/>
              <a:t>要するに：</a:t>
            </a:r>
            <a:r>
              <a:rPr lang="ja-JP" altLang="en-US" dirty="0" smtClean="0">
                <a:solidFill>
                  <a:srgbClr val="FF0000"/>
                </a:solidFill>
              </a:rPr>
              <a:t>エネルギー（≒脂質）の消費量を増やす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/>
              <a:t>体内</a:t>
            </a:r>
            <a:r>
              <a:rPr kumimoji="1" lang="ja-JP" altLang="en-US" dirty="0" smtClean="0"/>
              <a:t>で消費するエネルギーの内訳とは：</a:t>
            </a:r>
            <a:endParaRPr kumimoji="1" lang="en-US" altLang="ja-JP" dirty="0" smtClean="0"/>
          </a:p>
          <a:p>
            <a:endParaRPr lang="en-US" altLang="ja-JP" dirty="0"/>
          </a:p>
          <a:p>
            <a:pPr lvl="1"/>
            <a:r>
              <a:rPr kumimoji="1" lang="ja-JP" altLang="en-US" dirty="0" smtClean="0">
                <a:solidFill>
                  <a:srgbClr val="FF0000"/>
                </a:solidFill>
              </a:rPr>
              <a:t>基礎代謝</a:t>
            </a:r>
            <a:r>
              <a:rPr kumimoji="1" lang="ja-JP" altLang="en-US" dirty="0" smtClean="0"/>
              <a:t>（何もしていなくても消費されるエネルギー）</a:t>
            </a:r>
            <a:endParaRPr kumimoji="1"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身体活動</a:t>
            </a:r>
            <a:r>
              <a:rPr lang="ja-JP" altLang="en-US" dirty="0" smtClean="0"/>
              <a:t>（運動性の消費エネルギー）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消化生産（食事による消化に必要なエネルギー）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r>
              <a:rPr lang="ja-JP" altLang="en-US" sz="3200" dirty="0" smtClean="0">
                <a:solidFill>
                  <a:srgbClr val="FF0000"/>
                </a:solidFill>
              </a:rPr>
              <a:t>基礎代謝が圧倒的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/>
              <a:t>→ 激しい運動などで、消費カロリーを伸ばそうとしても、効率的ではない</a:t>
            </a:r>
            <a:endParaRPr kumimoji="1" lang="ja-JP" altLang="en-US" dirty="0"/>
          </a:p>
        </p:txBody>
      </p:sp>
      <p:graphicFrame>
        <p:nvGraphicFramePr>
          <p:cNvPr id="11" name="グラフ 10"/>
          <p:cNvGraphicFramePr/>
          <p:nvPr>
            <p:extLst>
              <p:ext uri="{D42A27DB-BD31-4B8C-83A1-F6EECF244321}">
                <p14:modId xmlns:p14="http://schemas.microsoft.com/office/powerpoint/2010/main" val="3292488036"/>
              </p:ext>
            </p:extLst>
          </p:nvPr>
        </p:nvGraphicFramePr>
        <p:xfrm>
          <a:off x="7299702" y="1435460"/>
          <a:ext cx="4571354" cy="400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938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基礎代謝とは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559174"/>
            <a:ext cx="6504639" cy="4023360"/>
          </a:xfrm>
        </p:spPr>
        <p:txBody>
          <a:bodyPr/>
          <a:lstStyle/>
          <a:p>
            <a:r>
              <a:rPr kumimoji="1" lang="ja-JP" altLang="en-US" dirty="0" smtClean="0"/>
              <a:t>脳みそ</a:t>
            </a:r>
            <a:endParaRPr kumimoji="1" lang="en-US" altLang="ja-JP" dirty="0" smtClean="0"/>
          </a:p>
          <a:p>
            <a:r>
              <a:rPr lang="ja-JP" altLang="en-US" dirty="0" smtClean="0"/>
              <a:t>心臓</a:t>
            </a:r>
            <a:endParaRPr lang="en-US" altLang="ja-JP" dirty="0" smtClean="0"/>
          </a:p>
          <a:p>
            <a:r>
              <a:rPr kumimoji="1" lang="ja-JP" altLang="en-US" dirty="0" smtClean="0"/>
              <a:t>膵臓</a:t>
            </a:r>
            <a:endParaRPr kumimoji="1" lang="en-US" altLang="ja-JP" dirty="0" smtClean="0"/>
          </a:p>
          <a:p>
            <a:r>
              <a:rPr lang="ja-JP" altLang="en-US" dirty="0" smtClean="0"/>
              <a:t>肝臓</a:t>
            </a:r>
            <a:endParaRPr lang="en-US" altLang="ja-JP" dirty="0" smtClean="0"/>
          </a:p>
          <a:p>
            <a:r>
              <a:rPr kumimoji="1" lang="ja-JP" altLang="en-US" dirty="0" smtClean="0"/>
              <a:t>胃腸</a:t>
            </a:r>
            <a:endParaRPr kumimoji="1" lang="en-US" altLang="ja-JP" dirty="0" smtClean="0"/>
          </a:p>
          <a:p>
            <a:r>
              <a:rPr lang="ja-JP" altLang="en-US" dirty="0" smtClean="0"/>
              <a:t>腎臓</a:t>
            </a:r>
            <a:endParaRPr lang="en-US" altLang="ja-JP" dirty="0" smtClean="0"/>
          </a:p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そして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… 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筋肉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graphicFrame>
        <p:nvGraphicFramePr>
          <p:cNvPr id="4" name="グラフ 3"/>
          <p:cNvGraphicFramePr/>
          <p:nvPr>
            <p:extLst>
              <p:ext uri="{D42A27DB-BD31-4B8C-83A1-F6EECF244321}">
                <p14:modId xmlns:p14="http://schemas.microsoft.com/office/powerpoint/2010/main" val="1073077531"/>
              </p:ext>
            </p:extLst>
          </p:nvPr>
        </p:nvGraphicFramePr>
        <p:xfrm>
          <a:off x="7299702" y="1481955"/>
          <a:ext cx="4571354" cy="400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64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つまり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472339"/>
            <a:ext cx="10058400" cy="2580468"/>
          </a:xfrm>
        </p:spPr>
        <p:txBody>
          <a:bodyPr/>
          <a:lstStyle/>
          <a:p>
            <a:r>
              <a:rPr kumimoji="1" lang="ja-JP" altLang="en-US" dirty="0" smtClean="0"/>
              <a:t>筋肉の代謝量を増やせば、全体としてより多くの代謝量が得られる。</a:t>
            </a:r>
            <a:endParaRPr kumimoji="1" lang="en-US" altLang="ja-JP" dirty="0" smtClean="0"/>
          </a:p>
          <a:p>
            <a:r>
              <a:rPr lang="ja-JP" altLang="en-US" dirty="0" smtClean="0"/>
              <a:t>で、どうやって？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sz="7200" dirty="0" smtClean="0">
                <a:solidFill>
                  <a:srgbClr val="FF0000"/>
                </a:solidFill>
              </a:rPr>
              <a:t>筋肉量を増やす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1112" y="3502617"/>
            <a:ext cx="1755647" cy="26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筋肉量を増やすには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489273"/>
            <a:ext cx="10058400" cy="4648056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運動して、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破壊して、再生させる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endParaRPr lang="en-US" altLang="ja-JP" dirty="0"/>
          </a:p>
          <a:p>
            <a:pPr lvl="1"/>
            <a:r>
              <a:rPr kumimoji="1" lang="ja-JP" altLang="en-US" dirty="0" smtClean="0"/>
              <a:t>運動すると、筋肉繊維は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ブチブチと切断される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運動後には、体がこれを</a:t>
            </a:r>
            <a:r>
              <a:rPr kumimoji="1" lang="ja-JP" altLang="en-US" dirty="0" smtClean="0">
                <a:solidFill>
                  <a:srgbClr val="FF0000"/>
                </a:solidFill>
              </a:rPr>
              <a:t>再生しようとする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運動したら、</a:t>
            </a:r>
            <a:r>
              <a:rPr lang="ja-JP" altLang="en-US" dirty="0" smtClean="0">
                <a:solidFill>
                  <a:srgbClr val="FF0000"/>
                </a:solidFill>
              </a:rPr>
              <a:t>すぐにタンパク質やアミノ酸のような、筋肉の原料を供給する</a:t>
            </a:r>
            <a:r>
              <a:rPr lang="ja-JP" altLang="en-US" dirty="0" smtClean="0"/>
              <a:t>と、再生がスムーズに行われる。</a:t>
            </a:r>
            <a:endParaRPr lang="en-US" altLang="ja-JP" dirty="0" smtClean="0"/>
          </a:p>
          <a:p>
            <a:pPr marL="201168" lvl="1" indent="0">
              <a:buNone/>
            </a:pPr>
            <a:endParaRPr lang="en-US" altLang="ja-JP" dirty="0" smtClean="0"/>
          </a:p>
          <a:p>
            <a:pPr marL="201168" lvl="1" indent="0">
              <a:buNone/>
            </a:pPr>
            <a:r>
              <a:rPr lang="ja-JP" altLang="en-US" sz="2800" dirty="0" smtClean="0"/>
              <a:t>再生</a:t>
            </a:r>
            <a:r>
              <a:rPr lang="ja-JP" altLang="en-US" sz="2800" dirty="0"/>
              <a:t>後</a:t>
            </a:r>
            <a:r>
              <a:rPr lang="ja-JP" altLang="en-US" sz="2800" dirty="0" smtClean="0"/>
              <a:t>の新しい筋肉繊維は、</a:t>
            </a:r>
            <a:r>
              <a:rPr lang="ja-JP" altLang="en-US" sz="2800" dirty="0" smtClean="0">
                <a:solidFill>
                  <a:srgbClr val="FF0000"/>
                </a:solidFill>
              </a:rPr>
              <a:t>より太くなっている</a:t>
            </a:r>
            <a:r>
              <a:rPr lang="ja-JP" altLang="en-US" sz="2800" dirty="0" smtClean="0"/>
              <a:t>。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これが、</a:t>
            </a:r>
            <a:r>
              <a:rPr lang="ja-JP" altLang="en-US" sz="2800" dirty="0" smtClean="0">
                <a:solidFill>
                  <a:srgbClr val="FF0000"/>
                </a:solidFill>
              </a:rPr>
              <a:t>代謝量の向上</a:t>
            </a:r>
            <a:r>
              <a:rPr lang="ja-JP" altLang="en-US" sz="2800" dirty="0" smtClean="0"/>
              <a:t>につながる。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(ATP</a:t>
            </a:r>
            <a:r>
              <a:rPr lang="ja-JP" altLang="en-US" sz="2800" dirty="0" smtClean="0"/>
              <a:t>が多く消費される土台となる</a:t>
            </a:r>
            <a:r>
              <a:rPr lang="en-US" altLang="ja-JP" sz="2800" dirty="0" smtClean="0"/>
              <a:t>)</a:t>
            </a:r>
            <a:endParaRPr lang="en-US" altLang="ja-JP" sz="2800" dirty="0"/>
          </a:p>
          <a:p>
            <a:pPr marL="201168" lvl="1" indent="0">
              <a:buNone/>
            </a:pPr>
            <a:endParaRPr lang="en-US" altLang="ja-JP" dirty="0" smtClean="0"/>
          </a:p>
          <a:p>
            <a:pPr lvl="1"/>
            <a:r>
              <a:rPr kumimoji="1" lang="ja-JP" altLang="en-US" dirty="0" smtClean="0"/>
              <a:t>再生</a:t>
            </a:r>
            <a:r>
              <a:rPr kumimoji="1" lang="ja-JP" altLang="en-US" dirty="0"/>
              <a:t>原料</a:t>
            </a:r>
            <a:r>
              <a:rPr kumimoji="1" lang="ja-JP" altLang="en-US" dirty="0" smtClean="0"/>
              <a:t>が「供給されない」と、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筋肉（タンパク質）を分解して筋肉を再生する</a:t>
            </a:r>
            <a:r>
              <a:rPr kumimoji="1" lang="ja-JP" altLang="en-US" dirty="0" smtClean="0"/>
              <a:t>。つまり、体にとって、非常に無駄な処理が行われる。なので、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運動後の速やかな供給はとても重要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53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タンパク質の供給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472339"/>
            <a:ext cx="4939310" cy="4393769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牛乳</a:t>
            </a:r>
            <a:r>
              <a:rPr kumimoji="1" lang="ja-JP" altLang="en-US" dirty="0" smtClean="0"/>
              <a:t>とかで良い。</a:t>
            </a:r>
            <a:endParaRPr kumimoji="1" lang="en-US" altLang="ja-JP" dirty="0" smtClean="0"/>
          </a:p>
          <a:p>
            <a:r>
              <a:rPr lang="ja-JP" altLang="en-US" dirty="0" smtClean="0"/>
              <a:t>こういうのもある → </a:t>
            </a:r>
            <a:r>
              <a:rPr lang="ja-JP" altLang="en-US" dirty="0" smtClean="0">
                <a:solidFill>
                  <a:srgbClr val="FF0000"/>
                </a:solidFill>
              </a:rPr>
              <a:t>プロテイン補助食</a:t>
            </a:r>
            <a:r>
              <a:rPr lang="ja-JP" altLang="en-US" dirty="0" smtClean="0"/>
              <a:t>（＝タンパク質）</a:t>
            </a:r>
            <a:endParaRPr lang="en-US" altLang="ja-JP" dirty="0" smtClean="0"/>
          </a:p>
          <a:p>
            <a:r>
              <a:rPr lang="ja-JP" altLang="en-US" dirty="0"/>
              <a:t>肉</a:t>
            </a:r>
            <a:r>
              <a:rPr lang="ja-JP" altLang="en-US" dirty="0" smtClean="0"/>
              <a:t>とか、タンパク質として良成分ですが、</a:t>
            </a:r>
            <a:r>
              <a:rPr lang="ja-JP" altLang="en-US" dirty="0" smtClean="0">
                <a:solidFill>
                  <a:srgbClr val="FF0000"/>
                </a:solidFill>
              </a:rPr>
              <a:t>吸収が遅い</a:t>
            </a:r>
            <a:r>
              <a:rPr lang="ja-JP" altLang="en-US" dirty="0" smtClean="0"/>
              <a:t>のでお勧めしません。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飽きが来ないようにするのが重要</a:t>
            </a:r>
            <a:r>
              <a:rPr lang="ja-JP" altLang="en-US" sz="2400" dirty="0" smtClean="0"/>
              <a:t>で、長く続けるとココが難しい。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911" y="2903207"/>
            <a:ext cx="2454732" cy="305589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77" y="2903207"/>
            <a:ext cx="2181871" cy="29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生理学的な運動</a:t>
            </a:r>
            <a:endParaRPr kumimoji="1" lang="en-US" altLang="ja-JP" dirty="0" smtClean="0"/>
          </a:p>
          <a:p>
            <a:r>
              <a:rPr lang="ja-JP" altLang="en-US" dirty="0" smtClean="0"/>
              <a:t>作戦</a:t>
            </a:r>
            <a:endParaRPr lang="en-US" altLang="ja-JP" dirty="0" smtClean="0"/>
          </a:p>
          <a:p>
            <a:r>
              <a:rPr lang="ja-JP" altLang="en-US" dirty="0">
                <a:solidFill>
                  <a:srgbClr val="FF0000"/>
                </a:solidFill>
              </a:rPr>
              <a:t>計測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35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588576"/>
            <a:ext cx="7418070" cy="4280518"/>
          </a:xfrm>
        </p:spPr>
        <p:txBody>
          <a:bodyPr/>
          <a:lstStyle/>
          <a:p>
            <a:r>
              <a:rPr kumimoji="1" lang="en-US" altLang="ja-JP" dirty="0" smtClean="0"/>
              <a:t>Kouji Matsui (@kekyo2)</a:t>
            </a:r>
          </a:p>
          <a:p>
            <a:r>
              <a:rPr lang="en-US" altLang="ja-JP" dirty="0" smtClean="0"/>
              <a:t>Microsoft Most Valuable Professional for .NET (2015.4</a:t>
            </a:r>
            <a:r>
              <a:rPr lang="ja-JP" altLang="en-US" dirty="0" smtClean="0"/>
              <a:t>～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Scrum Alliance </a:t>
            </a:r>
            <a:r>
              <a:rPr lang="ja-JP" altLang="en-US" dirty="0" smtClean="0"/>
              <a:t>認定スクラムマスター・認定スクラムプロダクトオーナー</a:t>
            </a:r>
            <a:endParaRPr lang="en-US" altLang="ja-JP" dirty="0" smtClean="0"/>
          </a:p>
          <a:p>
            <a:r>
              <a:rPr kumimoji="1" lang="en-US" altLang="ja-JP" dirty="0" err="1" smtClean="0"/>
              <a:t>ux</a:t>
            </a:r>
            <a:r>
              <a:rPr kumimoji="1" lang="en-US" altLang="ja-JP" dirty="0" smtClean="0"/>
              <a:t>-spiral corporation CEO</a:t>
            </a:r>
          </a:p>
          <a:p>
            <a:r>
              <a:rPr lang="ja-JP" altLang="en-US" dirty="0" smtClean="0"/>
              <a:t>フレームワーク・アーキテクト・動的コード生成とか</a:t>
            </a:r>
            <a:endParaRPr kumimoji="1" lang="en-US" altLang="ja-JP" dirty="0" smtClean="0"/>
          </a:p>
          <a:p>
            <a:r>
              <a:rPr kumimoji="1" lang="en-US" altLang="ja-JP" dirty="0" err="1" smtClean="0"/>
              <a:t>CenterCLR</a:t>
            </a:r>
            <a:r>
              <a:rPr lang="ja-JP" altLang="en-US" dirty="0"/>
              <a:t>オーガナイザ</a:t>
            </a:r>
            <a:r>
              <a:rPr lang="ja-JP" altLang="en-US" dirty="0" smtClean="0"/>
              <a:t>ー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85" y="1647611"/>
            <a:ext cx="1894298" cy="7642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85" y="2750313"/>
            <a:ext cx="1894298" cy="636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285" y="3522916"/>
            <a:ext cx="1894298" cy="6393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33" y="4716665"/>
            <a:ext cx="2203450" cy="10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代謝のストラテジー </a:t>
            </a:r>
            <a:r>
              <a:rPr kumimoji="1" lang="ja-JP" altLang="en-US" dirty="0" smtClean="0"/>
              <a:t>その２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運動で脂質を消費する。内臓脂肪や皮下脂肪を徐々に減らしたい。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sz="2800" dirty="0"/>
              <a:t>脂肪</a:t>
            </a:r>
            <a:r>
              <a:rPr lang="ja-JP" altLang="en-US" sz="2800" dirty="0" smtClean="0"/>
              <a:t>は、</a:t>
            </a:r>
            <a:r>
              <a:rPr lang="ja-JP" altLang="en-US" sz="2800" dirty="0" smtClean="0">
                <a:solidFill>
                  <a:srgbClr val="FF0000"/>
                </a:solidFill>
              </a:rPr>
              <a:t>「有酸素性機構」</a:t>
            </a:r>
            <a:r>
              <a:rPr lang="ja-JP" altLang="en-US" sz="2800" dirty="0" smtClean="0"/>
              <a:t>によってエネルギーとして消費できるのでしたね？</a:t>
            </a:r>
            <a:endParaRPr lang="en-US" altLang="ja-JP" sz="2800" dirty="0" smtClean="0"/>
          </a:p>
          <a:p>
            <a:endParaRPr kumimoji="1"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激しい運動は</a:t>
            </a:r>
            <a:r>
              <a:rPr lang="en-US" altLang="ja-JP" dirty="0" smtClean="0">
                <a:solidFill>
                  <a:srgbClr val="FF0000"/>
                </a:solidFill>
              </a:rPr>
              <a:t>NG</a:t>
            </a:r>
            <a:r>
              <a:rPr lang="ja-JP" altLang="en-US" dirty="0" err="1" smtClean="0"/>
              <a:t>。</a:t>
            </a:r>
            <a:r>
              <a:rPr lang="ja-JP" altLang="en-US" dirty="0" smtClean="0"/>
              <a:t>糖質を消費しても、</a:t>
            </a:r>
            <a:r>
              <a:rPr lang="ja-JP" altLang="en-US" dirty="0" smtClean="0">
                <a:solidFill>
                  <a:srgbClr val="FF0000"/>
                </a:solidFill>
              </a:rPr>
              <a:t>脂質は消費されない</a:t>
            </a:r>
            <a:r>
              <a:rPr lang="ja-JP" altLang="en-US" dirty="0" smtClean="0"/>
              <a:t>。また、継続できない。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激しくない運動</a:t>
            </a:r>
            <a:r>
              <a:rPr lang="ja-JP" altLang="en-US" dirty="0" smtClean="0"/>
              <a:t>を</a:t>
            </a:r>
            <a:r>
              <a:rPr lang="ja-JP" altLang="en-US" dirty="0" smtClean="0">
                <a:solidFill>
                  <a:srgbClr val="FF0000"/>
                </a:solidFill>
              </a:rPr>
              <a:t>長時間継続する</a:t>
            </a:r>
            <a:r>
              <a:rPr lang="ja-JP" altLang="en-US" dirty="0" smtClean="0"/>
              <a:t>ことが必要。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sz="2800" dirty="0" smtClean="0"/>
              <a:t>激しくない運動とは？</a:t>
            </a:r>
            <a:endParaRPr lang="en-US" altLang="ja-JP" sz="2800" dirty="0" smtClean="0"/>
          </a:p>
          <a:p>
            <a:pPr lvl="1"/>
            <a:endParaRPr lang="en-US" altLang="ja-JP" dirty="0"/>
          </a:p>
          <a:p>
            <a:endParaRPr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5388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どうすれば激しくないか？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最終的には「勘」でわかるようになりますが、最初は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どのぐらいやれば良くてダメなのか</a:t>
            </a:r>
            <a:r>
              <a:rPr kumimoji="1" lang="ja-JP" altLang="en-US" dirty="0" smtClean="0"/>
              <a:t>、つかめないと思います。</a:t>
            </a:r>
            <a:endParaRPr kumimoji="1" lang="en-US" altLang="ja-JP" dirty="0" smtClean="0"/>
          </a:p>
          <a:p>
            <a:r>
              <a:rPr lang="ja-JP" altLang="en-US" dirty="0" smtClean="0"/>
              <a:t>そういう</a:t>
            </a:r>
            <a:r>
              <a:rPr lang="ja-JP" altLang="en-US" dirty="0"/>
              <a:t>時</a:t>
            </a:r>
            <a:r>
              <a:rPr lang="ja-JP" altLang="en-US" dirty="0" smtClean="0"/>
              <a:t>はどうするのか？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sz="3600" dirty="0" smtClean="0"/>
              <a:t>イット技術者としては</a:t>
            </a:r>
            <a:r>
              <a:rPr lang="ja-JP" altLang="en-US" sz="3600" dirty="0" smtClean="0">
                <a:solidFill>
                  <a:srgbClr val="FF0000"/>
                </a:solidFill>
              </a:rPr>
              <a:t>「測定」</a:t>
            </a:r>
            <a:r>
              <a:rPr lang="ja-JP" altLang="en-US" sz="3600" dirty="0" smtClean="0"/>
              <a:t>しますよね？</a:t>
            </a:r>
            <a:endParaRPr lang="en-US" altLang="ja-JP" sz="3600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（パフォーマンス改善は、まず測定から）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3749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パフォーマンス計測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代謝量を直接測定する方法は、（特に手軽な方法は）ありません。</a:t>
            </a:r>
            <a:endParaRPr kumimoji="1" lang="en-US" altLang="ja-JP" dirty="0" smtClean="0"/>
          </a:p>
          <a:p>
            <a:r>
              <a:rPr lang="ja-JP" altLang="en-US" dirty="0" smtClean="0"/>
              <a:t>しかし、</a:t>
            </a:r>
            <a:r>
              <a:rPr lang="ja-JP" altLang="en-US" dirty="0" smtClean="0">
                <a:solidFill>
                  <a:srgbClr val="FF0000"/>
                </a:solidFill>
              </a:rPr>
              <a:t>代謝量は「心拍数」によく追従（比例）する</a:t>
            </a:r>
            <a:r>
              <a:rPr lang="ja-JP" altLang="en-US" dirty="0" smtClean="0"/>
              <a:t>ことが知られています。</a:t>
            </a:r>
            <a:endParaRPr lang="en-US" altLang="ja-JP" dirty="0" smtClean="0"/>
          </a:p>
          <a:p>
            <a:r>
              <a:rPr kumimoji="1" lang="ja-JP" altLang="en-US" dirty="0" smtClean="0"/>
              <a:t>なので、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「心拍計で心拍数を計測」</a:t>
            </a:r>
            <a:r>
              <a:rPr kumimoji="1" lang="ja-JP" altLang="en-US" sz="4000" dirty="0" smtClean="0"/>
              <a:t>するのですよ。</a:t>
            </a:r>
            <a:endParaRPr kumimoji="1" lang="en-US" altLang="ja-JP" sz="4000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心拍数とは、一秒間あたりに</a:t>
            </a:r>
            <a:r>
              <a:rPr lang="ja-JP" altLang="en-US" dirty="0" smtClean="0">
                <a:solidFill>
                  <a:srgbClr val="FF0000"/>
                </a:solidFill>
              </a:rPr>
              <a:t>あなたの心臓が何回脈打った</a:t>
            </a:r>
            <a:r>
              <a:rPr lang="ja-JP" altLang="en-US" dirty="0" smtClean="0"/>
              <a:t>か、です。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735" y="4253154"/>
            <a:ext cx="19526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57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心拍数計測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心拍</a:t>
            </a:r>
            <a:r>
              <a:rPr lang="ja-JP" altLang="en-US" dirty="0" smtClean="0"/>
              <a:t>数の計測には、</a:t>
            </a:r>
            <a:r>
              <a:rPr lang="ja-JP" altLang="en-US" dirty="0" smtClean="0">
                <a:solidFill>
                  <a:srgbClr val="FF0000"/>
                </a:solidFill>
              </a:rPr>
              <a:t>「心拍センサー」</a:t>
            </a:r>
            <a:r>
              <a:rPr lang="ja-JP" altLang="en-US" dirty="0" smtClean="0"/>
              <a:t>なるものが必要で、大まかに</a:t>
            </a:r>
            <a:r>
              <a:rPr lang="en-US" altLang="ja-JP" dirty="0" smtClean="0"/>
              <a:t>2</a:t>
            </a:r>
            <a:r>
              <a:rPr lang="ja-JP" altLang="en-US" dirty="0" err="1" smtClean="0"/>
              <a:t>つの</a:t>
            </a:r>
            <a:r>
              <a:rPr lang="ja-JP" altLang="en-US" dirty="0" smtClean="0"/>
              <a:t>方式が使われています。</a:t>
            </a:r>
            <a:endParaRPr kumimoji="1" lang="en-US" altLang="ja-JP" dirty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心電計測</a:t>
            </a:r>
            <a:r>
              <a:rPr lang="ja-JP" altLang="en-US" dirty="0" smtClean="0"/>
              <a:t>（心臓駆動の神経伝達パルスを計測。心電図の超簡易版）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心電計測は最もポピュラーですが、胸にセンサーバンドを巻く必要があるので、手軽ではありません。</a:t>
            </a:r>
            <a:endParaRPr lang="en-US" altLang="ja-JP" dirty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脈拍画像解析</a:t>
            </a:r>
            <a:r>
              <a:rPr lang="ja-JP" altLang="en-US" dirty="0" smtClean="0"/>
              <a:t>（脈を打つことによる、血管の伸縮を画像解析する）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最近のトレンドで、</a:t>
            </a:r>
            <a:r>
              <a:rPr lang="en-US" altLang="ja-JP" dirty="0" smtClean="0"/>
              <a:t>LED</a:t>
            </a:r>
            <a:r>
              <a:rPr lang="ja-JP" altLang="en-US" dirty="0" smtClean="0"/>
              <a:t>光と</a:t>
            </a:r>
            <a:r>
              <a:rPr lang="en-US" altLang="ja-JP" dirty="0" smtClean="0"/>
              <a:t>CCD</a:t>
            </a:r>
            <a:r>
              <a:rPr lang="ja-JP" altLang="en-US" dirty="0" err="1" smtClean="0"/>
              <a:t>のような</a:t>
            </a:r>
            <a:r>
              <a:rPr lang="ja-JP" altLang="en-US" dirty="0" smtClean="0"/>
              <a:t>センサーを使って画像解析します。主に腕で計測するため、腕時計型になっており、運用がお手軽です。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78" y="4034044"/>
            <a:ext cx="2763542" cy="207265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38" y="4017802"/>
            <a:ext cx="1495588" cy="22059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22" y="4034044"/>
            <a:ext cx="3149215" cy="1915993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9906476" y="3848066"/>
            <a:ext cx="1655260" cy="646444"/>
          </a:xfrm>
          <a:prstGeom prst="wedgeRoundRectCallout">
            <a:avLst>
              <a:gd name="adj1" fmla="val -47050"/>
              <a:gd name="adj2" fmla="val 786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New Band2 !!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4344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比較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574352"/>
              </p:ext>
            </p:extLst>
          </p:nvPr>
        </p:nvGraphicFramePr>
        <p:xfrm>
          <a:off x="874721" y="1556854"/>
          <a:ext cx="1100473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512"/>
                <a:gridCol w="4635713"/>
                <a:gridCol w="452550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方式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メリット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デメリット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心電計測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信頼性が高い（技術としてこなれている）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バッテリーがボタン電池で半年とか行ける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装着・手入れが面倒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脈拍画像解析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装着が手軽（ほとんどが腕時計形状）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信頼性は低い（まだ登場して間もない。心拍ロストしていることがある）</a:t>
                      </a:r>
                    </a:p>
                    <a:p>
                      <a:r>
                        <a:rPr kumimoji="1" lang="ja-JP" altLang="en-US" dirty="0" smtClean="0"/>
                        <a:t>バッテリー食い（</a:t>
                      </a:r>
                      <a:r>
                        <a:rPr kumimoji="1" lang="en-US" altLang="ja-JP" dirty="0" smtClean="0"/>
                        <a:t>LED</a:t>
                      </a:r>
                      <a:r>
                        <a:rPr kumimoji="1" lang="ja-JP" altLang="en-US" dirty="0" smtClean="0"/>
                        <a:t>を駆動するため？）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雲形吹き出し 4"/>
          <p:cNvSpPr/>
          <p:nvPr/>
        </p:nvSpPr>
        <p:spPr>
          <a:xfrm>
            <a:off x="4448787" y="3750590"/>
            <a:ext cx="6888997" cy="1960536"/>
          </a:xfrm>
          <a:prstGeom prst="cloudCallout">
            <a:avLst>
              <a:gd name="adj1" fmla="val -33099"/>
              <a:gd name="adj2" fmla="val 644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お勧めは両方を使い分けることですが、強いて</a:t>
            </a:r>
            <a:r>
              <a:rPr kumimoji="1" lang="ja-JP" altLang="en-US" dirty="0"/>
              <a:t>挙</a:t>
            </a:r>
            <a:r>
              <a:rPr kumimoji="1" lang="ja-JP" altLang="en-US" dirty="0" smtClean="0"/>
              <a:t>げるなら、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今はまだ心電計測の方が良い</a:t>
            </a:r>
            <a:r>
              <a:rPr kumimoji="1" lang="ja-JP" altLang="en-US" dirty="0" smtClean="0"/>
              <a:t>感じです。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4984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心拍ゾーン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418095"/>
            <a:ext cx="10058400" cy="4751455"/>
          </a:xfrm>
        </p:spPr>
        <p:txBody>
          <a:bodyPr/>
          <a:lstStyle/>
          <a:p>
            <a:r>
              <a:rPr lang="ja-JP" altLang="en-US" dirty="0" smtClean="0"/>
              <a:t>測る環境が出来たら、</a:t>
            </a:r>
            <a:r>
              <a:rPr lang="ja-JP" altLang="en-US" dirty="0" smtClean="0">
                <a:solidFill>
                  <a:srgbClr val="FF0000"/>
                </a:solidFill>
              </a:rPr>
              <a:t>心拍ゾーン</a:t>
            </a:r>
            <a:r>
              <a:rPr lang="ja-JP" altLang="en-US" dirty="0" smtClean="0"/>
              <a:t>を決めます。</a:t>
            </a:r>
            <a:endParaRPr lang="en-US" altLang="ja-JP" dirty="0" smtClean="0"/>
          </a:p>
          <a:p>
            <a:r>
              <a:rPr kumimoji="1" lang="ja-JP" altLang="en-US" dirty="0" smtClean="0"/>
              <a:t>心拍</a:t>
            </a:r>
            <a:r>
              <a:rPr kumimoji="1" lang="ja-JP" altLang="en-US" dirty="0"/>
              <a:t>ゾーン</a:t>
            </a:r>
            <a:r>
              <a:rPr kumimoji="1" lang="ja-JP" altLang="en-US" dirty="0" smtClean="0"/>
              <a:t>とは、心拍数の変動範囲を区切って、その範囲内に心拍数を維持することで、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運動の効果を限定的にしていく指標</a:t>
            </a:r>
            <a:r>
              <a:rPr kumimoji="1" lang="ja-JP" altLang="en-US" dirty="0" smtClean="0"/>
              <a:t>です。</a:t>
            </a:r>
            <a:endParaRPr kumimoji="1" lang="en-US" altLang="ja-JP" dirty="0" smtClean="0"/>
          </a:p>
          <a:p>
            <a:r>
              <a:rPr lang="ja-JP" altLang="en-US" dirty="0" smtClean="0"/>
              <a:t>心拍</a:t>
            </a:r>
            <a:r>
              <a:rPr lang="ja-JP" altLang="en-US" dirty="0"/>
              <a:t>ゾーン</a:t>
            </a:r>
            <a:r>
              <a:rPr lang="ja-JP" altLang="en-US" dirty="0" smtClean="0"/>
              <a:t>の決め方：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※bpm</a:t>
            </a:r>
            <a:r>
              <a:rPr kumimoji="1" lang="ja-JP" altLang="en-US" dirty="0" smtClean="0"/>
              <a:t>＝</a:t>
            </a:r>
            <a:r>
              <a:rPr kumimoji="1" lang="en-US" altLang="ja-JP" dirty="0" smtClean="0"/>
              <a:t>Beat per minute</a:t>
            </a:r>
            <a:r>
              <a:rPr kumimoji="1" lang="ja-JP" altLang="en-US" dirty="0" smtClean="0"/>
              <a:t>（一分間当たりの心拍数）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720311" y="4386024"/>
            <a:ext cx="3386379" cy="5114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/>
              <a:t>← </a:t>
            </a:r>
            <a:r>
              <a:rPr kumimoji="1" lang="en-US" altLang="ja-JP" dirty="0" smtClean="0"/>
              <a:t>0 bpm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106691" y="4386024"/>
            <a:ext cx="960896" cy="5114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Z1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067587" y="4386024"/>
            <a:ext cx="960896" cy="5114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Z2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028483" y="4386024"/>
            <a:ext cx="960896" cy="5114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Z3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7989379" y="4386024"/>
            <a:ext cx="960896" cy="5114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Z4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8950275" y="4386024"/>
            <a:ext cx="960896" cy="51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Z5</a:t>
            </a:r>
            <a:endParaRPr kumimoji="1" lang="ja-JP" altLang="en-US" dirty="0"/>
          </a:p>
        </p:txBody>
      </p:sp>
      <p:sp>
        <p:nvSpPr>
          <p:cNvPr id="10" name="ホームベース 9"/>
          <p:cNvSpPr/>
          <p:nvPr/>
        </p:nvSpPr>
        <p:spPr>
          <a:xfrm rot="5400000">
            <a:off x="1359976" y="3673105"/>
            <a:ext cx="720669" cy="488196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死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ホームベース 10"/>
          <p:cNvSpPr/>
          <p:nvPr/>
        </p:nvSpPr>
        <p:spPr>
          <a:xfrm rot="5400000">
            <a:off x="4540998" y="3467751"/>
            <a:ext cx="1131383" cy="488196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安静時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ホームベース 11"/>
          <p:cNvSpPr/>
          <p:nvPr/>
        </p:nvSpPr>
        <p:spPr>
          <a:xfrm rot="5400000">
            <a:off x="9345480" y="3467752"/>
            <a:ext cx="1131383" cy="488196"/>
          </a:xfrm>
          <a:prstGeom prst="homePlate">
            <a:avLst/>
          </a:pr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最大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11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安静時心拍数 </a:t>
            </a:r>
            <a:r>
              <a:rPr kumimoji="1" lang="en-US" altLang="ja-JP" dirty="0" smtClean="0"/>
              <a:t>vs </a:t>
            </a:r>
            <a:r>
              <a:rPr kumimoji="1" lang="ja-JP" altLang="en-US" dirty="0" smtClean="0"/>
              <a:t>最大心拍数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安静時心拍数</a:t>
            </a:r>
            <a:r>
              <a:rPr kumimoji="1" lang="ja-JP" altLang="en-US" dirty="0" smtClean="0"/>
              <a:t>と</a:t>
            </a:r>
            <a:r>
              <a:rPr kumimoji="1" lang="ja-JP" altLang="en-US" dirty="0" smtClean="0">
                <a:solidFill>
                  <a:srgbClr val="FF0000"/>
                </a:solidFill>
              </a:rPr>
              <a:t>最大心拍数</a:t>
            </a:r>
            <a:r>
              <a:rPr kumimoji="1" lang="ja-JP" altLang="en-US" dirty="0" smtClean="0"/>
              <a:t>が、最も重要です。この二つのパラメータは、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一人</a:t>
            </a:r>
            <a:r>
              <a:rPr lang="ja-JP" altLang="en-US" dirty="0" smtClean="0">
                <a:solidFill>
                  <a:srgbClr val="FF0000"/>
                </a:solidFill>
              </a:rPr>
              <a:t>一人全く異なります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安静時心拍数</a:t>
            </a:r>
            <a:r>
              <a:rPr lang="ja-JP" altLang="en-US" dirty="0" smtClean="0"/>
              <a:t>は、安静にしている時の心拍数です。寝てる間に測るのが理想です。腕時計型心拍計なら自動的に計測してくれるので、かなり測りやすいと言えます。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最大</a:t>
            </a:r>
            <a:r>
              <a:rPr kumimoji="1" lang="ja-JP" altLang="en-US" dirty="0">
                <a:solidFill>
                  <a:srgbClr val="FF0000"/>
                </a:solidFill>
              </a:rPr>
              <a:t>心拍数</a:t>
            </a:r>
            <a:r>
              <a:rPr kumimoji="1" lang="ja-JP" altLang="en-US" dirty="0" smtClean="0"/>
              <a:t>は、文字通りこれ以上無いぐらい速く脈打つときの速さです。強烈な運動を行って計測するのですが、自分で強烈だと思っていても、そうでもなかったりするところが難しいです。なので、これも自動計測させつつ、ひたすら頑張って測ります。</a:t>
            </a:r>
            <a:endParaRPr kumimoji="1" lang="en-US" altLang="ja-JP" dirty="0" smtClean="0"/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運動</a:t>
            </a:r>
            <a:r>
              <a:rPr lang="ja-JP" altLang="en-US" dirty="0" smtClean="0">
                <a:solidFill>
                  <a:srgbClr val="FF0000"/>
                </a:solidFill>
              </a:rPr>
              <a:t>に極端に自信のない方は、強度の高い運動をいきなりやって、大変な事態にならないように気を付けてください</a:t>
            </a:r>
            <a:r>
              <a:rPr lang="ja-JP" altLang="en-US" dirty="0" smtClean="0"/>
              <a:t>。そのような場合は、プロのトレーナーに相談すると良いでしょう。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一応、計算でそれっぽい値を出す式があります。「</a:t>
            </a:r>
            <a:r>
              <a:rPr kumimoji="1" lang="en-US" altLang="ja-JP" dirty="0" smtClean="0"/>
              <a:t>220-</a:t>
            </a:r>
            <a:r>
              <a:rPr kumimoji="1" lang="ja-JP" altLang="en-US" dirty="0" smtClean="0"/>
              <a:t>年齢」という式（ほかにもバリエーションがある）ですが、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経験上全くあてにならない</a:t>
            </a:r>
            <a:r>
              <a:rPr kumimoji="1" lang="ja-JP" altLang="en-US" dirty="0" smtClean="0"/>
              <a:t>ので、忘れて良いです。</a:t>
            </a:r>
            <a:endParaRPr kumimoji="1" lang="en-US" altLang="ja-JP" dirty="0" smtClean="0"/>
          </a:p>
          <a:p>
            <a:pPr lvl="1"/>
            <a:endParaRPr kumimoji="1" lang="en-US" altLang="ja-JP" dirty="0"/>
          </a:p>
          <a:p>
            <a:r>
              <a:rPr lang="ja-JP" altLang="en-US" dirty="0" smtClean="0"/>
              <a:t>これを測るためだけでも、</a:t>
            </a:r>
            <a:r>
              <a:rPr lang="ja-JP" altLang="en-US" dirty="0" smtClean="0">
                <a:solidFill>
                  <a:srgbClr val="FF0000"/>
                </a:solidFill>
              </a:rPr>
              <a:t>計測デバイスが必須</a:t>
            </a:r>
            <a:r>
              <a:rPr lang="ja-JP" altLang="en-US" dirty="0" smtClean="0"/>
              <a:t>であることが分かりますね。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8078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HR%</a:t>
            </a:r>
            <a:r>
              <a:rPr kumimoji="1" lang="ja-JP" altLang="en-US" dirty="0" smtClean="0"/>
              <a:t>と</a:t>
            </a:r>
            <a:r>
              <a:rPr kumimoji="1" lang="en-US" altLang="ja-JP" dirty="0" smtClean="0"/>
              <a:t>HRR%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HR% (</a:t>
            </a:r>
            <a:r>
              <a:rPr kumimoji="1" lang="en-US" altLang="ja-JP" dirty="0" err="1" smtClean="0"/>
              <a:t>HeartRate</a:t>
            </a:r>
            <a:r>
              <a:rPr kumimoji="1" lang="en-US" altLang="ja-JP" dirty="0" smtClean="0"/>
              <a:t> %)</a:t>
            </a:r>
            <a:r>
              <a:rPr kumimoji="1" lang="ja-JP" altLang="en-US" dirty="0" smtClean="0"/>
              <a:t>とは、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～最大心拍数までの割合で、現在の心拍数を表します。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例えば、最大心拍数が</a:t>
            </a:r>
            <a:r>
              <a:rPr kumimoji="1" lang="en-US" altLang="ja-JP" dirty="0" smtClean="0"/>
              <a:t>180</a:t>
            </a:r>
            <a:r>
              <a:rPr kumimoji="1" lang="ja-JP" altLang="en-US" dirty="0" smtClean="0"/>
              <a:t>で、現在の心拍数が</a:t>
            </a:r>
            <a:r>
              <a:rPr kumimoji="1" lang="en-US" altLang="ja-JP" dirty="0" smtClean="0"/>
              <a:t>135</a:t>
            </a:r>
            <a:r>
              <a:rPr kumimoji="1" lang="ja-JP" altLang="en-US" dirty="0" smtClean="0"/>
              <a:t>の場合、</a:t>
            </a:r>
            <a:r>
              <a:rPr kumimoji="1" lang="en-US" altLang="ja-JP" dirty="0" smtClean="0"/>
              <a:t>135/180*100 = 75%</a:t>
            </a:r>
            <a:r>
              <a:rPr kumimoji="1" lang="ja-JP" altLang="en-US" dirty="0" smtClean="0"/>
              <a:t>です。</a:t>
            </a:r>
            <a:endParaRPr kumimoji="1" lang="en-US" altLang="ja-JP" dirty="0" smtClean="0"/>
          </a:p>
          <a:p>
            <a:r>
              <a:rPr lang="en-US" altLang="ja-JP" dirty="0" smtClean="0"/>
              <a:t>HRR% (</a:t>
            </a:r>
            <a:r>
              <a:rPr lang="en-US" altLang="ja-JP" dirty="0" err="1" smtClean="0"/>
              <a:t>HeartRate</a:t>
            </a:r>
            <a:r>
              <a:rPr lang="en-US" altLang="ja-JP" dirty="0" smtClean="0"/>
              <a:t> Reserved %)</a:t>
            </a:r>
            <a:r>
              <a:rPr lang="ja-JP" altLang="en-US" dirty="0" smtClean="0"/>
              <a:t>とは、安静時心拍数～最大心拍数までの割合で、現在の心拍数を表します。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例えば、最大心拍数が</a:t>
            </a:r>
            <a:r>
              <a:rPr kumimoji="1" lang="en-US" altLang="ja-JP" dirty="0" smtClean="0"/>
              <a:t>180</a:t>
            </a:r>
            <a:r>
              <a:rPr kumimoji="1" lang="ja-JP" altLang="en-US" dirty="0" smtClean="0"/>
              <a:t>で、安静時心拍数が</a:t>
            </a:r>
            <a:r>
              <a:rPr kumimoji="1" lang="en-US" altLang="ja-JP" dirty="0" smtClean="0"/>
              <a:t>50</a:t>
            </a:r>
            <a:r>
              <a:rPr lang="ja-JP" altLang="en-US" dirty="0" smtClean="0"/>
              <a:t>で、現在の心拍数が</a:t>
            </a:r>
            <a:r>
              <a:rPr lang="en-US" altLang="ja-JP" dirty="0" smtClean="0"/>
              <a:t>135</a:t>
            </a:r>
            <a:r>
              <a:rPr lang="ja-JP" altLang="en-US" dirty="0" smtClean="0"/>
              <a:t>の場合、</a:t>
            </a:r>
            <a:r>
              <a:rPr lang="en-US" altLang="ja-JP" dirty="0" smtClean="0"/>
              <a:t>(135-50)/(180-50)*100 = 65.4%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grpSp>
        <p:nvGrpSpPr>
          <p:cNvPr id="4" name="グループ化 3"/>
          <p:cNvGrpSpPr/>
          <p:nvPr/>
        </p:nvGrpSpPr>
        <p:grpSpPr>
          <a:xfrm>
            <a:off x="1476213" y="3556863"/>
            <a:ext cx="8679057" cy="2487477"/>
            <a:chOff x="1476213" y="3146157"/>
            <a:chExt cx="8679057" cy="2487477"/>
          </a:xfrm>
        </p:grpSpPr>
        <p:sp>
          <p:nvSpPr>
            <p:cNvPr id="5" name="正方形/長方形 4"/>
            <p:cNvSpPr/>
            <p:nvPr/>
          </p:nvSpPr>
          <p:spPr>
            <a:xfrm>
              <a:off x="1720311" y="4386024"/>
              <a:ext cx="3386379" cy="51144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dirty="0" smtClean="0"/>
                <a:t>← </a:t>
              </a:r>
              <a:r>
                <a:rPr kumimoji="1" lang="en-US" altLang="ja-JP" dirty="0" smtClean="0"/>
                <a:t>0 bpm</a:t>
              </a:r>
              <a:endParaRPr kumimoji="1"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5106691" y="4386024"/>
              <a:ext cx="960896" cy="51144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Z1</a:t>
              </a:r>
              <a:endParaRPr kumimoji="1" lang="ja-JP" altLang="en-US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067587" y="4386024"/>
              <a:ext cx="960896" cy="51144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Z2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7028483" y="4386024"/>
              <a:ext cx="960896" cy="51144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Z3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989379" y="4386024"/>
              <a:ext cx="960896" cy="5114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Z4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8950275" y="4386024"/>
              <a:ext cx="960896" cy="511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Z5</a:t>
              </a:r>
              <a:endParaRPr kumimoji="1" lang="ja-JP" altLang="en-US" dirty="0"/>
            </a:p>
          </p:txBody>
        </p:sp>
        <p:sp>
          <p:nvSpPr>
            <p:cNvPr id="11" name="ホームベース 10"/>
            <p:cNvSpPr/>
            <p:nvPr/>
          </p:nvSpPr>
          <p:spPr>
            <a:xfrm rot="5400000">
              <a:off x="1359976" y="3673105"/>
              <a:ext cx="720669" cy="48819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0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ホームベース 11"/>
            <p:cNvSpPr/>
            <p:nvPr/>
          </p:nvSpPr>
          <p:spPr>
            <a:xfrm rot="5400000">
              <a:off x="4540998" y="3467751"/>
              <a:ext cx="1131383" cy="488196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50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ホームベース 12"/>
            <p:cNvSpPr/>
            <p:nvPr/>
          </p:nvSpPr>
          <p:spPr>
            <a:xfrm rot="5400000">
              <a:off x="9345480" y="3467752"/>
              <a:ext cx="1131383" cy="488196"/>
            </a:xfrm>
            <a:prstGeom prst="homePlate">
              <a:avLst/>
            </a:prstGeom>
            <a:solidFill>
              <a:srgbClr val="FF7C8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180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>
              <a:off x="5125289" y="5266800"/>
              <a:ext cx="227050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1720310" y="5490888"/>
              <a:ext cx="567548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3110513" y="5121556"/>
              <a:ext cx="1322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HR% = 75%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562347" y="4942013"/>
              <a:ext cx="1589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HRR% = 65.4%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7395798" y="4942013"/>
              <a:ext cx="0" cy="6916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1720310" y="4942013"/>
              <a:ext cx="0" cy="6916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5106690" y="4942013"/>
              <a:ext cx="0" cy="3693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ホームベース 20"/>
            <p:cNvSpPr/>
            <p:nvPr/>
          </p:nvSpPr>
          <p:spPr>
            <a:xfrm rot="5400000">
              <a:off x="6830102" y="3476761"/>
              <a:ext cx="1131383" cy="488196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135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343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HR%</a:t>
            </a:r>
            <a:r>
              <a:rPr lang="ja-JP" altLang="en-US" dirty="0"/>
              <a:t>と</a:t>
            </a:r>
            <a:r>
              <a:rPr lang="en-US" altLang="ja-JP" dirty="0"/>
              <a:t>HRR%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何故このような指標があるのか？ですが、物理的な心拍数ではなく</a:t>
            </a:r>
            <a:r>
              <a:rPr lang="ja-JP" altLang="en-US" dirty="0" smtClean="0">
                <a:solidFill>
                  <a:srgbClr val="FF0000"/>
                </a:solidFill>
              </a:rPr>
              <a:t>割合で表すと、大体ゾーンの定義と一致する</a:t>
            </a:r>
            <a:r>
              <a:rPr lang="ja-JP" altLang="en-US" dirty="0" smtClean="0"/>
              <a:t>からです（ゾーンの話はこの後でします）。</a:t>
            </a:r>
            <a:endParaRPr lang="en-US" altLang="ja-JP" dirty="0" smtClean="0"/>
          </a:p>
          <a:p>
            <a:r>
              <a:rPr kumimoji="1" lang="ja-JP" altLang="en-US" dirty="0" smtClean="0"/>
              <a:t>更に、個人個人で安静時心拍数が異なるため、</a:t>
            </a:r>
            <a:r>
              <a:rPr kumimoji="1" lang="en-US" altLang="ja-JP" dirty="0" smtClean="0">
                <a:solidFill>
                  <a:srgbClr val="FF0000"/>
                </a:solidFill>
              </a:rPr>
              <a:t>HR%</a:t>
            </a:r>
            <a:r>
              <a:rPr kumimoji="1" lang="ja-JP" altLang="en-US" dirty="0" err="1" smtClean="0">
                <a:solidFill>
                  <a:srgbClr val="FF0000"/>
                </a:solidFill>
              </a:rPr>
              <a:t>だけで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ゾーンを決めるとうまくフィットしません</a:t>
            </a:r>
            <a:r>
              <a:rPr kumimoji="1" lang="ja-JP" altLang="en-US" dirty="0" smtClean="0"/>
              <a:t>。そのため、</a:t>
            </a:r>
            <a:r>
              <a:rPr kumimoji="1" lang="en-US" altLang="ja-JP" dirty="0" smtClean="0">
                <a:solidFill>
                  <a:srgbClr val="FF0000"/>
                </a:solidFill>
              </a:rPr>
              <a:t>HRR%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を使うのが望ましい</a:t>
            </a:r>
            <a:r>
              <a:rPr kumimoji="1" lang="ja-JP" altLang="en-US" dirty="0" smtClean="0"/>
              <a:t>ことになります。</a:t>
            </a:r>
            <a:endParaRPr kumimoji="1" lang="en-US" altLang="ja-JP" dirty="0" smtClean="0"/>
          </a:p>
          <a:p>
            <a:endParaRPr lang="en-US" altLang="ja-JP" dirty="0"/>
          </a:p>
          <a:p>
            <a:pPr lvl="1"/>
            <a:r>
              <a:rPr kumimoji="1" lang="ja-JP" altLang="en-US" dirty="0" smtClean="0"/>
              <a:t>本や資料を参照する場合は、ゾーンの決定を</a:t>
            </a:r>
            <a:r>
              <a:rPr kumimoji="1" lang="en-US" altLang="ja-JP" dirty="0" smtClean="0"/>
              <a:t>HR%</a:t>
            </a:r>
            <a:r>
              <a:rPr kumimoji="1" lang="ja-JP" altLang="en-US" dirty="0" smtClean="0"/>
              <a:t>か</a:t>
            </a:r>
            <a:r>
              <a:rPr kumimoji="1" lang="en-US" altLang="ja-JP" dirty="0" smtClean="0"/>
              <a:t>HRR%</a:t>
            </a:r>
            <a:r>
              <a:rPr kumimoji="1" lang="ja-JP" altLang="en-US" dirty="0" smtClean="0"/>
              <a:t>のどちらで説明しているのかに注意する必要があります。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これらの区別なく書いてある</a:t>
            </a:r>
            <a:r>
              <a:rPr kumimoji="1" lang="ja-JP" altLang="en-US" dirty="0" smtClean="0"/>
              <a:t>場合もあります。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HRR%</a:t>
            </a:r>
            <a:r>
              <a:rPr lang="ja-JP" altLang="en-US" dirty="0" smtClean="0"/>
              <a:t>を使う方法は、「</a:t>
            </a:r>
            <a:r>
              <a:rPr lang="en-US" altLang="ja-JP" dirty="0" err="1" smtClean="0"/>
              <a:t>Karvonen</a:t>
            </a:r>
            <a:r>
              <a:rPr lang="ja-JP" altLang="en-US" dirty="0" smtClean="0"/>
              <a:t>法」と呼ばれています。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1333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心拍ゾーンの詳細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心拍ゾーンの定義（一例・</a:t>
            </a:r>
            <a:r>
              <a:rPr kumimoji="1" lang="en-US" altLang="ja-JP" dirty="0" smtClean="0"/>
              <a:t>Polar</a:t>
            </a:r>
            <a:r>
              <a:rPr kumimoji="1" lang="ja-JP" altLang="en-US" dirty="0" smtClean="0"/>
              <a:t>による）：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つまり、</a:t>
            </a:r>
            <a:r>
              <a:rPr lang="en-US" altLang="ja-JP" dirty="0" smtClean="0"/>
              <a:t>HRR%</a:t>
            </a:r>
            <a:r>
              <a:rPr lang="ja-JP" altLang="en-US" dirty="0" smtClean="0"/>
              <a:t>が</a:t>
            </a:r>
            <a:r>
              <a:rPr lang="en-US" altLang="ja-JP" dirty="0" smtClean="0"/>
              <a:t>Z4</a:t>
            </a:r>
            <a:r>
              <a:rPr lang="ja-JP" altLang="en-US" dirty="0" smtClean="0"/>
              <a:t>や</a:t>
            </a:r>
            <a:r>
              <a:rPr lang="en-US" altLang="ja-JP" dirty="0" smtClean="0"/>
              <a:t>Z3</a:t>
            </a:r>
            <a:r>
              <a:rPr lang="ja-JP" altLang="en-US" dirty="0" smtClean="0"/>
              <a:t>の範囲に収まるような運動を、出来るだけ長い時間持続させることが重要です。</a:t>
            </a:r>
            <a:endParaRPr lang="en-US" altLang="ja-JP" dirty="0" smtClean="0"/>
          </a:p>
          <a:p>
            <a:r>
              <a:rPr kumimoji="1" lang="ja-JP" altLang="en-US" sz="2800" dirty="0" smtClean="0"/>
              <a:t>この範囲に心拍数を納め続けるのは、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かなり難しい</a:t>
            </a:r>
            <a:r>
              <a:rPr kumimoji="1" lang="ja-JP" altLang="en-US" sz="2800" dirty="0" smtClean="0"/>
              <a:t>です。少なくとも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心拍計で連続測定して、見ながら</a:t>
            </a:r>
            <a:r>
              <a:rPr kumimoji="1" lang="ja-JP" altLang="en-US" sz="2800" dirty="0" smtClean="0"/>
              <a:t>や</a:t>
            </a:r>
            <a:r>
              <a:rPr lang="ja-JP" altLang="en-US" sz="2800" dirty="0" smtClean="0"/>
              <a:t>る必要があります。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kumimoji="1" lang="ja-JP" altLang="en-US" sz="2800" dirty="0" smtClean="0"/>
              <a:t>初見では全くダメです。</a:t>
            </a:r>
            <a:endParaRPr kumimoji="1" lang="en-US" altLang="ja-JP" sz="2800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6845"/>
              </p:ext>
            </p:extLst>
          </p:nvPr>
        </p:nvGraphicFramePr>
        <p:xfrm>
          <a:off x="1381072" y="1993866"/>
          <a:ext cx="523670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236"/>
                <a:gridCol w="643180"/>
                <a:gridCol w="193728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ゾーンレベル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HRR%</a:t>
                      </a:r>
                      <a:r>
                        <a:rPr kumimoji="1" lang="ja-JP" altLang="en-US" dirty="0" smtClean="0"/>
                        <a:t>の範囲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最大強度トレーニング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Z5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90</a:t>
                      </a:r>
                      <a:r>
                        <a:rPr kumimoji="1" lang="ja-JP" altLang="en-US" dirty="0" smtClean="0"/>
                        <a:t>～</a:t>
                      </a:r>
                      <a:r>
                        <a:rPr kumimoji="1" lang="en-US" altLang="ja-JP" dirty="0" smtClean="0"/>
                        <a:t>100%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無酸素性機構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Z4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～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90%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有酸素性機構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Z3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65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～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80%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持久力トレーニング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Z2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</a:t>
                      </a:r>
                      <a:r>
                        <a:rPr kumimoji="1" lang="ja-JP" altLang="en-US" dirty="0" smtClean="0"/>
                        <a:t>～</a:t>
                      </a:r>
                      <a:r>
                        <a:rPr kumimoji="1" lang="en-US" altLang="ja-JP" dirty="0" smtClean="0"/>
                        <a:t>65%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角丸四角形吹き出し 4"/>
          <p:cNvSpPr/>
          <p:nvPr/>
        </p:nvSpPr>
        <p:spPr>
          <a:xfrm>
            <a:off x="7195865" y="3277892"/>
            <a:ext cx="2107770" cy="683149"/>
          </a:xfrm>
          <a:prstGeom prst="wedgeRoundRectCallout">
            <a:avLst>
              <a:gd name="adj1" fmla="val -90166"/>
              <a:gd name="adj2" fmla="val -4306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脂質の消費</a:t>
            </a:r>
            <a:endParaRPr kumimoji="1"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7195865" y="2250519"/>
            <a:ext cx="2107770" cy="864642"/>
          </a:xfrm>
          <a:prstGeom prst="wedgeRoundRectCallout">
            <a:avLst>
              <a:gd name="adj1" fmla="val -89799"/>
              <a:gd name="adj2" fmla="val 28750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筋肉量を増やして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基礎代謝アップ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522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今日は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イット戦士に関係ありそうな、健康の話題です。</a:t>
            </a:r>
            <a:endParaRPr kumimoji="1" lang="en-US" altLang="ja-JP" dirty="0" smtClean="0"/>
          </a:p>
          <a:p>
            <a:r>
              <a:rPr lang="ja-JP" altLang="en-US" dirty="0" smtClean="0"/>
              <a:t>イット自体の話は、あるようなないような？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7248" y="3699899"/>
            <a:ext cx="2045227" cy="24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ゾーンインさせやすい運動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ウォーキング・ランニング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一定のペースを維持しやすいので、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ゾーンインさせるのが</a:t>
            </a:r>
            <a:r>
              <a:rPr kumimoji="1" lang="ja-JP" altLang="en-US" dirty="0" smtClean="0"/>
              <a:t>（ほかのスポーツに比べて）</a:t>
            </a:r>
            <a:r>
              <a:rPr kumimoji="1" lang="ja-JP" altLang="en-US" dirty="0" smtClean="0">
                <a:solidFill>
                  <a:srgbClr val="FF0000"/>
                </a:solidFill>
              </a:rPr>
              <a:t>容易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振動に気を付けていないと、</a:t>
            </a:r>
            <a:r>
              <a:rPr lang="ja-JP" altLang="en-US" dirty="0" smtClean="0">
                <a:solidFill>
                  <a:srgbClr val="FF0000"/>
                </a:solidFill>
              </a:rPr>
              <a:t>膝を痛める</a:t>
            </a:r>
            <a:r>
              <a:rPr lang="ja-JP" altLang="en-US" dirty="0" smtClean="0"/>
              <a:t>。やりすぎに注意。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>
                <a:solidFill>
                  <a:srgbClr val="FF0000"/>
                </a:solidFill>
              </a:rPr>
              <a:t>近場を散歩的に楽しむことが可能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ウォーキングの場合、強度を上げるのに時間がかかる。</a:t>
            </a:r>
            <a:endParaRPr kumimoji="1"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70" y="3478077"/>
            <a:ext cx="5981377" cy="239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46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ゾーンインさせやすい</a:t>
            </a:r>
            <a:r>
              <a:rPr kumimoji="1" lang="ja-JP" altLang="en-US" dirty="0" smtClean="0"/>
              <a:t>運動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水泳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有酸素性機構であれば、プール内で</a:t>
            </a:r>
            <a:r>
              <a:rPr lang="ja-JP" altLang="en-US" dirty="0" smtClean="0">
                <a:solidFill>
                  <a:srgbClr val="FF0000"/>
                </a:solidFill>
              </a:rPr>
              <a:t>ウォーキングでも</a:t>
            </a:r>
            <a:r>
              <a:rPr lang="en-US" altLang="ja-JP" dirty="0" smtClean="0">
                <a:solidFill>
                  <a:srgbClr val="FF0000"/>
                </a:solidFill>
              </a:rPr>
              <a:t>OK</a:t>
            </a:r>
            <a:r>
              <a:rPr lang="ja-JP" altLang="en-US" dirty="0" smtClean="0">
                <a:solidFill>
                  <a:srgbClr val="FF0000"/>
                </a:solidFill>
              </a:rPr>
              <a:t>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水が緩衝材となるので、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体を痛めにくい</a:t>
            </a:r>
            <a:r>
              <a:rPr kumimoji="1" lang="ja-JP" altLang="en-US" dirty="0" smtClean="0"/>
              <a:t>。膝や腰が痛いとかの場合にはお勧め。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プール</a:t>
            </a:r>
            <a:r>
              <a:rPr lang="ja-JP" altLang="en-US" dirty="0" smtClean="0"/>
              <a:t>に行く必要があります。</a:t>
            </a:r>
            <a:endParaRPr lang="en-US" altLang="ja-JP" dirty="0" smtClean="0"/>
          </a:p>
          <a:p>
            <a:pPr lvl="1"/>
            <a:r>
              <a:rPr lang="ja-JP" altLang="en-US" dirty="0"/>
              <a:t>同</a:t>
            </a:r>
            <a:r>
              <a:rPr lang="ja-JP" altLang="en-US" dirty="0" smtClean="0"/>
              <a:t>じところを行ったり来たりするので、</a:t>
            </a:r>
            <a:r>
              <a:rPr lang="ja-JP" altLang="en-US" dirty="0" smtClean="0">
                <a:solidFill>
                  <a:srgbClr val="FF0000"/>
                </a:solidFill>
              </a:rPr>
              <a:t>飽きやすい</a:t>
            </a:r>
            <a:r>
              <a:rPr lang="ja-JP" altLang="en-US" dirty="0" smtClean="0"/>
              <a:t>（苦にならないなら問題ない）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水泳で使える心拍計が高価で非常に少ない</a:t>
            </a:r>
            <a:r>
              <a:rPr lang="ja-JP" altLang="en-US" dirty="0" smtClean="0"/>
              <a:t>（かなり致命的）。</a:t>
            </a:r>
            <a:endParaRPr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107" y="3828080"/>
            <a:ext cx="5482972" cy="22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24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ゾーンインさせやすい</a:t>
            </a:r>
            <a:r>
              <a:rPr kumimoji="1" lang="ja-JP" altLang="en-US" dirty="0" smtClean="0"/>
              <a:t>運動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自転車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一定</a:t>
            </a:r>
            <a:r>
              <a:rPr kumimoji="1" lang="ja-JP" altLang="en-US" dirty="0" smtClean="0"/>
              <a:t>のペースを維持しやすいので、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ゾーンインさせるのが</a:t>
            </a:r>
            <a:r>
              <a:rPr kumimoji="1" lang="ja-JP" altLang="en-US" dirty="0" smtClean="0"/>
              <a:t>（ほかのスポーツに比べて）</a:t>
            </a:r>
            <a:r>
              <a:rPr kumimoji="1" lang="ja-JP" altLang="en-US" dirty="0" smtClean="0">
                <a:solidFill>
                  <a:srgbClr val="FF0000"/>
                </a:solidFill>
              </a:rPr>
              <a:t>容易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関節</a:t>
            </a:r>
            <a:r>
              <a:rPr lang="ja-JP" altLang="en-US" dirty="0" smtClean="0"/>
              <a:t>を痛めるほどの力を掛けにくいのと、振動が少ないため、</a:t>
            </a:r>
            <a:r>
              <a:rPr lang="ja-JP" altLang="en-US" dirty="0" smtClean="0">
                <a:solidFill>
                  <a:srgbClr val="FF0000"/>
                </a:solidFill>
              </a:rPr>
              <a:t>体を痛めにくい</a:t>
            </a:r>
            <a:r>
              <a:rPr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機材</a:t>
            </a:r>
            <a:r>
              <a:rPr lang="ja-JP" altLang="en-US" dirty="0" smtClean="0"/>
              <a:t>に</a:t>
            </a:r>
            <a:r>
              <a:rPr lang="ja-JP" altLang="en-US" dirty="0" smtClean="0">
                <a:solidFill>
                  <a:srgbClr val="FF0000"/>
                </a:solidFill>
              </a:rPr>
              <a:t>初期投資が必要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lvl="1"/>
            <a:r>
              <a:rPr kumimoji="1" lang="ja-JP" altLang="en-US" dirty="0" smtClean="0">
                <a:solidFill>
                  <a:srgbClr val="FF0000"/>
                </a:solidFill>
              </a:rPr>
              <a:t>遠出して楽しむことも可能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ローラー台は</a:t>
            </a:r>
            <a:r>
              <a:rPr lang="ja-JP" altLang="en-US" dirty="0" smtClean="0">
                <a:solidFill>
                  <a:srgbClr val="FF0000"/>
                </a:solidFill>
              </a:rPr>
              <a:t>飽きやすい</a:t>
            </a:r>
            <a:r>
              <a:rPr lang="ja-JP" altLang="en-US" dirty="0"/>
              <a:t>（苦にならないなら問題ない</a:t>
            </a:r>
            <a:r>
              <a:rPr lang="ja-JP" altLang="en-US" dirty="0" smtClean="0"/>
              <a:t>）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143" y="3695084"/>
            <a:ext cx="2977372" cy="1986269"/>
          </a:xfrm>
          <a:prstGeom prst="rect">
            <a:avLst/>
          </a:prstGeom>
        </p:spPr>
      </p:pic>
      <p:sp>
        <p:nvSpPr>
          <p:cNvPr id="5" name="角丸四角形吹き出し 4"/>
          <p:cNvSpPr/>
          <p:nvPr/>
        </p:nvSpPr>
        <p:spPr>
          <a:xfrm>
            <a:off x="5018351" y="4849908"/>
            <a:ext cx="2107770" cy="753953"/>
          </a:xfrm>
          <a:prstGeom prst="wedgeRoundRectCallout">
            <a:avLst>
              <a:gd name="adj1" fmla="val 74907"/>
              <a:gd name="adj2" fmla="val -461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そういうわけで</a:t>
            </a:r>
            <a:endParaRPr kumimoji="1" lang="en-US" altLang="ja-JP" dirty="0" smtClean="0"/>
          </a:p>
          <a:p>
            <a:pPr algn="ctr"/>
            <a:r>
              <a:rPr kumimoji="1" lang="ja-JP" altLang="en-US" dirty="0"/>
              <a:t>私</a:t>
            </a:r>
            <a:r>
              <a:rPr kumimoji="1" lang="ja-JP" altLang="en-US" dirty="0" smtClean="0"/>
              <a:t>はコレ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5450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Microsoft Band [1]</a:t>
            </a:r>
          </a:p>
          <a:p>
            <a:r>
              <a:rPr lang="en-US" altLang="ja-JP" dirty="0" err="1" smtClean="0"/>
              <a:t>FitBit</a:t>
            </a:r>
            <a:r>
              <a:rPr lang="en-US" altLang="ja-JP" dirty="0" smtClean="0"/>
              <a:t> Charge HR</a:t>
            </a:r>
          </a:p>
          <a:p>
            <a:r>
              <a:rPr kumimoji="1" lang="en-US" altLang="ja-JP" dirty="0" smtClean="0"/>
              <a:t>GARMIN Edge 500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60" y="1797804"/>
            <a:ext cx="4425196" cy="22125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90" y="2052053"/>
            <a:ext cx="2118190" cy="417174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2" y="2518474"/>
            <a:ext cx="4153547" cy="415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50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心拍測定のデバイスを買っただけでは、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宝の持ち腐れ</a:t>
            </a:r>
            <a:r>
              <a:rPr kumimoji="1" lang="ja-JP" altLang="en-US" dirty="0" smtClean="0"/>
              <a:t>となります。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ガシェットはそれ自体楽しいものですが、健康を目的とする場合には、多機能性は重要ではありません。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某</a:t>
            </a:r>
            <a:r>
              <a:rPr kumimoji="1" lang="en-US" altLang="ja-JP" dirty="0" smtClean="0"/>
              <a:t>A-Watch</a:t>
            </a:r>
            <a:r>
              <a:rPr kumimoji="1" lang="ja-JP" altLang="en-US" dirty="0" smtClean="0"/>
              <a:t>を取り上げない理由は二点あります（喋りで語ります）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心拍測定は必須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r>
              <a:rPr kumimoji="1" lang="ja-JP" altLang="en-US" dirty="0"/>
              <a:t>購入</a:t>
            </a:r>
            <a:r>
              <a:rPr kumimoji="1" lang="ja-JP" altLang="en-US" dirty="0" smtClean="0"/>
              <a:t>したら、早速</a:t>
            </a:r>
            <a:r>
              <a:rPr kumimoji="1" lang="ja-JP" altLang="en-US" dirty="0" smtClean="0">
                <a:solidFill>
                  <a:srgbClr val="FF0000"/>
                </a:solidFill>
              </a:rPr>
              <a:t>安静時心拍数</a:t>
            </a:r>
            <a:r>
              <a:rPr kumimoji="1" lang="ja-JP" altLang="en-US" dirty="0" smtClean="0"/>
              <a:t>と</a:t>
            </a:r>
            <a:r>
              <a:rPr kumimoji="1" lang="ja-JP" altLang="en-US" dirty="0" smtClean="0">
                <a:solidFill>
                  <a:srgbClr val="FF0000"/>
                </a:solidFill>
              </a:rPr>
              <a:t>最大心拍数</a:t>
            </a:r>
            <a:r>
              <a:rPr kumimoji="1" lang="ja-JP" altLang="en-US" dirty="0" smtClean="0"/>
              <a:t>を測定しましょう。</a:t>
            </a:r>
            <a:endParaRPr kumimoji="1" lang="en-US" altLang="ja-JP" dirty="0" smtClean="0"/>
          </a:p>
          <a:p>
            <a:r>
              <a:rPr lang="ja-JP" altLang="en-US" dirty="0" smtClean="0"/>
              <a:t>目標となるゾーンを決めて、</a:t>
            </a:r>
            <a:r>
              <a:rPr lang="ja-JP" altLang="en-US" dirty="0" smtClean="0">
                <a:solidFill>
                  <a:srgbClr val="FF0000"/>
                </a:solidFill>
              </a:rPr>
              <a:t>ゾーンに収まる運動</a:t>
            </a:r>
            <a:r>
              <a:rPr lang="ja-JP" altLang="en-US" dirty="0" smtClean="0"/>
              <a:t>を</a:t>
            </a:r>
            <a:r>
              <a:rPr lang="ja-JP" altLang="en-US" dirty="0" smtClean="0">
                <a:solidFill>
                  <a:srgbClr val="FF0000"/>
                </a:solidFill>
              </a:rPr>
              <a:t>できるだけ長い時間</a:t>
            </a:r>
            <a:r>
              <a:rPr lang="ja-JP" altLang="en-US" dirty="0" smtClean="0"/>
              <a:t>実施しましょう。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9541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ご清聴ありがとうございました！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今日のスライドは（間違いなく全部喋れないので）ブログを参照してください。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公開します。</a:t>
            </a:r>
            <a:endParaRPr kumimoji="1" lang="en-US" altLang="ja-JP" dirty="0" smtClean="0"/>
          </a:p>
          <a:p>
            <a:r>
              <a:rPr lang="en-US" altLang="ja-JP" dirty="0" smtClean="0">
                <a:hlinkClick r:id="rId2"/>
              </a:rPr>
              <a:t>http://www.kekyo.net/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ひょっとすると、完全版をどこかでやるかも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76" y="2915407"/>
            <a:ext cx="1131562" cy="35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生理学的な運動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作戦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/>
              <a:t>計測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16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不健康の</a:t>
            </a:r>
            <a:r>
              <a:rPr lang="en-US" altLang="ja-JP" dirty="0" smtClean="0"/>
              <a:t>(</a:t>
            </a:r>
            <a:r>
              <a:rPr lang="ja-JP" altLang="en-US" dirty="0" smtClean="0"/>
              <a:t>勝手</a:t>
            </a:r>
            <a:r>
              <a:rPr lang="en-US" altLang="ja-JP" dirty="0" smtClean="0"/>
              <a:t>)</a:t>
            </a:r>
            <a:r>
              <a:rPr lang="ja-JP" altLang="en-US" dirty="0" smtClean="0"/>
              <a:t>定義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280" y="1542081"/>
            <a:ext cx="10058400" cy="4967207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solidFill>
                  <a:srgbClr val="FF0000"/>
                </a:solidFill>
              </a:rPr>
              <a:t>不健康 ≒ 運動不足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r>
              <a:rPr lang="ja-JP" altLang="en-US" dirty="0" smtClean="0"/>
              <a:t>（運動以外の不健康行動は、ここでは扱わない）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運動</a:t>
            </a:r>
            <a:r>
              <a:rPr lang="ja-JP" altLang="en-US" dirty="0"/>
              <a:t>不足</a:t>
            </a:r>
            <a:r>
              <a:rPr lang="ja-JP" altLang="en-US" dirty="0" smtClean="0"/>
              <a:t>とは：</a:t>
            </a:r>
            <a:endParaRPr lang="en-US" altLang="ja-JP" dirty="0" smtClean="0"/>
          </a:p>
          <a:p>
            <a:endParaRPr lang="en-US" altLang="ja-JP" dirty="0" smtClean="0"/>
          </a:p>
          <a:p>
            <a:pPr marL="544068" lvl="1" indent="-342900">
              <a:buFont typeface="+mj-lt"/>
              <a:buAutoNum type="arabicPeriod"/>
            </a:pPr>
            <a:r>
              <a:rPr kumimoji="1" lang="ja-JP" altLang="en-US" dirty="0" smtClean="0"/>
              <a:t>筋肉の活動量が低いこと</a:t>
            </a:r>
            <a:endParaRPr kumimoji="1" lang="en-US" altLang="ja-JP" dirty="0" smtClean="0"/>
          </a:p>
          <a:p>
            <a:pPr marL="544068" lvl="1" indent="-342900">
              <a:buFont typeface="+mj-lt"/>
              <a:buAutoNum type="arabicPeriod"/>
            </a:pPr>
            <a:r>
              <a:rPr lang="ja-JP" altLang="en-US" dirty="0" smtClean="0"/>
              <a:t>体</a:t>
            </a:r>
            <a:r>
              <a:rPr lang="ja-JP" altLang="en-US" dirty="0"/>
              <a:t>全体</a:t>
            </a:r>
            <a:r>
              <a:rPr lang="ja-JP" altLang="en-US" dirty="0" smtClean="0"/>
              <a:t>の活動量が低いこと → 代謝が低い</a:t>
            </a:r>
            <a:endParaRPr lang="en-US" altLang="ja-JP" dirty="0" smtClean="0"/>
          </a:p>
          <a:p>
            <a:pPr marL="544068" lvl="1" indent="-342900">
              <a:buFont typeface="+mj-lt"/>
              <a:buAutoNum type="arabicPeriod"/>
            </a:pPr>
            <a:r>
              <a:rPr lang="ja-JP" altLang="en-US" dirty="0"/>
              <a:t>代謝</a:t>
            </a:r>
            <a:r>
              <a:rPr lang="ja-JP" altLang="en-US" dirty="0" smtClean="0"/>
              <a:t>が</a:t>
            </a:r>
            <a:r>
              <a:rPr lang="ja-JP" altLang="en-US" dirty="0"/>
              <a:t>低</a:t>
            </a:r>
            <a:r>
              <a:rPr lang="ja-JP" altLang="en-US" dirty="0" smtClean="0"/>
              <a:t>いと、体内のバランスが崩れやすい → 運動したくない（慢性疲労）</a:t>
            </a:r>
            <a:endParaRPr lang="en-US" altLang="ja-JP" dirty="0" smtClean="0"/>
          </a:p>
          <a:p>
            <a:pPr marL="544068" lvl="1" indent="-342900">
              <a:buFont typeface="+mj-lt"/>
              <a:buAutoNum type="arabicPeriod"/>
            </a:pPr>
            <a:r>
              <a:rPr lang="ja-JP" altLang="en-US" dirty="0" smtClean="0"/>
              <a:t>（１へ戻る）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ja-JP" altLang="en-US" dirty="0" smtClean="0"/>
              <a:t>みたいな感じで、ずるずるとアリジゴクに落ちていく。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594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25" y="323850"/>
            <a:ext cx="4895891" cy="5709107"/>
          </a:xfrm>
          <a:prstGeom prst="rect">
            <a:avLst/>
          </a:prstGeom>
        </p:spPr>
      </p:pic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5956300" y="952500"/>
            <a:ext cx="6070600" cy="37147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 smtClean="0"/>
              <a:t>みなさん、こうなるのは</a:t>
            </a:r>
            <a:endParaRPr lang="en-US" altLang="ja-JP" sz="3200" dirty="0" smtClean="0"/>
          </a:p>
          <a:p>
            <a:r>
              <a:rPr lang="ja-JP" altLang="en-US" sz="3200" dirty="0" smtClean="0"/>
              <a:t>分かっててやらかします。</a:t>
            </a:r>
            <a:endParaRPr lang="en-US" altLang="ja-JP" sz="3200" dirty="0"/>
          </a:p>
          <a:p>
            <a:endParaRPr lang="en-US" altLang="ja-JP" sz="3200" dirty="0" smtClean="0"/>
          </a:p>
          <a:p>
            <a:r>
              <a:rPr lang="ja-JP" altLang="en-US" sz="3200" dirty="0" smtClean="0"/>
              <a:t>更に、運動や食事を元にもどしても、もうぜい肉は戻らなかったり</a:t>
            </a:r>
            <a:r>
              <a:rPr lang="ja-JP" altLang="en-US" sz="3200" dirty="0"/>
              <a:t>し</a:t>
            </a:r>
            <a:r>
              <a:rPr lang="ja-JP" altLang="en-US" sz="3200" dirty="0" smtClean="0"/>
              <a:t>ます</a:t>
            </a:r>
            <a:r>
              <a:rPr lang="en-US" altLang="ja-JP" sz="3200" dirty="0" smtClean="0"/>
              <a:t>…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470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えーと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代謝の基礎の話は、その筋の専門家ではないので、詰めが甘いところがあると思います。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興味がある方や、競技級のエクストリームな運動をしようとしている方は、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事前に医師にご相談下さい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  <p:sp>
        <p:nvSpPr>
          <p:cNvPr id="4" name="十字形 3"/>
          <p:cNvSpPr/>
          <p:nvPr/>
        </p:nvSpPr>
        <p:spPr>
          <a:xfrm>
            <a:off x="9952755" y="4746328"/>
            <a:ext cx="1059125" cy="1059125"/>
          </a:xfrm>
          <a:prstGeom prst="plus">
            <a:avLst>
              <a:gd name="adj" fmla="val 312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5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ATP – </a:t>
            </a:r>
            <a:r>
              <a:rPr kumimoji="1" lang="ja-JP" altLang="en-US" dirty="0" smtClean="0"/>
              <a:t>アデノシン三リン酸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筋肉</a:t>
            </a:r>
            <a:r>
              <a:rPr lang="ja-JP" altLang="en-US" dirty="0" smtClean="0"/>
              <a:t>が動く原理にかかわっているのがこの物質。</a:t>
            </a:r>
            <a:endParaRPr lang="en-US" altLang="ja-JP" dirty="0" smtClean="0"/>
          </a:p>
          <a:p>
            <a:r>
              <a:rPr kumimoji="1" lang="ja-JP" altLang="en-US" dirty="0" smtClean="0"/>
              <a:t>筋肉</a:t>
            </a:r>
            <a:r>
              <a:rPr kumimoji="1" lang="ja-JP" altLang="en-US" dirty="0"/>
              <a:t>内</a:t>
            </a:r>
            <a:r>
              <a:rPr kumimoji="1" lang="ja-JP" altLang="en-US" dirty="0" smtClean="0"/>
              <a:t>には常に</a:t>
            </a:r>
            <a:r>
              <a:rPr kumimoji="1" lang="en-US" altLang="ja-JP" dirty="0" smtClean="0"/>
              <a:t>ATP</a:t>
            </a:r>
            <a:r>
              <a:rPr kumimoji="1" lang="ja-JP" altLang="en-US" dirty="0" err="1" smtClean="0"/>
              <a:t>が貯</a:t>
            </a:r>
            <a:r>
              <a:rPr kumimoji="1" lang="ja-JP" altLang="en-US" dirty="0" smtClean="0"/>
              <a:t>蔵されていて、神経の指令一発で瞬時に筋肉を動かすのに使われています。</a:t>
            </a:r>
            <a:endParaRPr kumimoji="1" lang="en-US" altLang="ja-JP" dirty="0" smtClean="0"/>
          </a:p>
          <a:p>
            <a:r>
              <a:rPr lang="ja-JP" altLang="en-US" dirty="0" smtClean="0"/>
              <a:t>運動エネルギーが取り出され、同時に</a:t>
            </a:r>
            <a:r>
              <a:rPr lang="en-US" altLang="ja-JP" dirty="0" smtClean="0"/>
              <a:t>ATP</a:t>
            </a:r>
            <a:r>
              <a:rPr lang="ja-JP" altLang="en-US" dirty="0" smtClean="0"/>
              <a:t>は</a:t>
            </a:r>
            <a:r>
              <a:rPr lang="en-US" altLang="ja-JP" dirty="0" smtClean="0"/>
              <a:t>ADP</a:t>
            </a:r>
            <a:r>
              <a:rPr lang="ja-JP" altLang="en-US" dirty="0" smtClean="0"/>
              <a:t>（アデノシン二リン酸）と</a:t>
            </a:r>
            <a:r>
              <a:rPr lang="en-US" altLang="ja-JP" dirty="0" smtClean="0"/>
              <a:t>Pi</a:t>
            </a:r>
            <a:r>
              <a:rPr lang="ja-JP" altLang="en-US" dirty="0" smtClean="0"/>
              <a:t>（リン酸）に分解されます。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星 10 4"/>
          <p:cNvSpPr/>
          <p:nvPr/>
        </p:nvSpPr>
        <p:spPr>
          <a:xfrm>
            <a:off x="3423125" y="3459850"/>
            <a:ext cx="1917700" cy="109855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ATP</a:t>
            </a:r>
            <a:endParaRPr kumimoji="1" lang="ja-JP" altLang="en-US" dirty="0"/>
          </a:p>
        </p:txBody>
      </p:sp>
      <p:sp>
        <p:nvSpPr>
          <p:cNvPr id="6" name="星 6 5"/>
          <p:cNvSpPr/>
          <p:nvPr/>
        </p:nvSpPr>
        <p:spPr>
          <a:xfrm>
            <a:off x="3423125" y="5125244"/>
            <a:ext cx="1917700" cy="1098550"/>
          </a:xfrm>
          <a:prstGeom prst="star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ADP</a:t>
            </a:r>
            <a:endParaRPr kumimoji="1" lang="ja-JP" altLang="en-US" dirty="0"/>
          </a:p>
        </p:txBody>
      </p:sp>
      <p:sp>
        <p:nvSpPr>
          <p:cNvPr id="7" name="下矢印 6"/>
          <p:cNvSpPr/>
          <p:nvPr/>
        </p:nvSpPr>
        <p:spPr>
          <a:xfrm rot="16200000">
            <a:off x="5409414" y="4140679"/>
            <a:ext cx="637877" cy="1472524"/>
          </a:xfrm>
          <a:prstGeom prst="downArrow">
            <a:avLst>
              <a:gd name="adj1" fmla="val 50000"/>
              <a:gd name="adj2" fmla="val 914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379060" y="4289618"/>
            <a:ext cx="0" cy="120501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爆発 2 10"/>
          <p:cNvSpPr/>
          <p:nvPr/>
        </p:nvSpPr>
        <p:spPr>
          <a:xfrm>
            <a:off x="6665804" y="3589400"/>
            <a:ext cx="3620124" cy="2296670"/>
          </a:xfrm>
          <a:prstGeom prst="irregularSeal2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筋肉の収縮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（運動）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2881379" y="4784293"/>
            <a:ext cx="1497681" cy="71034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弦 15"/>
          <p:cNvSpPr/>
          <p:nvPr/>
        </p:nvSpPr>
        <p:spPr>
          <a:xfrm>
            <a:off x="2092317" y="5307260"/>
            <a:ext cx="943281" cy="858263"/>
          </a:xfrm>
          <a:prstGeom prst="chord">
            <a:avLst>
              <a:gd name="adj1" fmla="val 1529592"/>
              <a:gd name="adj2" fmla="val 1620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Pi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29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ATP</a:t>
            </a:r>
            <a:r>
              <a:rPr kumimoji="1" lang="ja-JP" altLang="en-US" dirty="0" smtClean="0"/>
              <a:t>の再合成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筋肉を連続して動かすためには、</a:t>
            </a:r>
            <a:r>
              <a:rPr lang="en-US" altLang="ja-JP" dirty="0" smtClean="0"/>
              <a:t>ATP</a:t>
            </a:r>
            <a:r>
              <a:rPr lang="ja-JP" altLang="en-US" dirty="0" smtClean="0"/>
              <a:t>を補給し続ける必要があります。これは、残骸として残っている</a:t>
            </a:r>
            <a:r>
              <a:rPr lang="en-US" altLang="ja-JP" dirty="0" smtClean="0"/>
              <a:t>ADP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ATP</a:t>
            </a:r>
            <a:r>
              <a:rPr lang="ja-JP" altLang="en-US" dirty="0" smtClean="0"/>
              <a:t>を再生させる方法で補給します。</a:t>
            </a:r>
            <a:endParaRPr lang="en-US" altLang="ja-JP" dirty="0" smtClean="0"/>
          </a:p>
          <a:p>
            <a:r>
              <a:rPr kumimoji="1" lang="ja-JP" altLang="en-US" dirty="0" smtClean="0"/>
              <a:t>この再生方法は、大きく分けて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種類あります。</a:t>
            </a:r>
            <a:endParaRPr kumimoji="1" lang="ja-JP" altLang="en-US" dirty="0"/>
          </a:p>
        </p:txBody>
      </p:sp>
      <p:sp>
        <p:nvSpPr>
          <p:cNvPr id="5" name="星 10 4"/>
          <p:cNvSpPr/>
          <p:nvPr/>
        </p:nvSpPr>
        <p:spPr>
          <a:xfrm>
            <a:off x="6445223" y="3002530"/>
            <a:ext cx="1917700" cy="109855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ATP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2257207" y="4669436"/>
            <a:ext cx="2443397" cy="7777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有酸素性機構</a:t>
            </a:r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2257207" y="3551805"/>
            <a:ext cx="2443397" cy="7777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無</a:t>
            </a:r>
            <a:r>
              <a:rPr kumimoji="1" lang="ja-JP" altLang="en-US" dirty="0" smtClean="0"/>
              <a:t>酸素性機構</a:t>
            </a:r>
            <a:endParaRPr kumimoji="1" lang="ja-JP" altLang="en-US" dirty="0"/>
          </a:p>
        </p:txBody>
      </p:sp>
      <p:sp>
        <p:nvSpPr>
          <p:cNvPr id="19" name="下矢印 18"/>
          <p:cNvSpPr/>
          <p:nvPr/>
        </p:nvSpPr>
        <p:spPr>
          <a:xfrm rot="16200000">
            <a:off x="5475860" y="3828864"/>
            <a:ext cx="637877" cy="1472524"/>
          </a:xfrm>
          <a:prstGeom prst="downArrow">
            <a:avLst>
              <a:gd name="adj1" fmla="val 50000"/>
              <a:gd name="adj2" fmla="val 914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星 6 19"/>
          <p:cNvSpPr/>
          <p:nvPr/>
        </p:nvSpPr>
        <p:spPr>
          <a:xfrm>
            <a:off x="6445223" y="4899105"/>
            <a:ext cx="1917700" cy="1098550"/>
          </a:xfrm>
          <a:prstGeom prst="star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ADP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7404073" y="3712180"/>
            <a:ext cx="28175" cy="1398462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7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356</TotalTime>
  <Words>2419</Words>
  <Application>Microsoft Office PowerPoint</Application>
  <PresentationFormat>ワイド画面</PresentationFormat>
  <Paragraphs>291</Paragraphs>
  <Slides>35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8" baseType="lpstr">
      <vt:lpstr>メイリオ</vt:lpstr>
      <vt:lpstr>Calibri</vt:lpstr>
      <vt:lpstr>レトロスペクト</vt:lpstr>
      <vt:lpstr>不健康なIT戦士を 健康的にする アレの話</vt:lpstr>
      <vt:lpstr>自己紹介</vt:lpstr>
      <vt:lpstr>今日は</vt:lpstr>
      <vt:lpstr>アジェンダ</vt:lpstr>
      <vt:lpstr>不健康の(勝手)定義</vt:lpstr>
      <vt:lpstr>PowerPoint プレゼンテーション</vt:lpstr>
      <vt:lpstr>えーと</vt:lpstr>
      <vt:lpstr>ATP – アデノシン三リン酸</vt:lpstr>
      <vt:lpstr>ATPの再合成</vt:lpstr>
      <vt:lpstr>無酸素性機構</vt:lpstr>
      <vt:lpstr>有酸素性機構</vt:lpstr>
      <vt:lpstr>生理学のまとめ</vt:lpstr>
      <vt:lpstr>アジェンダ</vt:lpstr>
      <vt:lpstr>代謝のストラテジー </vt:lpstr>
      <vt:lpstr>基礎代謝とは</vt:lpstr>
      <vt:lpstr>つまり</vt:lpstr>
      <vt:lpstr>筋肉量を増やすには</vt:lpstr>
      <vt:lpstr>タンパク質の供給</vt:lpstr>
      <vt:lpstr>アジェンダ</vt:lpstr>
      <vt:lpstr>代謝のストラテジー その２</vt:lpstr>
      <vt:lpstr>どうすれば激しくないか？</vt:lpstr>
      <vt:lpstr>パフォーマンス計測</vt:lpstr>
      <vt:lpstr>心拍数計測</vt:lpstr>
      <vt:lpstr>比較</vt:lpstr>
      <vt:lpstr>心拍ゾーン</vt:lpstr>
      <vt:lpstr>安静時心拍数 vs 最大心拍数</vt:lpstr>
      <vt:lpstr>HR%とHRR%</vt:lpstr>
      <vt:lpstr>HR%とHRR%</vt:lpstr>
      <vt:lpstr>心拍ゾーンの詳細</vt:lpstr>
      <vt:lpstr>ゾーンインさせやすい運動</vt:lpstr>
      <vt:lpstr>ゾーンインさせやすい運動</vt:lpstr>
      <vt:lpstr>ゾーンインさせやすい運動</vt:lpstr>
      <vt:lpstr>デモ</vt:lpstr>
      <vt:lpstr>まとめ</vt:lpstr>
      <vt:lpstr>ご清聴ありがとうございました！</vt:lpstr>
    </vt:vector>
  </TitlesOfParts>
  <Company>ux-spiral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不健康なIT戦士を 健康的にする アレの話</dc:title>
  <dc:creator>Kouji Matsui</dc:creator>
  <cp:lastModifiedBy>Kouji Matsui</cp:lastModifiedBy>
  <cp:revision>48</cp:revision>
  <dcterms:created xsi:type="dcterms:W3CDTF">2015-10-09T02:38:24Z</dcterms:created>
  <dcterms:modified xsi:type="dcterms:W3CDTF">2015-10-11T04:35:58Z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