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1"/>
  </p:sldMasterIdLst>
  <p:sldIdLst>
    <p:sldId id="288" r:id="rId2"/>
    <p:sldId id="256" r:id="rId3"/>
    <p:sldId id="278" r:id="rId4"/>
    <p:sldId id="279" r:id="rId5"/>
    <p:sldId id="413" r:id="rId6"/>
    <p:sldId id="257" r:id="rId7"/>
    <p:sldId id="414" r:id="rId8"/>
    <p:sldId id="415" r:id="rId9"/>
    <p:sldId id="411" r:id="rId10"/>
    <p:sldId id="412" r:id="rId11"/>
    <p:sldId id="416" r:id="rId12"/>
    <p:sldId id="417" r:id="rId13"/>
    <p:sldId id="418" r:id="rId14"/>
    <p:sldId id="420" r:id="rId15"/>
    <p:sldId id="421" r:id="rId16"/>
    <p:sldId id="422" r:id="rId17"/>
    <p:sldId id="423" r:id="rId18"/>
    <p:sldId id="425" r:id="rId19"/>
    <p:sldId id="424" r:id="rId20"/>
    <p:sldId id="44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47" r:id="rId35"/>
    <p:sldId id="448" r:id="rId36"/>
    <p:sldId id="446" r:id="rId37"/>
    <p:sldId id="439" r:id="rId38"/>
    <p:sldId id="441" r:id="rId39"/>
    <p:sldId id="443" r:id="rId40"/>
    <p:sldId id="444" r:id="rId41"/>
    <p:sldId id="442" r:id="rId42"/>
    <p:sldId id="458" r:id="rId43"/>
    <p:sldId id="449" r:id="rId44"/>
    <p:sldId id="450" r:id="rId45"/>
    <p:sldId id="451" r:id="rId46"/>
    <p:sldId id="452" r:id="rId47"/>
    <p:sldId id="453" r:id="rId48"/>
    <p:sldId id="454" r:id="rId49"/>
    <p:sldId id="455" r:id="rId50"/>
    <p:sldId id="456" r:id="rId51"/>
    <p:sldId id="457" r:id="rId52"/>
    <p:sldId id="461" r:id="rId53"/>
    <p:sldId id="459" r:id="rId54"/>
    <p:sldId id="463" r:id="rId55"/>
    <p:sldId id="462" r:id="rId56"/>
    <p:sldId id="464" r:id="rId57"/>
    <p:sldId id="289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FF53"/>
    <a:srgbClr val="00DE00"/>
    <a:srgbClr val="33CC33"/>
    <a:srgbClr val="0033CC"/>
    <a:srgbClr val="FF8585"/>
    <a:srgbClr val="FF9B9B"/>
    <a:srgbClr val="FFB7B7"/>
    <a:srgbClr val="FFCCCC"/>
    <a:srgbClr val="D6BCEA"/>
    <a:srgbClr val="B07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24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8/30/2015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216253" cy="758951"/>
          </a:xfrm>
          <a:prstGeom prst="rect">
            <a:avLst/>
          </a:prstGeom>
          <a:solidFill>
            <a:srgbClr val="00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323" y="130717"/>
            <a:ext cx="11407388" cy="758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658" y="1020384"/>
            <a:ext cx="11386206" cy="56189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kumimoji="1"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ekyo/CenterCLR.CustomLINQProviderDemo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www.kekyo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遂</a:t>
            </a:r>
            <a:r>
              <a:rPr lang="ja-JP" altLang="en-US" dirty="0" smtClean="0"/>
              <a:t>に完結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4"/>
            <a:ext cx="11386206" cy="5837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sz="4000" dirty="0" smtClean="0"/>
              <a:t>さらば、</a:t>
            </a:r>
            <a:r>
              <a:rPr lang="en-US" altLang="ja-JP" sz="4000" dirty="0" smtClean="0"/>
              <a:t>LINQ…</a:t>
            </a:r>
          </a:p>
          <a:p>
            <a:pPr marL="0" indent="0" algn="ctr">
              <a:buNone/>
            </a:pPr>
            <a:endParaRPr lang="en-US" altLang="ja-JP" sz="4000" dirty="0" smtClean="0"/>
          </a:p>
          <a:p>
            <a:pPr marL="0" indent="0" algn="ctr">
              <a:buNone/>
            </a:pPr>
            <a:endParaRPr lang="en-US" altLang="ja-JP" sz="6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ja-JP" altLang="en-US" sz="28600" b="1" dirty="0" smtClean="0">
                <a:solidFill>
                  <a:srgbClr val="FF0000"/>
                </a:solidFill>
              </a:rPr>
              <a:t>え</a:t>
            </a:r>
            <a:endParaRPr lang="en-US" altLang="ja-JP" sz="28600" dirty="0" smtClean="0"/>
          </a:p>
        </p:txBody>
      </p:sp>
    </p:spTree>
    <p:extLst>
      <p:ext uri="{BB962C8B-B14F-4D97-AF65-F5344CB8AC3E}">
        <p14:creationId xmlns:p14="http://schemas.microsoft.com/office/powerpoint/2010/main" val="22699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式木の宣言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24" y="1696459"/>
            <a:ext cx="9328655" cy="2164341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4331399" y="2144203"/>
            <a:ext cx="3421737" cy="447845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6479513" y="3305346"/>
            <a:ext cx="3421737" cy="447845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9049084" y="1127502"/>
            <a:ext cx="2965437" cy="699729"/>
          </a:xfrm>
          <a:prstGeom prst="wedgeRoundRectCallout">
            <a:avLst>
              <a:gd name="adj1" fmla="val -44389"/>
              <a:gd name="adj2" fmla="val 9613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記述するラムダ式は同じ</a:t>
            </a:r>
            <a:endParaRPr kumimoji="1" lang="ja-JP" altLang="en-US" dirty="0"/>
          </a:p>
        </p:txBody>
      </p:sp>
      <p:sp>
        <p:nvSpPr>
          <p:cNvPr id="8" name="右中かっこ 7"/>
          <p:cNvSpPr/>
          <p:nvPr/>
        </p:nvSpPr>
        <p:spPr>
          <a:xfrm rot="18035208">
            <a:off x="8854959" y="1119778"/>
            <a:ext cx="388252" cy="2574794"/>
          </a:xfrm>
          <a:prstGeom prst="rightBrace">
            <a:avLst>
              <a:gd name="adj1" fmla="val 71032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6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式木の構造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09" y="1842685"/>
            <a:ext cx="10944052" cy="537791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488005" y="1839336"/>
            <a:ext cx="3911156" cy="54114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6571788" y="889668"/>
            <a:ext cx="2518626" cy="699729"/>
          </a:xfrm>
          <a:prstGeom prst="wedgeRoundRectCallout">
            <a:avLst>
              <a:gd name="adj1" fmla="val -44389"/>
              <a:gd name="adj2" fmla="val 9613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ラムダ式を示す式木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746107" y="2632866"/>
            <a:ext cx="310605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Expression&lt;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&lt;</a:t>
            </a:r>
            <a:r>
              <a:rPr kumimoji="1" lang="en-US" altLang="ja-JP" dirty="0" err="1" smtClean="0"/>
              <a:t>int</a:t>
            </a:r>
            <a:r>
              <a:rPr kumimoji="1" lang="en-US" altLang="ja-JP" dirty="0" smtClean="0"/>
              <a:t>, bool&gt;&gt;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174736" y="3785191"/>
            <a:ext cx="711202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int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885938" y="3785191"/>
            <a:ext cx="2757715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BinaryExpression</a:t>
            </a:r>
            <a:r>
              <a:rPr kumimoji="1" lang="en-US" altLang="ja-JP" dirty="0" smtClean="0"/>
              <a:t> (Equal)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554089" y="4902790"/>
            <a:ext cx="2757715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ConstantExpression</a:t>
            </a:r>
            <a:r>
              <a:rPr kumimoji="1" lang="en-US" altLang="ja-JP" dirty="0" smtClean="0"/>
              <a:t> (0)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842887" y="4902790"/>
            <a:ext cx="711202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int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373970" y="4902791"/>
            <a:ext cx="2757715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BinaryExpression</a:t>
            </a:r>
            <a:r>
              <a:rPr kumimoji="1" lang="en-US" altLang="ja-JP" dirty="0" smtClean="0"/>
              <a:t> (Modulo)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662768" y="4902791"/>
            <a:ext cx="711202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int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929554" y="6020391"/>
            <a:ext cx="2757715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ParameterExpression</a:t>
            </a:r>
            <a:r>
              <a:rPr kumimoji="1" lang="en-US" altLang="ja-JP" dirty="0" smtClean="0"/>
              <a:t> (v)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218352" y="6020391"/>
            <a:ext cx="711202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int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7109673" y="6020391"/>
            <a:ext cx="2757715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ConstantExpression</a:t>
            </a:r>
            <a:r>
              <a:rPr kumimoji="1" lang="en-US" altLang="ja-JP" dirty="0" smtClean="0"/>
              <a:t> (2)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6398471" y="6020391"/>
            <a:ext cx="711202" cy="609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int</a:t>
            </a:r>
            <a:endParaRPr kumimoji="1" lang="ja-JP" altLang="en-US" dirty="0"/>
          </a:p>
        </p:txBody>
      </p:sp>
      <p:cxnSp>
        <p:nvCxnSpPr>
          <p:cNvPr id="21" name="カギ線コネクタ 20"/>
          <p:cNvCxnSpPr>
            <a:stCxn id="14" idx="2"/>
            <a:endCxn id="16" idx="0"/>
          </p:cNvCxnSpPr>
          <p:nvPr/>
        </p:nvCxnSpPr>
        <p:spPr>
          <a:xfrm rot="16200000" flipH="1">
            <a:off x="3776620" y="5488599"/>
            <a:ext cx="508000" cy="555584"/>
          </a:xfrm>
          <a:prstGeom prst="bentConnector3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カギ線コネクタ 21"/>
          <p:cNvCxnSpPr>
            <a:stCxn id="14" idx="2"/>
            <a:endCxn id="18" idx="0"/>
          </p:cNvCxnSpPr>
          <p:nvPr/>
        </p:nvCxnSpPr>
        <p:spPr>
          <a:xfrm rot="16200000" flipH="1">
            <a:off x="5866679" y="3398539"/>
            <a:ext cx="508000" cy="4735703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カギ線コネクタ 24"/>
          <p:cNvCxnSpPr>
            <a:stCxn id="11" idx="2"/>
            <a:endCxn id="12" idx="0"/>
          </p:cNvCxnSpPr>
          <p:nvPr/>
        </p:nvCxnSpPr>
        <p:spPr>
          <a:xfrm rot="16200000" flipH="1">
            <a:off x="5344872" y="2314714"/>
            <a:ext cx="507999" cy="4668151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カギ線コネクタ 27"/>
          <p:cNvCxnSpPr>
            <a:stCxn id="11" idx="2"/>
            <a:endCxn id="14" idx="0"/>
          </p:cNvCxnSpPr>
          <p:nvPr/>
        </p:nvCxnSpPr>
        <p:spPr>
          <a:xfrm rot="16200000" flipH="1">
            <a:off x="3254812" y="4404775"/>
            <a:ext cx="508000" cy="488032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カギ線コネクタ 30"/>
          <p:cNvCxnSpPr>
            <a:stCxn id="9" idx="2"/>
            <a:endCxn id="11" idx="0"/>
          </p:cNvCxnSpPr>
          <p:nvPr/>
        </p:nvCxnSpPr>
        <p:spPr>
          <a:xfrm rot="16200000" flipH="1">
            <a:off x="2510604" y="3030998"/>
            <a:ext cx="542725" cy="965660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5380634" y="3785191"/>
            <a:ext cx="3107897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ParameterExpression</a:t>
            </a:r>
            <a:r>
              <a:rPr kumimoji="1" lang="en-US" altLang="ja-JP" dirty="0" smtClean="0"/>
              <a:t>[0]  (v)</a:t>
            </a:r>
            <a:endParaRPr kumimoji="1" lang="ja-JP" altLang="en-US" dirty="0"/>
          </a:p>
        </p:txBody>
      </p:sp>
      <p:cxnSp>
        <p:nvCxnSpPr>
          <p:cNvPr id="38" name="カギ線コネクタ 37"/>
          <p:cNvCxnSpPr>
            <a:stCxn id="9" idx="2"/>
            <a:endCxn id="37" idx="0"/>
          </p:cNvCxnSpPr>
          <p:nvPr/>
        </p:nvCxnSpPr>
        <p:spPr>
          <a:xfrm rot="16200000" flipH="1">
            <a:off x="4345497" y="1196104"/>
            <a:ext cx="542725" cy="4635447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0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式木の探索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75" y="1181770"/>
            <a:ext cx="10032005" cy="516097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6917303" y="1649128"/>
            <a:ext cx="920411" cy="528015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724160" y="1649128"/>
            <a:ext cx="1660640" cy="528015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992914" y="2075543"/>
            <a:ext cx="2975429" cy="870857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4071237" y="2101610"/>
            <a:ext cx="5298980" cy="3558961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7181566" y="2101610"/>
            <a:ext cx="1051040" cy="3283190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9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37" y="1112581"/>
            <a:ext cx="9902416" cy="52011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式木の探索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8644247" y="1573595"/>
            <a:ext cx="485239" cy="528015"/>
          </a:xfrm>
          <a:prstGeom prst="round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7291480" y="1462138"/>
            <a:ext cx="2346006" cy="744033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>
            <a:stCxn id="6" idx="2"/>
          </p:cNvCxnSpPr>
          <p:nvPr/>
        </p:nvCxnSpPr>
        <p:spPr>
          <a:xfrm flipH="1">
            <a:off x="8461829" y="2206171"/>
            <a:ext cx="2654" cy="639472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14" idx="2"/>
          </p:cNvCxnSpPr>
          <p:nvPr/>
        </p:nvCxnSpPr>
        <p:spPr>
          <a:xfrm flipH="1">
            <a:off x="6866443" y="2101610"/>
            <a:ext cx="2451392" cy="2887783"/>
          </a:xfrm>
          <a:prstGeom prst="straightConnector1">
            <a:avLst/>
          </a:prstGeom>
          <a:ln w="349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5" idx="2"/>
          </p:cNvCxnSpPr>
          <p:nvPr/>
        </p:nvCxnSpPr>
        <p:spPr>
          <a:xfrm flipH="1">
            <a:off x="8644247" y="2101610"/>
            <a:ext cx="242620" cy="1779480"/>
          </a:xfrm>
          <a:prstGeom prst="straightConnector1">
            <a:avLst/>
          </a:prstGeom>
          <a:ln w="34925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9163628" y="1573595"/>
            <a:ext cx="308413" cy="528015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4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81" y="857403"/>
            <a:ext cx="8909557" cy="97675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1" y="1940269"/>
            <a:ext cx="9389697" cy="44143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式木の探索</a:t>
            </a: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7327674" y="1282989"/>
            <a:ext cx="242169" cy="528015"/>
          </a:xfrm>
          <a:prstGeom prst="roundRect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7130004" y="1153939"/>
            <a:ext cx="1284791" cy="744033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>
            <a:stCxn id="6" idx="2"/>
          </p:cNvCxnSpPr>
          <p:nvPr/>
        </p:nvCxnSpPr>
        <p:spPr>
          <a:xfrm flipH="1">
            <a:off x="7766613" y="1897972"/>
            <a:ext cx="5787" cy="567436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14" idx="2"/>
          </p:cNvCxnSpPr>
          <p:nvPr/>
        </p:nvCxnSpPr>
        <p:spPr>
          <a:xfrm flipH="1">
            <a:off x="7685590" y="1811004"/>
            <a:ext cx="410998" cy="3362880"/>
          </a:xfrm>
          <a:prstGeom prst="straightConnector1">
            <a:avLst/>
          </a:prstGeom>
          <a:ln w="3492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5" idx="2"/>
          </p:cNvCxnSpPr>
          <p:nvPr/>
        </p:nvCxnSpPr>
        <p:spPr>
          <a:xfrm flipH="1">
            <a:off x="6914758" y="1811004"/>
            <a:ext cx="534001" cy="2020216"/>
          </a:xfrm>
          <a:prstGeom prst="straightConnector1">
            <a:avLst/>
          </a:prstGeom>
          <a:ln w="34925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7950901" y="1282989"/>
            <a:ext cx="291373" cy="528015"/>
          </a:xfrm>
          <a:prstGeom prst="round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3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そんなわけで</a:t>
            </a:r>
            <a:r>
              <a:rPr kumimoji="1" lang="en-US" altLang="ja-JP" dirty="0" smtClean="0"/>
              <a:t>….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4"/>
            <a:ext cx="11386206" cy="583761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式木（</a:t>
            </a:r>
            <a:r>
              <a:rPr kumimoji="1" lang="en-US" altLang="ja-JP" dirty="0" err="1" smtClean="0"/>
              <a:t>ExpressionTree</a:t>
            </a:r>
            <a:r>
              <a:rPr kumimoji="1" lang="ja-JP" altLang="en-US" dirty="0" smtClean="0"/>
              <a:t>）を使うと、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式の構造自体を動的に解析できます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r>
              <a:rPr lang="ja-JP" altLang="en-US" dirty="0" smtClean="0"/>
              <a:t>そして、式木を書かせるためには、「</a:t>
            </a:r>
            <a:r>
              <a:rPr lang="en-US" altLang="ja-JP" dirty="0" smtClean="0"/>
              <a:t>Expression&lt;</a:t>
            </a:r>
            <a:r>
              <a:rPr lang="en-US" altLang="ja-JP" dirty="0" err="1" smtClean="0"/>
              <a:t>Func</a:t>
            </a:r>
            <a:r>
              <a:rPr lang="en-US" altLang="ja-JP" dirty="0" smtClean="0"/>
              <a:t>&lt;…&gt;&gt;</a:t>
            </a:r>
            <a:r>
              <a:rPr lang="ja-JP" altLang="en-US" dirty="0" smtClean="0"/>
              <a:t>」のような形式の「ラムダ式木」型を受けるようにしておけば</a:t>
            </a:r>
            <a:r>
              <a:rPr lang="en-US" altLang="ja-JP" dirty="0" smtClean="0"/>
              <a:t>OK</a:t>
            </a:r>
            <a:r>
              <a:rPr lang="ja-JP" altLang="en-US" dirty="0" err="1" smtClean="0"/>
              <a:t>。</a:t>
            </a:r>
            <a:endParaRPr lang="en-US" altLang="ja-JP" dirty="0" smtClean="0"/>
          </a:p>
          <a:p>
            <a:r>
              <a:rPr lang="ja-JP" altLang="en-US" dirty="0" smtClean="0"/>
              <a:t>使う側は、</a:t>
            </a:r>
            <a:r>
              <a:rPr lang="ja-JP" altLang="en-US" dirty="0" smtClean="0">
                <a:solidFill>
                  <a:srgbClr val="FF0000"/>
                </a:solidFill>
              </a:rPr>
              <a:t>普段通りに</a:t>
            </a:r>
            <a:r>
              <a:rPr lang="en-US" altLang="ja-JP" dirty="0" smtClean="0">
                <a:solidFill>
                  <a:srgbClr val="FF0000"/>
                </a:solidFill>
              </a:rPr>
              <a:t>LINQ</a:t>
            </a:r>
            <a:r>
              <a:rPr lang="ja-JP" altLang="en-US" dirty="0" smtClean="0">
                <a:solidFill>
                  <a:srgbClr val="FF0000"/>
                </a:solidFill>
              </a:rPr>
              <a:t>クエリを書いているつもりで、実は式木を書かされている事に気が付かない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/>
              <a:t>式</a:t>
            </a:r>
            <a:r>
              <a:rPr lang="ja-JP" altLang="en-US" dirty="0"/>
              <a:t>木</a:t>
            </a:r>
            <a:r>
              <a:rPr lang="ja-JP" altLang="en-US" dirty="0" smtClean="0"/>
              <a:t>を解析して、</a:t>
            </a:r>
            <a:r>
              <a:rPr lang="en-US" altLang="ja-JP" dirty="0" smtClean="0"/>
              <a:t>SQL</a:t>
            </a:r>
            <a:r>
              <a:rPr lang="ja-JP" altLang="en-US" dirty="0" smtClean="0"/>
              <a:t>文に変換できれば、</a:t>
            </a:r>
            <a:r>
              <a:rPr lang="ja-JP" altLang="en-US" dirty="0" smtClean="0">
                <a:solidFill>
                  <a:srgbClr val="FF0000"/>
                </a:solidFill>
              </a:rPr>
              <a:t>サーバーに送って直接クエリを実行できます</a:t>
            </a:r>
            <a:r>
              <a:rPr lang="ja-JP" altLang="en-US" dirty="0" smtClean="0"/>
              <a:t>。つまり、クライアント側のメモリ上で、超大量のデータをフィルターしたりソートしたりする、というような、非現実的なことはやらなくても済みます。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1774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IQueryable</a:t>
            </a:r>
            <a:r>
              <a:rPr kumimoji="1" lang="ja-JP" altLang="en-US" dirty="0" smtClean="0"/>
              <a:t>インターフェイス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引数にデリゲートを受けるのではなく、ラムダ式木を受け取る一連の拡張メソッドとして、「</a:t>
            </a:r>
            <a:r>
              <a:rPr kumimoji="1" lang="en-US" altLang="ja-JP" dirty="0" err="1" smtClean="0"/>
              <a:t>IQueryable</a:t>
            </a:r>
            <a:r>
              <a:rPr kumimoji="1" lang="ja-JP" altLang="en-US" dirty="0" smtClean="0"/>
              <a:t>」インターフェイスと「</a:t>
            </a:r>
            <a:r>
              <a:rPr lang="en-US" altLang="ja-JP" dirty="0" err="1" smtClean="0"/>
              <a:t>Queryable</a:t>
            </a:r>
            <a:r>
              <a:rPr lang="ja-JP" altLang="en-US" dirty="0" smtClean="0"/>
              <a:t>クラス（の拡張メソッド群）」が、標準で用意されています。</a:t>
            </a:r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35" y="4156423"/>
            <a:ext cx="7172821" cy="10198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35" y="2841673"/>
            <a:ext cx="7294828" cy="988188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377804" y="4812880"/>
            <a:ext cx="5972119" cy="398101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8298069" y="4201995"/>
            <a:ext cx="3179767" cy="928688"/>
          </a:xfrm>
          <a:prstGeom prst="wedgeRoundRectCallout">
            <a:avLst>
              <a:gd name="adj1" fmla="val -71786"/>
              <a:gd name="adj2" fmla="val 3862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Queryable.Where</a:t>
            </a:r>
            <a:r>
              <a:rPr kumimoji="1" lang="ja-JP" altLang="en-US" dirty="0" err="1" smtClean="0"/>
              <a:t>。</a:t>
            </a:r>
            <a:r>
              <a:rPr kumimoji="1" lang="ja-JP" altLang="en-US" dirty="0" smtClean="0"/>
              <a:t>条件式がラムダ式木となっている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1377804" y="3493914"/>
            <a:ext cx="4131746" cy="398101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8298069" y="2764276"/>
            <a:ext cx="3179767" cy="928688"/>
          </a:xfrm>
          <a:prstGeom prst="wedgeRoundRectCallout">
            <a:avLst>
              <a:gd name="adj1" fmla="val -71786"/>
              <a:gd name="adj2" fmla="val 3862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Enumerable.Where</a:t>
            </a:r>
            <a:r>
              <a:rPr kumimoji="1" lang="ja-JP" altLang="en-US" dirty="0" err="1" smtClean="0"/>
              <a:t>。</a:t>
            </a:r>
            <a:r>
              <a:rPr kumimoji="1" lang="ja-JP" altLang="en-US" dirty="0" smtClean="0"/>
              <a:t>条件式がデリゲートとなっている</a:t>
            </a:r>
            <a:endParaRPr kumimoji="1" lang="ja-JP" altLang="en-US" dirty="0"/>
          </a:p>
        </p:txBody>
      </p:sp>
      <p:sp>
        <p:nvSpPr>
          <p:cNvPr id="14" name="メモ 13"/>
          <p:cNvSpPr/>
          <p:nvPr/>
        </p:nvSpPr>
        <p:spPr>
          <a:xfrm>
            <a:off x="5197034" y="5513200"/>
            <a:ext cx="5411636" cy="117948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そして、</a:t>
            </a:r>
            <a:r>
              <a:rPr kumimoji="1" lang="en-US" altLang="ja-JP" dirty="0" err="1" smtClean="0"/>
              <a:t>Queryable.Where</a:t>
            </a:r>
            <a:r>
              <a:rPr kumimoji="1" lang="ja-JP" altLang="en-US" dirty="0" smtClean="0"/>
              <a:t>は</a:t>
            </a:r>
            <a:r>
              <a:rPr kumimoji="1" lang="en-US" altLang="ja-JP" dirty="0" err="1" smtClean="0"/>
              <a:t>IQueryable</a:t>
            </a:r>
            <a:r>
              <a:rPr kumimoji="1" lang="ja-JP" altLang="en-US" dirty="0" smtClean="0"/>
              <a:t>を返すので、次に連なる</a:t>
            </a:r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式は自動的に</a:t>
            </a:r>
            <a:r>
              <a:rPr kumimoji="1" lang="en-US" altLang="ja-JP" dirty="0" err="1" smtClean="0"/>
              <a:t>Queryable</a:t>
            </a:r>
            <a:r>
              <a:rPr kumimoji="1" lang="ja-JP" altLang="en-US" dirty="0" smtClean="0"/>
              <a:t>の拡張メソッドを使うことになります。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15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IQueryable</a:t>
            </a:r>
            <a:r>
              <a:rPr lang="ja-JP" altLang="en-US" dirty="0" smtClean="0"/>
              <a:t>の理想郷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962509"/>
            <a:ext cx="11386206" cy="4165076"/>
          </a:xfrm>
        </p:spPr>
        <p:txBody>
          <a:bodyPr>
            <a:normAutofit/>
          </a:bodyPr>
          <a:lstStyle/>
          <a:p>
            <a:r>
              <a:rPr lang="ja-JP" altLang="en-US" smtClean="0"/>
              <a:t>クエリプロバイダーの実装は</a:t>
            </a:r>
            <a:r>
              <a:rPr lang="ja-JP" altLang="en-US" dirty="0"/>
              <a:t>省略（複雑なので：</a:t>
            </a:r>
            <a:r>
              <a:rPr lang="ja-JP" altLang="en-US" dirty="0">
                <a:solidFill>
                  <a:srgbClr val="FF0000"/>
                </a:solidFill>
              </a:rPr>
              <a:t>変換できることが分かってもらえれば</a:t>
            </a:r>
            <a:r>
              <a:rPr lang="en-US" altLang="ja-JP" dirty="0">
                <a:solidFill>
                  <a:srgbClr val="FF0000"/>
                </a:solidFill>
              </a:rPr>
              <a:t>OK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lang="ja-JP" altLang="en-US" dirty="0"/>
              <a:t>ブログの</a:t>
            </a:r>
            <a:r>
              <a:rPr lang="en-US" altLang="ja-JP" dirty="0"/>
              <a:t>Advent LINQ 2013</a:t>
            </a:r>
            <a:r>
              <a:rPr lang="ja-JP" altLang="en-US" dirty="0"/>
              <a:t>を見てください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smtClean="0"/>
              <a:t>実際、自分で書かなくて</a:t>
            </a:r>
            <a:r>
              <a:rPr lang="ja-JP" altLang="en-US" smtClean="0"/>
              <a:t>も、</a:t>
            </a:r>
            <a:r>
              <a:rPr lang="ja-JP" altLang="en-US" smtClean="0">
                <a:solidFill>
                  <a:srgbClr val="FF0000"/>
                </a:solidFill>
              </a:rPr>
              <a:t>「</a:t>
            </a:r>
            <a:r>
              <a:rPr lang="en-US" altLang="ja-JP" dirty="0" err="1" smtClean="0">
                <a:solidFill>
                  <a:srgbClr val="FF0000"/>
                </a:solidFill>
              </a:rPr>
              <a:t>EntityFramework</a:t>
            </a:r>
            <a:r>
              <a:rPr lang="ja-JP" altLang="en-US" dirty="0" smtClean="0">
                <a:solidFill>
                  <a:srgbClr val="FF0000"/>
                </a:solidFill>
              </a:rPr>
              <a:t>」</a:t>
            </a:r>
            <a:r>
              <a:rPr lang="ja-JP" altLang="en-US" dirty="0" smtClean="0"/>
              <a:t>という、こなれたライブラリがあります。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昔は</a:t>
            </a:r>
            <a:r>
              <a:rPr lang="en-US" altLang="ja-JP" dirty="0" smtClean="0"/>
              <a:t>LINQ to SQL</a:t>
            </a:r>
            <a:r>
              <a:rPr lang="ja-JP" altLang="en-US" dirty="0" smtClean="0"/>
              <a:t>という、</a:t>
            </a:r>
            <a:r>
              <a:rPr lang="en-US" altLang="ja-JP" dirty="0" smtClean="0"/>
              <a:t>SQL Server</a:t>
            </a:r>
            <a:r>
              <a:rPr lang="ja-JP" altLang="en-US" dirty="0" smtClean="0"/>
              <a:t>向けの実装もありましたが、今は完全に</a:t>
            </a:r>
            <a:r>
              <a:rPr lang="en-US" altLang="ja-JP" dirty="0" smtClean="0"/>
              <a:t>Obsolete</a:t>
            </a:r>
            <a:r>
              <a:rPr lang="ja-JP" altLang="en-US" dirty="0" smtClean="0"/>
              <a:t>です。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48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IQueryable</a:t>
            </a:r>
            <a:r>
              <a:rPr lang="ja-JP" altLang="en-US" dirty="0" smtClean="0"/>
              <a:t>の現実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962509"/>
            <a:ext cx="11386206" cy="4801684"/>
          </a:xfrm>
        </p:spPr>
        <p:txBody>
          <a:bodyPr>
            <a:normAutofit/>
          </a:bodyPr>
          <a:lstStyle/>
          <a:p>
            <a:r>
              <a:rPr kumimoji="1" lang="en-US" altLang="ja-JP" dirty="0" err="1" smtClean="0"/>
              <a:t>IQueryable</a:t>
            </a:r>
            <a:r>
              <a:rPr kumimoji="1" lang="ja-JP" altLang="en-US" dirty="0" smtClean="0"/>
              <a:t>インターフェイスと</a:t>
            </a:r>
            <a:r>
              <a:rPr kumimoji="1" lang="en-US" altLang="ja-JP" dirty="0" err="1" smtClean="0"/>
              <a:t>Queryable</a:t>
            </a:r>
            <a:r>
              <a:rPr kumimoji="1" lang="ja-JP" altLang="en-US" dirty="0" smtClean="0"/>
              <a:t>による標準の拡張メソッド群と、この背景で</a:t>
            </a:r>
            <a:r>
              <a:rPr kumimoji="1" lang="ja-JP" altLang="en-US" smtClean="0"/>
              <a:t>動作する</a:t>
            </a:r>
            <a:r>
              <a:rPr lang="ja-JP" altLang="en-US" smtClean="0"/>
              <a:t>クエリプロバイダーを実装すると</a:t>
            </a:r>
            <a:r>
              <a:rPr lang="ja-JP" altLang="en-US" dirty="0" smtClean="0"/>
              <a:t>、</a:t>
            </a:r>
            <a:r>
              <a:rPr lang="en-US" altLang="ja-JP" dirty="0" smtClean="0">
                <a:solidFill>
                  <a:srgbClr val="FF0000"/>
                </a:solidFill>
              </a:rPr>
              <a:t>LINQ</a:t>
            </a:r>
            <a:r>
              <a:rPr lang="ja-JP" altLang="en-US" dirty="0" smtClean="0">
                <a:solidFill>
                  <a:srgbClr val="FF0000"/>
                </a:solidFill>
              </a:rPr>
              <a:t>の計算を完全にアウトソースする、独自のシステムを構築できます</a:t>
            </a:r>
            <a:r>
              <a:rPr lang="ja-JP" altLang="en-US" dirty="0" smtClean="0"/>
              <a:t>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しかし</a:t>
            </a:r>
            <a:r>
              <a:rPr kumimoji="1" lang="en-US" altLang="ja-JP" dirty="0" smtClean="0"/>
              <a:t>….</a:t>
            </a:r>
          </a:p>
          <a:p>
            <a:pPr lvl="1"/>
            <a:r>
              <a:rPr lang="en-US" altLang="ja-JP" dirty="0" err="1" smtClean="0"/>
              <a:t>Queryable</a:t>
            </a:r>
            <a:r>
              <a:rPr lang="ja-JP" altLang="en-US" dirty="0"/>
              <a:t>クラス</a:t>
            </a:r>
            <a:r>
              <a:rPr lang="ja-JP" altLang="en-US" dirty="0" smtClean="0"/>
              <a:t>の標準演算子は、</a:t>
            </a:r>
            <a:r>
              <a:rPr lang="ja-JP" altLang="en-US" dirty="0" smtClean="0">
                <a:solidFill>
                  <a:srgbClr val="FF0000"/>
                </a:solidFill>
              </a:rPr>
              <a:t>対象のシステムをうまく表現出来ていない可能性があります</a:t>
            </a:r>
            <a:r>
              <a:rPr lang="ja-JP" altLang="en-US" dirty="0" smtClean="0"/>
              <a:t>。例えば、リモートシステムは、検索条件に独自の制限があったり、グループ化（</a:t>
            </a:r>
            <a:r>
              <a:rPr lang="en-US" altLang="ja-JP" dirty="0" err="1" smtClean="0"/>
              <a:t>GroupBy</a:t>
            </a:r>
            <a:r>
              <a:rPr lang="ja-JP" altLang="en-US" dirty="0" smtClean="0"/>
              <a:t>）という概念は無かったりとか。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そういう</a:t>
            </a:r>
            <a:r>
              <a:rPr kumimoji="1" lang="ja-JP" altLang="en-US" dirty="0"/>
              <a:t>場合</a:t>
            </a:r>
            <a:r>
              <a:rPr kumimoji="1" lang="ja-JP" altLang="en-US" dirty="0" smtClean="0"/>
              <a:t>でも</a:t>
            </a:r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でコードは書けてしまう（</a:t>
            </a:r>
            <a:r>
              <a:rPr kumimoji="1" lang="en-US" altLang="ja-JP" dirty="0" smtClean="0"/>
              <a:t>== </a:t>
            </a:r>
            <a:r>
              <a:rPr kumimoji="1" lang="ja-JP" altLang="en-US" dirty="0" smtClean="0">
                <a:solidFill>
                  <a:srgbClr val="FF0000"/>
                </a:solidFill>
              </a:rPr>
              <a:t>コンパイル時にエラーを検出出来ない</a:t>
            </a:r>
            <a:r>
              <a:rPr kumimoji="1" lang="ja-JP" altLang="en-US" dirty="0" smtClean="0"/>
              <a:t>・実行時に式木解析中に発見し、エラー）。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逆に、</a:t>
            </a:r>
            <a:r>
              <a:rPr kumimoji="1" lang="en-US" altLang="ja-JP" dirty="0" smtClean="0">
                <a:solidFill>
                  <a:srgbClr val="FF0000"/>
                </a:solidFill>
              </a:rPr>
              <a:t>LINQ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の標準演算子では定義されていないような演算が出来ない</a:t>
            </a:r>
            <a:r>
              <a:rPr kumimoji="1" lang="ja-JP" altLang="en-US" dirty="0" smtClean="0"/>
              <a:t>（クエリヒントとか。独自に</a:t>
            </a:r>
            <a:r>
              <a:rPr kumimoji="1" lang="en-US" altLang="ja-JP" dirty="0" err="1" smtClean="0"/>
              <a:t>IQeuryable</a:t>
            </a:r>
            <a:r>
              <a:rPr kumimoji="1" lang="ja-JP" altLang="en-US" dirty="0" smtClean="0"/>
              <a:t>の拡張メソッドを定義すれば不可能ではないが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54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ダメなのかよ、終わっちまうのかよ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えーと</a:t>
            </a:r>
            <a:r>
              <a:rPr kumimoji="1" lang="ja-JP" altLang="en-US" dirty="0" err="1" smtClean="0"/>
              <a:t>で</a:t>
            </a:r>
            <a:r>
              <a:rPr kumimoji="1" lang="ja-JP" altLang="en-US" dirty="0" smtClean="0"/>
              <a:t>すね、つまり、</a:t>
            </a:r>
            <a:r>
              <a:rPr lang="en-US" altLang="ja-JP" dirty="0" err="1" smtClean="0"/>
              <a:t>IQueryable</a:t>
            </a:r>
            <a:r>
              <a:rPr lang="ja-JP" altLang="en-US" dirty="0" smtClean="0"/>
              <a:t>に頼らなければ良いのです。</a:t>
            </a:r>
            <a:endParaRPr lang="en-US" altLang="ja-JP" dirty="0" smtClean="0"/>
          </a:p>
          <a:p>
            <a:r>
              <a:rPr lang="ja-JP" altLang="en-US" dirty="0" smtClean="0"/>
              <a:t>この問題の核心は、</a:t>
            </a:r>
            <a:r>
              <a:rPr lang="en-US" altLang="ja-JP" dirty="0" err="1" smtClean="0"/>
              <a:t>Queryable</a:t>
            </a:r>
            <a:r>
              <a:rPr lang="ja-JP" altLang="en-US" dirty="0" smtClean="0"/>
              <a:t>に定義された拡張メソッドが、外部システムとして</a:t>
            </a:r>
            <a:r>
              <a:rPr lang="ja-JP" altLang="en-US" dirty="0" smtClean="0">
                <a:solidFill>
                  <a:srgbClr val="FF0000"/>
                </a:solidFill>
              </a:rPr>
              <a:t>「</a:t>
            </a:r>
            <a:r>
              <a:rPr lang="en-US" altLang="ja-JP" dirty="0" smtClean="0">
                <a:solidFill>
                  <a:srgbClr val="FF0000"/>
                </a:solidFill>
              </a:rPr>
              <a:t>LINQ to Object</a:t>
            </a:r>
            <a:r>
              <a:rPr lang="ja-JP" altLang="en-US" dirty="0" err="1" smtClean="0">
                <a:solidFill>
                  <a:srgbClr val="FF0000"/>
                </a:solidFill>
              </a:rPr>
              <a:t>っぽい</a:t>
            </a:r>
            <a:r>
              <a:rPr lang="ja-JP" altLang="en-US" dirty="0" smtClean="0">
                <a:solidFill>
                  <a:srgbClr val="FF0000"/>
                </a:solidFill>
              </a:rPr>
              <a:t>システム」</a:t>
            </a:r>
            <a:r>
              <a:rPr lang="ja-JP" altLang="en-US" dirty="0" smtClean="0"/>
              <a:t>や</a:t>
            </a:r>
            <a:r>
              <a:rPr lang="ja-JP" altLang="en-US" dirty="0" smtClean="0">
                <a:solidFill>
                  <a:srgbClr val="FF0000"/>
                </a:solidFill>
              </a:rPr>
              <a:t>「</a:t>
            </a:r>
            <a:r>
              <a:rPr lang="en-US" altLang="ja-JP" dirty="0" smtClean="0">
                <a:solidFill>
                  <a:srgbClr val="FF0000"/>
                </a:solidFill>
              </a:rPr>
              <a:t>SQL Server</a:t>
            </a:r>
            <a:r>
              <a:rPr lang="ja-JP" altLang="en-US" dirty="0" err="1" smtClean="0">
                <a:solidFill>
                  <a:srgbClr val="FF0000"/>
                </a:solidFill>
              </a:rPr>
              <a:t>のような</a:t>
            </a:r>
            <a:r>
              <a:rPr lang="en-US" altLang="ja-JP" dirty="0" smtClean="0">
                <a:solidFill>
                  <a:srgbClr val="FF0000"/>
                </a:solidFill>
              </a:rPr>
              <a:t>RDB</a:t>
            </a:r>
            <a:r>
              <a:rPr lang="ja-JP" altLang="en-US" dirty="0" smtClean="0">
                <a:solidFill>
                  <a:srgbClr val="FF0000"/>
                </a:solidFill>
              </a:rPr>
              <a:t>もの</a:t>
            </a:r>
            <a:r>
              <a:rPr lang="ja-JP" altLang="en-US" dirty="0">
                <a:solidFill>
                  <a:srgbClr val="FF0000"/>
                </a:solidFill>
              </a:rPr>
              <a:t>」 </a:t>
            </a:r>
            <a:r>
              <a:rPr lang="ja-JP" altLang="en-US" dirty="0" smtClean="0"/>
              <a:t>を想定している事が問題なのです。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58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12" y="0"/>
            <a:ext cx="12226412" cy="8092356"/>
          </a:xfrm>
          <a:prstGeom prst="rect">
            <a:avLst/>
          </a:prstGeom>
          <a:effectLst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85065" y="2036969"/>
            <a:ext cx="10225739" cy="3163383"/>
          </a:xfrm>
          <a:effectLst/>
        </p:spPr>
        <p:txBody>
          <a:bodyPr>
            <a:normAutofit/>
          </a:bodyPr>
          <a:lstStyle/>
          <a:p>
            <a:r>
              <a:rPr kumimoji="1" lang="en-US" altLang="ja-JP" sz="6000" dirty="0" smtClean="0">
                <a:solidFill>
                  <a:srgbClr val="53FF53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79400" dist="127000" dir="16200000" sx="102000" sy="102000" rotWithShape="0">
                    <a:prstClr val="black"/>
                  </a:outerShdw>
                </a:effectLst>
                <a:latin typeface="Lucida Calligraphy" panose="03010101010101010101" pitchFamily="66" charset="0"/>
              </a:rPr>
              <a:t>Final LINQ Extensions</a:t>
            </a:r>
            <a:r>
              <a:rPr lang="ja-JP" altLang="en-US" sz="6000" dirty="0" smtClean="0">
                <a:solidFill>
                  <a:srgbClr val="53FF53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79400" dist="127000" dir="16200000" sx="102000" sy="102000" rotWithShape="0">
                    <a:prstClr val="black"/>
                  </a:outerShdw>
                </a:effectLst>
                <a:latin typeface="Lucida Calligraphy" panose="03010101010101010101" pitchFamily="66" charset="0"/>
              </a:rPr>
              <a:t> </a:t>
            </a:r>
            <a:r>
              <a:rPr lang="en-US" altLang="ja-JP" sz="6000" dirty="0">
                <a:solidFill>
                  <a:srgbClr val="53FF53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79400" dist="127000" dir="16200000" sx="102000" sy="102000" rotWithShape="0">
                    <a:prstClr val="black"/>
                  </a:outerShdw>
                </a:effectLst>
                <a:latin typeface="Lucida Calligraphy" panose="03010101010101010101" pitchFamily="66" charset="0"/>
              </a:rPr>
              <a:t>Ⅲ</a:t>
            </a:r>
            <a:endParaRPr kumimoji="1" lang="ja-JP" altLang="en-US" sz="6000" dirty="0">
              <a:solidFill>
                <a:srgbClr val="53FF53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279400" dist="127000" dir="16200000" sx="102000" sy="102000" rotWithShape="0">
                  <a:prstClr val="black"/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472" y="2558808"/>
            <a:ext cx="1611333" cy="1567727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  <a:outerShdw blurRad="457200" dist="38100" dir="16200000" sx="106000" sy="106000" rotWithShape="0">
              <a:prstClr val="black">
                <a:alpha val="79000"/>
              </a:prstClr>
            </a:outerShdw>
          </a:effec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72569" y="5598295"/>
            <a:ext cx="7315200" cy="914400"/>
          </a:xfrm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  <p:txBody>
          <a:bodyPr/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Center CLR Part.4 – 2015.05.10  Kouji Matsui  @kekyo2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73673" y="1181826"/>
            <a:ext cx="1250077" cy="1249119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  <a:outerShdw blurRad="457200" dist="38100" dir="16200000" sx="106000" sy="106000" rotWithShape="0">
              <a:prstClr val="black">
                <a:alpha val="79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588" y="1602682"/>
            <a:ext cx="1337163" cy="1065528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  <a:outerShdw blurRad="50800" dist="508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550" y="1955921"/>
            <a:ext cx="1337163" cy="1065528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140" y="1944832"/>
            <a:ext cx="1337163" cy="1065528"/>
          </a:xfrm>
          <a:prstGeom prst="rect">
            <a:avLst/>
          </a:prstGeom>
          <a:effectLst>
            <a:outerShdw blurRad="457200" dist="38100" dir="16200000" sx="106000" sy="106000" rotWithShape="0">
              <a:prstClr val="black">
                <a:alpha val="79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16867" y="2267953"/>
            <a:ext cx="1337163" cy="1065528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  <a:outerShdw blurRad="457200" dist="38100" dir="16200000" sx="106000" sy="106000" rotWithShape="0">
              <a:prstClr val="black">
                <a:alpha val="79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813" y="1382585"/>
            <a:ext cx="1404292" cy="847600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  <a:outerShdw blurRad="457200" dist="38100" dir="16200000" sx="106000" sy="106000" rotWithShape="0">
              <a:prstClr val="black">
                <a:alpha val="79000"/>
              </a:prstClr>
            </a:outerShdw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935" y="1940207"/>
            <a:ext cx="1404292" cy="847600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  <a:outerShdw blurRad="457200" dist="38100" dir="16200000" sx="106000" sy="106000" rotWithShape="0">
              <a:prstClr val="black">
                <a:alpha val="79000"/>
              </a:prstClr>
            </a:outerShdw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030" y="2511787"/>
            <a:ext cx="1404292" cy="847600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  <a:outerShdw blurRad="457200" dist="38100" dir="16200000" sx="106000" sy="106000" rotWithShape="0">
              <a:prstClr val="black">
                <a:alpha val="7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8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え</a:t>
            </a:r>
            <a:r>
              <a:rPr lang="ja-JP" altLang="en-US"/>
              <a:t>？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5635" y="1020384"/>
            <a:ext cx="11386206" cy="5618955"/>
          </a:xfrm>
        </p:spPr>
        <p:txBody>
          <a:bodyPr/>
          <a:lstStyle/>
          <a:p>
            <a:r>
              <a:rPr kumimoji="1" lang="ja-JP" altLang="en-US" smtClean="0"/>
              <a:t>まだ、ピンとこない？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054" y="3762788"/>
            <a:ext cx="1985630" cy="28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07" y="4784707"/>
            <a:ext cx="4389500" cy="15088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IQueryable</a:t>
            </a:r>
            <a:r>
              <a:rPr kumimoji="1" lang="ja-JP" altLang="en-US" smtClean="0"/>
              <a:t>に頼らない</a:t>
            </a:r>
            <a:r>
              <a:rPr kumimoji="1" lang="en-US" altLang="ja-JP" smtClean="0"/>
              <a:t>LINQ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2591496"/>
          </a:xfrm>
        </p:spPr>
        <p:txBody>
          <a:bodyPr/>
          <a:lstStyle/>
          <a:p>
            <a:r>
              <a:rPr kumimoji="1" lang="en-US" altLang="ja-JP" smtClean="0"/>
              <a:t>IQueryable</a:t>
            </a:r>
            <a:r>
              <a:rPr kumimoji="1" lang="ja-JP" altLang="en-US" smtClean="0"/>
              <a:t>やクエリプロバイダーに頼らない</a:t>
            </a:r>
            <a:r>
              <a:rPr kumimoji="1" lang="en-US" altLang="ja-JP" smtClean="0"/>
              <a:t>LINQ</a:t>
            </a:r>
            <a:r>
              <a:rPr kumimoji="1" lang="ja-JP" altLang="en-US" smtClean="0"/>
              <a:t>ソース（供給源）を書いてみます。</a:t>
            </a:r>
            <a:endParaRPr kumimoji="1" lang="en-US" altLang="ja-JP" smtClean="0"/>
          </a:p>
          <a:p>
            <a:r>
              <a:rPr lang="ja-JP" altLang="en-US"/>
              <a:t>何</a:t>
            </a:r>
            <a:r>
              <a:rPr lang="ja-JP" altLang="en-US" smtClean="0"/>
              <a:t>となく</a:t>
            </a:r>
            <a:r>
              <a:rPr lang="en-US" altLang="ja-JP" smtClean="0"/>
              <a:t>O/R</a:t>
            </a:r>
            <a:r>
              <a:rPr lang="ja-JP" altLang="en-US" smtClean="0"/>
              <a:t>マッパー的な物を想定して、最終的に</a:t>
            </a:r>
            <a:r>
              <a:rPr lang="ja-JP" altLang="en-US" smtClean="0">
                <a:solidFill>
                  <a:srgbClr val="FF0000"/>
                </a:solidFill>
              </a:rPr>
              <a:t>限定的な</a:t>
            </a:r>
            <a:r>
              <a:rPr lang="en-US" altLang="ja-JP" smtClean="0">
                <a:solidFill>
                  <a:srgbClr val="FF0000"/>
                </a:solidFill>
              </a:rPr>
              <a:t>SQL</a:t>
            </a:r>
            <a:r>
              <a:rPr lang="ja-JP" altLang="en-US" smtClean="0">
                <a:solidFill>
                  <a:srgbClr val="FF0000"/>
                </a:solidFill>
              </a:rPr>
              <a:t>文（</a:t>
            </a:r>
            <a:r>
              <a:rPr lang="en-US" altLang="ja-JP" smtClean="0">
                <a:solidFill>
                  <a:srgbClr val="FF0000"/>
                </a:solidFill>
              </a:rPr>
              <a:t>WHERE</a:t>
            </a:r>
            <a:r>
              <a:rPr lang="ja-JP" altLang="en-US" smtClean="0">
                <a:solidFill>
                  <a:srgbClr val="FF0000"/>
                </a:solidFill>
              </a:rPr>
              <a:t>と</a:t>
            </a:r>
            <a:r>
              <a:rPr lang="en-US" altLang="ja-JP" smtClean="0">
                <a:solidFill>
                  <a:srgbClr val="FF0000"/>
                </a:solidFill>
              </a:rPr>
              <a:t>SELECT</a:t>
            </a:r>
            <a:r>
              <a:rPr lang="ja-JP" altLang="en-US" smtClean="0">
                <a:solidFill>
                  <a:srgbClr val="FF0000"/>
                </a:solidFill>
              </a:rPr>
              <a:t>）を生成する</a:t>
            </a:r>
            <a:r>
              <a:rPr lang="ja-JP" altLang="en-US" smtClean="0"/>
              <a:t>所までを実現してみましょう。</a:t>
            </a:r>
            <a:endParaRPr lang="en-US" altLang="ja-JP" smtClean="0"/>
          </a:p>
          <a:p>
            <a:r>
              <a:rPr kumimoji="1" lang="ja-JP" altLang="en-US" smtClean="0"/>
              <a:t>え、そうです、このセッションで説明できる程度の事ですよ。</a:t>
            </a:r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3839307" y="4706789"/>
            <a:ext cx="1512363" cy="398101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864017" y="4078452"/>
            <a:ext cx="3169920" cy="706255"/>
          </a:xfrm>
          <a:prstGeom prst="wedgeRoundRectCallout">
            <a:avLst>
              <a:gd name="adj1" fmla="val -68260"/>
              <a:gd name="adj2" fmla="val 5229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OreOre</a:t>
            </a:r>
            <a:r>
              <a:rPr kumimoji="1" lang="ja-JP" altLang="en-US" smtClean="0"/>
              <a:t>テーブルの構造を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モデル化したクラス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1827316" y="5276605"/>
            <a:ext cx="3034244" cy="77465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5351671" y="5182808"/>
            <a:ext cx="2151779" cy="706255"/>
          </a:xfrm>
          <a:prstGeom prst="wedgeRoundRectCallout">
            <a:avLst>
              <a:gd name="adj1" fmla="val -76523"/>
              <a:gd name="adj2" fmla="val 4654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カラムを定義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0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12" y="990216"/>
            <a:ext cx="7841660" cy="41761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テーブルを司るクラス</a:t>
            </a:r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779566" y="2970943"/>
            <a:ext cx="5657602" cy="442471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6863623" y="2321747"/>
            <a:ext cx="2399872" cy="706255"/>
          </a:xfrm>
          <a:prstGeom prst="wedgeRoundRectCallout">
            <a:avLst>
              <a:gd name="adj1" fmla="val -73239"/>
              <a:gd name="adj2" fmla="val 5891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テーブル名を保持</a:t>
            </a:r>
            <a:endParaRPr kumimoji="1" lang="en-US" altLang="ja-JP" smtClean="0"/>
          </a:p>
        </p:txBody>
      </p:sp>
      <p:sp>
        <p:nvSpPr>
          <p:cNvPr id="9" name="角丸四角形 8"/>
          <p:cNvSpPr/>
          <p:nvPr/>
        </p:nvSpPr>
        <p:spPr>
          <a:xfrm>
            <a:off x="1272886" y="4197927"/>
            <a:ext cx="6868386" cy="353291"/>
          </a:xfrm>
          <a:prstGeom prst="roundRect">
            <a:avLst>
              <a:gd name="adj" fmla="val 11025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8261945" y="3390914"/>
            <a:ext cx="3169920" cy="706255"/>
          </a:xfrm>
          <a:prstGeom prst="wedgeRoundRectCallout">
            <a:avLst>
              <a:gd name="adj1" fmla="val -68260"/>
              <a:gd name="adj2" fmla="val 5229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テーブルだけが指定されているので、全件取得の</a:t>
            </a:r>
            <a:r>
              <a:rPr kumimoji="1" lang="en-US" altLang="ja-JP" smtClean="0"/>
              <a:t>SQL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16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行けますね？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32" y="3803015"/>
            <a:ext cx="4067175" cy="1619250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7269612" y="3108473"/>
            <a:ext cx="3261574" cy="800240"/>
          </a:xfrm>
          <a:prstGeom prst="wedgeRoundRectCallout">
            <a:avLst>
              <a:gd name="adj1" fmla="val -68260"/>
              <a:gd name="adj2" fmla="val 5229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え、当たり前だって？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いやいや、ここからですよ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93" y="1145010"/>
            <a:ext cx="7590178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3" y="1019456"/>
            <a:ext cx="11217612" cy="549449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フィルター</a:t>
            </a:r>
            <a:r>
              <a:rPr lang="en-US" altLang="ja-JP" smtClean="0"/>
              <a:t>(Where)</a:t>
            </a:r>
            <a:r>
              <a:rPr lang="ja-JP" altLang="en-US" smtClean="0"/>
              <a:t>のサポート</a:t>
            </a:r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424055" y="3569612"/>
            <a:ext cx="5704609" cy="341887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8075241" y="2369128"/>
            <a:ext cx="3396324" cy="1030897"/>
          </a:xfrm>
          <a:prstGeom prst="wedgeRoundRectCallout">
            <a:avLst>
              <a:gd name="adj1" fmla="val -62725"/>
              <a:gd name="adj2" fmla="val 6073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Where</a:t>
            </a:r>
            <a:r>
              <a:rPr kumimoji="1" lang="ja-JP" altLang="en-US" smtClean="0"/>
              <a:t>メソッドを追加：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式木を指定させて、</a:t>
            </a:r>
            <a:r>
              <a:rPr kumimoji="1" lang="en-US" altLang="ja-JP" smtClean="0"/>
              <a:t>WhereSqlGenerator</a:t>
            </a:r>
            <a:r>
              <a:rPr kumimoji="1" lang="ja-JP" altLang="en-US" smtClean="0"/>
              <a:t>を生成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2000249" y="4147336"/>
            <a:ext cx="6702137" cy="341887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332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Where</a:t>
            </a:r>
            <a:r>
              <a:rPr kumimoji="1" lang="ja-JP" altLang="en-US" smtClean="0"/>
              <a:t>演算結果を司るクラス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945483"/>
            <a:ext cx="8287209" cy="5790918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08370" y="2279070"/>
            <a:ext cx="6317270" cy="2064330"/>
          </a:xfrm>
          <a:prstGeom prst="roundRect">
            <a:avLst>
              <a:gd name="adj" fmla="val 5017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7302210" y="2410883"/>
            <a:ext cx="2796830" cy="706255"/>
          </a:xfrm>
          <a:prstGeom prst="wedgeRoundRectCallout">
            <a:avLst>
              <a:gd name="adj1" fmla="val -68260"/>
              <a:gd name="adj2" fmla="val 5229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受け取ったテーブルと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式木をそのまま保存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1226530" y="4991790"/>
            <a:ext cx="4173510" cy="1271850"/>
          </a:xfrm>
          <a:prstGeom prst="roundRect">
            <a:avLst>
              <a:gd name="adj" fmla="val 8792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5922178" y="4892283"/>
            <a:ext cx="5457022" cy="916517"/>
          </a:xfrm>
          <a:prstGeom prst="wedgeRoundRectCallout">
            <a:avLst>
              <a:gd name="adj1" fmla="val -64274"/>
              <a:gd name="adj2" fmla="val 4564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とりあえず、式木はそのままダンプ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（式木はラムダ式なので、右辺の</a:t>
            </a:r>
            <a:r>
              <a:rPr kumimoji="1" lang="en-US" altLang="ja-JP" smtClean="0"/>
              <a:t>Body</a:t>
            </a:r>
            <a:r>
              <a:rPr kumimoji="1" lang="ja-JP" altLang="en-US" smtClean="0"/>
              <a:t>だけ使う）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263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なんか、それっぽくなった</a:t>
            </a:r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952" y="3798094"/>
            <a:ext cx="4600575" cy="1752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53" y="1066704"/>
            <a:ext cx="7818487" cy="2053056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7634719" y="3387816"/>
            <a:ext cx="2796830" cy="706255"/>
          </a:xfrm>
          <a:prstGeom prst="wedgeRoundRectCallout">
            <a:avLst>
              <a:gd name="adj1" fmla="val -68260"/>
              <a:gd name="adj2" fmla="val 5229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フィルター式が</a:t>
            </a:r>
            <a:r>
              <a:rPr kumimoji="1" lang="en-US" altLang="ja-JP" smtClean="0"/>
              <a:t>SQL</a:t>
            </a:r>
            <a:r>
              <a:rPr kumimoji="1" lang="ja-JP" altLang="en-US" smtClean="0"/>
              <a:t>文に盛り込まれた！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2504611" y="2093232"/>
            <a:ext cx="5491193" cy="286286"/>
          </a:xfrm>
          <a:prstGeom prst="roundRect">
            <a:avLst>
              <a:gd name="adj" fmla="val 8792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8465992" y="1428943"/>
            <a:ext cx="2796830" cy="706255"/>
          </a:xfrm>
          <a:prstGeom prst="wedgeRoundRectCallout">
            <a:avLst>
              <a:gd name="adj1" fmla="val -68260"/>
              <a:gd name="adj2" fmla="val 5229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ちゃんと</a:t>
            </a:r>
            <a:r>
              <a:rPr kumimoji="1" lang="en-US" altLang="ja-JP" smtClean="0"/>
              <a:t>LINQ</a:t>
            </a:r>
            <a:r>
              <a:rPr kumimoji="1" lang="ja-JP" altLang="en-US" smtClean="0"/>
              <a:t>っぽく</a:t>
            </a:r>
            <a:r>
              <a:rPr kumimoji="1" lang="en-US" altLang="ja-JP" smtClean="0"/>
              <a:t>Where</a:t>
            </a:r>
            <a:r>
              <a:rPr kumimoji="1" lang="ja-JP" altLang="en-US" smtClean="0"/>
              <a:t>が使える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1687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クエリ構文でも行けますよ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014847" cy="976055"/>
          </a:xfrm>
        </p:spPr>
        <p:txBody>
          <a:bodyPr/>
          <a:lstStyle/>
          <a:p>
            <a:r>
              <a:rPr kumimoji="1" lang="ja-JP" altLang="en-US" smtClean="0"/>
              <a:t>前回、</a:t>
            </a:r>
            <a:r>
              <a:rPr kumimoji="1" lang="ja-JP" altLang="en-US" smtClean="0">
                <a:solidFill>
                  <a:srgbClr val="FF0000"/>
                </a:solidFill>
              </a:rPr>
              <a:t>条件さえ満たしていれば、クエリ構文が使える</a:t>
            </a:r>
            <a:r>
              <a:rPr kumimoji="1" lang="ja-JP" altLang="en-US" smtClean="0"/>
              <a:t>ことを説明しました。だから</a:t>
            </a:r>
            <a:r>
              <a:rPr kumimoji="1" lang="en-US" altLang="ja-JP" smtClean="0"/>
              <a:t>...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52" y="2058514"/>
            <a:ext cx="6754208" cy="30310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672" y="4630951"/>
            <a:ext cx="4600575" cy="1752600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541490" y="3284643"/>
            <a:ext cx="3177830" cy="901277"/>
          </a:xfrm>
          <a:prstGeom prst="roundRect">
            <a:avLst>
              <a:gd name="adj" fmla="val 8792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177644" y="3213523"/>
            <a:ext cx="4708035" cy="825077"/>
          </a:xfrm>
          <a:prstGeom prst="wedgeRoundRectCallout">
            <a:avLst>
              <a:gd name="adj1" fmla="val -68506"/>
              <a:gd name="adj2" fmla="val 4367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そのまま射影するなら、</a:t>
            </a:r>
            <a:r>
              <a:rPr kumimoji="1" lang="en-US" altLang="ja-JP" smtClean="0"/>
              <a:t>Where</a:t>
            </a:r>
            <a:r>
              <a:rPr kumimoji="1" lang="ja-JP" altLang="en-US" smtClean="0"/>
              <a:t>のサポートだけでクエリ構文が使える！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1437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射影したいから</a:t>
            </a:r>
            <a:r>
              <a:rPr kumimoji="1" lang="en-US" altLang="ja-JP" smtClean="0"/>
              <a:t>Select</a:t>
            </a:r>
            <a:r>
              <a:rPr kumimoji="1" lang="ja-JP" altLang="en-US" smtClean="0"/>
              <a:t>をサポート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34" y="2229992"/>
            <a:ext cx="9092386" cy="2554559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830290" y="3142670"/>
            <a:ext cx="6835430" cy="1342970"/>
          </a:xfrm>
          <a:prstGeom prst="roundRect">
            <a:avLst>
              <a:gd name="adj" fmla="val 8792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4147530" y="1224826"/>
            <a:ext cx="2796830" cy="706255"/>
          </a:xfrm>
          <a:prstGeom prst="wedgeRoundRectCallout">
            <a:avLst>
              <a:gd name="adj1" fmla="val 40539"/>
              <a:gd name="adj2" fmla="val 10696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WhereSqlGenerator</a:t>
            </a:r>
            <a:r>
              <a:rPr kumimoji="1" lang="ja-JP" altLang="en-US" smtClean="0"/>
              <a:t>に</a:t>
            </a:r>
            <a:r>
              <a:rPr kumimoji="1" lang="en-US" altLang="ja-JP" smtClean="0"/>
              <a:t>Select</a:t>
            </a:r>
            <a:r>
              <a:rPr kumimoji="1" lang="ja-JP" altLang="en-US" smtClean="0"/>
              <a:t>メソッドを追加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8028650" y="3252747"/>
            <a:ext cx="3482630" cy="816333"/>
          </a:xfrm>
          <a:prstGeom prst="wedgeRoundRectCallout">
            <a:avLst>
              <a:gd name="adj1" fmla="val -69895"/>
              <a:gd name="adj2" fmla="val 4294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例によって</a:t>
            </a:r>
            <a:r>
              <a:rPr kumimoji="1" lang="en-US" altLang="ja-JP" smtClean="0"/>
              <a:t>SelectSqlGenerator</a:t>
            </a:r>
            <a:r>
              <a:rPr kumimoji="1" lang="ja-JP" altLang="en-US" smtClean="0"/>
              <a:t>に情報を渡す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182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Select</a:t>
            </a:r>
            <a:r>
              <a:rPr kumimoji="1" lang="ja-JP" altLang="en-US" smtClean="0"/>
              <a:t>結果を司るクラス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965869"/>
            <a:ext cx="8014555" cy="5851492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1053810" y="5113710"/>
            <a:ext cx="4082070" cy="1348050"/>
          </a:xfrm>
          <a:prstGeom prst="roundRect">
            <a:avLst>
              <a:gd name="adj" fmla="val 8792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691850" y="5020587"/>
            <a:ext cx="3482630" cy="816333"/>
          </a:xfrm>
          <a:prstGeom prst="wedgeRoundRectCallout">
            <a:avLst>
              <a:gd name="adj1" fmla="val -69895"/>
              <a:gd name="adj2" fmla="val 4294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全部の情報がそろったので、</a:t>
            </a:r>
            <a:r>
              <a:rPr kumimoji="1" lang="en-US" altLang="ja-JP" smtClean="0"/>
              <a:t>SQL</a:t>
            </a:r>
            <a:r>
              <a:rPr kumimoji="1" lang="ja-JP" altLang="en-US" smtClean="0"/>
              <a:t>を生成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530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けきょ </a:t>
            </a:r>
            <a:r>
              <a:rPr lang="en-US" altLang="ja-JP" dirty="0" smtClean="0"/>
              <a:t>(@kekyo2  Kouji Matsui)</a:t>
            </a:r>
          </a:p>
          <a:p>
            <a:r>
              <a:rPr lang="en-US" altLang="ja-JP" dirty="0" smtClean="0"/>
              <a:t>Microsoft MVP for .NET (2015.04</a:t>
            </a:r>
            <a:r>
              <a:rPr lang="ja-JP" altLang="en-US" dirty="0" smtClean="0"/>
              <a:t>～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LINQ, </a:t>
            </a:r>
            <a:r>
              <a:rPr kumimoji="1" lang="en-US" altLang="ja-JP" dirty="0" err="1" smtClean="0"/>
              <a:t>Async</a:t>
            </a:r>
            <a:r>
              <a:rPr kumimoji="1" lang="en-US" altLang="ja-JP" dirty="0" smtClean="0"/>
              <a:t>, .NET</a:t>
            </a:r>
            <a:r>
              <a:rPr kumimoji="1" lang="ja-JP" altLang="en-US" dirty="0" smtClean="0"/>
              <a:t>とか</a:t>
            </a:r>
            <a:endParaRPr kumimoji="1" lang="en-US" altLang="ja-JP" dirty="0" smtClean="0"/>
          </a:p>
          <a:p>
            <a:r>
              <a:rPr lang="en-US" altLang="ja-JP" dirty="0" smtClean="0"/>
              <a:t>Center CLR</a:t>
            </a:r>
            <a:r>
              <a:rPr lang="ja-JP" altLang="en-US" dirty="0" smtClean="0"/>
              <a:t>オーガナイザーです</a:t>
            </a:r>
            <a:endParaRPr lang="en-US" altLang="ja-JP" dirty="0" smtClean="0"/>
          </a:p>
          <a:p>
            <a:r>
              <a:rPr kumimoji="1" lang="ja-JP" altLang="en-US" dirty="0"/>
              <a:t>会社</a:t>
            </a:r>
            <a:r>
              <a:rPr kumimoji="1" lang="ja-JP" altLang="en-US" dirty="0" smtClean="0"/>
              <a:t>やってます</a:t>
            </a:r>
            <a:endParaRPr kumimoji="1" lang="en-US" altLang="ja-JP" dirty="0" smtClean="0"/>
          </a:p>
          <a:p>
            <a:r>
              <a:rPr lang="ja-JP" altLang="en-US" dirty="0"/>
              <a:t>アーキ</a:t>
            </a:r>
            <a:r>
              <a:rPr lang="ja-JP" altLang="en-US" dirty="0" smtClean="0"/>
              <a:t>とかフレームワーク設計とか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4849474"/>
            <a:ext cx="11276163" cy="178986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9929" y="4109185"/>
            <a:ext cx="2981195" cy="237849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918" y="1020383"/>
            <a:ext cx="2720793" cy="10868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000" y="2197118"/>
            <a:ext cx="2803105" cy="9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射影も可能に！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312" y="4310444"/>
            <a:ext cx="5362575" cy="20193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9" y="1017114"/>
            <a:ext cx="6937092" cy="3089684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260600" y="2860571"/>
            <a:ext cx="1656080" cy="309349"/>
          </a:xfrm>
          <a:prstGeom prst="roundRect">
            <a:avLst>
              <a:gd name="adj" fmla="val 26856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334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マルチカラムは？</a:t>
            </a:r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72" y="4414459"/>
            <a:ext cx="6505575" cy="16859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32" y="945216"/>
            <a:ext cx="6596728" cy="2954133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116772" y="2673695"/>
            <a:ext cx="3750628" cy="323505"/>
          </a:xfrm>
          <a:prstGeom prst="roundRect">
            <a:avLst>
              <a:gd name="adj" fmla="val 18214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6342090" y="2059754"/>
            <a:ext cx="2852710" cy="816333"/>
          </a:xfrm>
          <a:prstGeom prst="wedgeRoundRectCallout">
            <a:avLst>
              <a:gd name="adj1" fmla="val -69895"/>
              <a:gd name="adj2" fmla="val 4294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匿名クラスを使用して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マルチカラムに射影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5646130" y="3575942"/>
            <a:ext cx="2436150" cy="646813"/>
          </a:xfrm>
          <a:prstGeom prst="wedgeRoundRectCallout">
            <a:avLst>
              <a:gd name="adj1" fmla="val -42268"/>
              <a:gd name="adj2" fmla="val 10152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なんかちょっと変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4016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匿名クラスを生成する</a:t>
            </a:r>
            <a:r>
              <a:rPr kumimoji="1" lang="en-US" altLang="ja-JP" smtClean="0"/>
              <a:t>New</a:t>
            </a:r>
            <a:r>
              <a:rPr kumimoji="1" lang="ja-JP" altLang="en-US" smtClean="0"/>
              <a:t>式</a:t>
            </a:r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95" y="2052513"/>
            <a:ext cx="10555719" cy="2411859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3158172" y="2644215"/>
            <a:ext cx="4789766" cy="323505"/>
          </a:xfrm>
          <a:prstGeom prst="roundRect">
            <a:avLst>
              <a:gd name="adj" fmla="val 18214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8272490" y="1943107"/>
            <a:ext cx="2852710" cy="816333"/>
          </a:xfrm>
          <a:prstGeom prst="wedgeRoundRectCallout">
            <a:avLst>
              <a:gd name="adj1" fmla="val -69895"/>
              <a:gd name="adj2" fmla="val 4294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Select</a:t>
            </a:r>
            <a:r>
              <a:rPr kumimoji="1" lang="ja-JP" altLang="en-US" smtClean="0"/>
              <a:t>の式木は</a:t>
            </a:r>
            <a:r>
              <a:rPr kumimoji="1" lang="en-US" altLang="ja-JP" smtClean="0"/>
              <a:t>New</a:t>
            </a:r>
            <a:r>
              <a:rPr kumimoji="1" lang="ja-JP" altLang="en-US" smtClean="0"/>
              <a:t>式と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仮定して</a:t>
            </a:r>
            <a:r>
              <a:rPr kumimoji="1" lang="en-US" altLang="ja-JP" smtClean="0"/>
              <a:t>...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1273492" y="3495233"/>
            <a:ext cx="2765108" cy="300527"/>
          </a:xfrm>
          <a:prstGeom prst="roundRect">
            <a:avLst>
              <a:gd name="adj" fmla="val 18214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4351972" y="3754313"/>
            <a:ext cx="6051868" cy="320040"/>
          </a:xfrm>
          <a:prstGeom prst="roundRect">
            <a:avLst>
              <a:gd name="adj" fmla="val 18214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6535306" y="4355522"/>
            <a:ext cx="5148693" cy="931003"/>
          </a:xfrm>
          <a:prstGeom prst="wedgeRoundRectCallout">
            <a:avLst>
              <a:gd name="adj1" fmla="val -37959"/>
              <a:gd name="adj2" fmla="val -8462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New</a:t>
            </a:r>
            <a:r>
              <a:rPr kumimoji="1" lang="ja-JP" altLang="en-US" smtClean="0"/>
              <a:t>のメンバ初期化式は全て（モデルの）フィールド参照式と仮定して、名前を取得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82963" y="4842047"/>
            <a:ext cx="225835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NewExpression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037576" y="5982090"/>
            <a:ext cx="711202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int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1748778" y="5982090"/>
            <a:ext cx="2757715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FieldExpression[0] (ID)</a:t>
            </a:r>
            <a:endParaRPr kumimoji="1" lang="ja-JP" altLang="en-US" dirty="0"/>
          </a:p>
        </p:txBody>
      </p:sp>
      <p:cxnSp>
        <p:nvCxnSpPr>
          <p:cNvPr id="26" name="カギ線コネクタ 25"/>
          <p:cNvCxnSpPr>
            <a:stCxn id="11" idx="2"/>
            <a:endCxn id="13" idx="0"/>
          </p:cNvCxnSpPr>
          <p:nvPr/>
        </p:nvCxnSpPr>
        <p:spPr>
          <a:xfrm rot="16200000" flipH="1">
            <a:off x="2204668" y="5059121"/>
            <a:ext cx="530443" cy="1315494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5755640" y="5982090"/>
            <a:ext cx="305816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FieldExpression[1]  (Name)</a:t>
            </a:r>
            <a:endParaRPr kumimoji="1" lang="ja-JP" altLang="en-US" dirty="0"/>
          </a:p>
        </p:txBody>
      </p:sp>
      <p:cxnSp>
        <p:nvCxnSpPr>
          <p:cNvPr id="28" name="カギ線コネクタ 27"/>
          <p:cNvCxnSpPr>
            <a:stCxn id="11" idx="2"/>
            <a:endCxn id="27" idx="0"/>
          </p:cNvCxnSpPr>
          <p:nvPr/>
        </p:nvCxnSpPr>
        <p:spPr>
          <a:xfrm rot="16200000" flipH="1">
            <a:off x="4283210" y="2980579"/>
            <a:ext cx="530443" cy="5472578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5041718" y="5982090"/>
            <a:ext cx="711202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string</a:t>
            </a:r>
            <a:endParaRPr kumimoji="1" lang="ja-JP" altLang="en-US" dirty="0"/>
          </a:p>
        </p:txBody>
      </p:sp>
      <p:sp>
        <p:nvSpPr>
          <p:cNvPr id="3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900887"/>
            <a:ext cx="11014847" cy="976055"/>
          </a:xfrm>
        </p:spPr>
        <p:txBody>
          <a:bodyPr/>
          <a:lstStyle/>
          <a:p>
            <a:r>
              <a:rPr lang="en-US" altLang="ja-JP" smtClean="0"/>
              <a:t>new</a:t>
            </a:r>
            <a:r>
              <a:rPr lang="ja-JP" altLang="en-US" smtClean="0"/>
              <a:t>を使って匿名クラスに射影すると、式木上は</a:t>
            </a:r>
            <a:r>
              <a:rPr lang="en-US" altLang="ja-JP" smtClean="0"/>
              <a:t>NewExpression</a:t>
            </a:r>
            <a:r>
              <a:rPr lang="ja-JP" altLang="en-US" smtClean="0"/>
              <a:t>という式木に格納されます。だから：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954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これで、かなりそれっぽく</a:t>
            </a:r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3740309"/>
            <a:ext cx="5133975" cy="18859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87" y="1106044"/>
            <a:ext cx="5147594" cy="2295144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6509730" y="3083560"/>
            <a:ext cx="4950750" cy="1183640"/>
          </a:xfrm>
          <a:prstGeom prst="wedgeRoundRectCallout">
            <a:avLst>
              <a:gd name="adj1" fmla="val -69895"/>
              <a:gd name="adj2" fmla="val 4294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WHERE</a:t>
            </a:r>
            <a:r>
              <a:rPr kumimoji="1" lang="ja-JP" altLang="en-US" smtClean="0"/>
              <a:t>の式を本物に近づけるには、ラムダ式の</a:t>
            </a:r>
            <a:r>
              <a:rPr kumimoji="1" lang="en-US" altLang="ja-JP" smtClean="0"/>
              <a:t>Body</a:t>
            </a:r>
            <a:r>
              <a:rPr kumimoji="1" lang="ja-JP" altLang="en-US" smtClean="0"/>
              <a:t>を更に細かく解析して</a:t>
            </a:r>
            <a:r>
              <a:rPr kumimoji="1" lang="en-US" altLang="ja-JP" smtClean="0"/>
              <a:t>SQL</a:t>
            </a:r>
            <a:r>
              <a:rPr kumimoji="1" lang="ja-JP" altLang="en-US" smtClean="0"/>
              <a:t>式に変換する必要がある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8075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結果はどうやって得るのか？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55" y="1095470"/>
            <a:ext cx="8552454" cy="1184805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5864017" y="1107390"/>
            <a:ext cx="2729265" cy="323505"/>
          </a:xfrm>
          <a:prstGeom prst="roundRect">
            <a:avLst>
              <a:gd name="adj" fmla="val 18214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8947899" y="374943"/>
            <a:ext cx="2852710" cy="816333"/>
          </a:xfrm>
          <a:prstGeom prst="wedgeRoundRectCallout">
            <a:avLst>
              <a:gd name="adj1" fmla="val -67163"/>
              <a:gd name="adj2" fmla="val 5630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IEnumerable</a:t>
            </a:r>
            <a:r>
              <a:rPr kumimoji="1" lang="ja-JP" altLang="en-US" smtClean="0"/>
              <a:t>を実装して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列挙可能に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44" y="2607341"/>
            <a:ext cx="7941654" cy="4157142"/>
          </a:xfrm>
          <a:prstGeom prst="rect">
            <a:avLst/>
          </a:prstGeom>
        </p:spPr>
      </p:pic>
      <p:cxnSp>
        <p:nvCxnSpPr>
          <p:cNvPr id="9" name="直線コネクタ 8"/>
          <p:cNvCxnSpPr/>
          <p:nvPr/>
        </p:nvCxnSpPr>
        <p:spPr>
          <a:xfrm>
            <a:off x="119495" y="2483428"/>
            <a:ext cx="11448216" cy="0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角丸四角形 9"/>
          <p:cNvSpPr/>
          <p:nvPr/>
        </p:nvSpPr>
        <p:spPr>
          <a:xfrm>
            <a:off x="1022386" y="3458307"/>
            <a:ext cx="6755876" cy="931985"/>
          </a:xfrm>
          <a:prstGeom prst="roundRect">
            <a:avLst>
              <a:gd name="adj" fmla="val 8220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7964491" y="2694444"/>
            <a:ext cx="3953349" cy="919764"/>
          </a:xfrm>
          <a:prstGeom prst="wedgeRoundRectCallout">
            <a:avLst>
              <a:gd name="adj1" fmla="val -65666"/>
              <a:gd name="adj2" fmla="val 5217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サーバーに</a:t>
            </a:r>
            <a:r>
              <a:rPr kumimoji="1" lang="en-US" altLang="ja-JP" smtClean="0"/>
              <a:t>SQL</a:t>
            </a:r>
            <a:r>
              <a:rPr kumimoji="1" lang="ja-JP" altLang="en-US" smtClean="0"/>
              <a:t>文を送信して実行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（非同期待機してないのは課題）</a:t>
            </a:r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1403386" y="4601307"/>
            <a:ext cx="6859412" cy="1570893"/>
          </a:xfrm>
          <a:prstGeom prst="roundRect">
            <a:avLst>
              <a:gd name="adj" fmla="val 8220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8479504" y="3944816"/>
            <a:ext cx="3542511" cy="1064658"/>
          </a:xfrm>
          <a:prstGeom prst="wedgeRoundRectCallout">
            <a:avLst>
              <a:gd name="adj1" fmla="val -64964"/>
              <a:gd name="adj2" fmla="val 5128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結果は</a:t>
            </a:r>
            <a:r>
              <a:rPr kumimoji="1" lang="en-US" altLang="ja-JP" smtClean="0"/>
              <a:t>JSON</a:t>
            </a:r>
            <a:r>
              <a:rPr kumimoji="1" lang="ja-JP" altLang="en-US" smtClean="0"/>
              <a:t>配列で返される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（仮定）ので、逆シリアル化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して列挙子を返す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3992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LINQ to OreOre O/R</a:t>
            </a:r>
            <a:r>
              <a:rPr kumimoji="1" lang="ja-JP" altLang="en-US" smtClean="0"/>
              <a:t>マッパー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" y="1142808"/>
            <a:ext cx="9304826" cy="441998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776202" y="3944815"/>
            <a:ext cx="3707875" cy="375139"/>
          </a:xfrm>
          <a:prstGeom prst="roundRect">
            <a:avLst>
              <a:gd name="adj" fmla="val 8220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004415" y="3540369"/>
            <a:ext cx="3858232" cy="630684"/>
          </a:xfrm>
          <a:prstGeom prst="wedgeRoundRectCallout">
            <a:avLst>
              <a:gd name="adj1" fmla="val -67149"/>
              <a:gd name="adj2" fmla="val 4516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クエリの列挙（実行）が可能に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2228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LINQ to OreOre</a:t>
            </a:r>
            <a:r>
              <a:rPr kumimoji="1" lang="ja-JP" altLang="en-US" smtClean="0"/>
              <a:t>の展望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4"/>
            <a:ext cx="11386206" cy="5837616"/>
          </a:xfrm>
        </p:spPr>
        <p:txBody>
          <a:bodyPr>
            <a:normAutofit/>
          </a:bodyPr>
          <a:lstStyle/>
          <a:p>
            <a:r>
              <a:rPr kumimoji="1" lang="ja-JP" altLang="en-US" smtClean="0"/>
              <a:t>このデモはあくまで</a:t>
            </a:r>
            <a:r>
              <a:rPr kumimoji="1" lang="ja-JP" altLang="en-US" smtClean="0">
                <a:solidFill>
                  <a:srgbClr val="FF0000"/>
                </a:solidFill>
              </a:rPr>
              <a:t>「</a:t>
            </a:r>
            <a:r>
              <a:rPr kumimoji="1" lang="en-US" altLang="ja-JP" smtClean="0">
                <a:solidFill>
                  <a:srgbClr val="FF0000"/>
                </a:solidFill>
              </a:rPr>
              <a:t>SQL</a:t>
            </a:r>
            <a:r>
              <a:rPr kumimoji="1" lang="ja-JP" altLang="en-US" smtClean="0">
                <a:solidFill>
                  <a:srgbClr val="FF0000"/>
                </a:solidFill>
              </a:rPr>
              <a:t>モドキ文」</a:t>
            </a:r>
            <a:r>
              <a:rPr kumimoji="1" lang="ja-JP" altLang="en-US" smtClean="0"/>
              <a:t>の生成なので、色々不備はあります：</a:t>
            </a:r>
            <a:endParaRPr kumimoji="1" lang="en-US" altLang="ja-JP" smtClean="0"/>
          </a:p>
          <a:p>
            <a:pPr lvl="1"/>
            <a:r>
              <a:rPr lang="ja-JP" altLang="en-US" smtClean="0"/>
              <a:t>フィルター</a:t>
            </a:r>
            <a:r>
              <a:rPr lang="ja-JP" altLang="en-US"/>
              <a:t>式</a:t>
            </a:r>
            <a:r>
              <a:rPr lang="ja-JP" altLang="en-US" smtClean="0"/>
              <a:t>が本物の</a:t>
            </a:r>
            <a:r>
              <a:rPr lang="en-US" altLang="ja-JP" smtClean="0"/>
              <a:t>SQL</a:t>
            </a:r>
            <a:r>
              <a:rPr lang="ja-JP" altLang="en-US" smtClean="0"/>
              <a:t>式と違う（式木の解析が必要）</a:t>
            </a:r>
            <a:endParaRPr lang="en-US" altLang="ja-JP" smtClean="0"/>
          </a:p>
          <a:p>
            <a:pPr lvl="1"/>
            <a:r>
              <a:rPr kumimoji="1" lang="ja-JP" altLang="en-US" smtClean="0"/>
              <a:t>連結された</a:t>
            </a:r>
            <a:r>
              <a:rPr kumimoji="1" lang="en-US" altLang="ja-JP" smtClean="0"/>
              <a:t>Where</a:t>
            </a:r>
            <a:r>
              <a:rPr kumimoji="1" lang="ja-JP" altLang="en-US" smtClean="0"/>
              <a:t>・</a:t>
            </a:r>
            <a:r>
              <a:rPr kumimoji="1" lang="en-US" altLang="ja-JP" smtClean="0"/>
              <a:t>Where</a:t>
            </a:r>
            <a:r>
              <a:rPr kumimoji="1" lang="ja-JP" altLang="en-US" smtClean="0"/>
              <a:t>のないクエリ・</a:t>
            </a:r>
            <a:r>
              <a:rPr lang="en-US" altLang="ja-JP" smtClean="0"/>
              <a:t>Select</a:t>
            </a:r>
            <a:r>
              <a:rPr lang="ja-JP" altLang="en-US" smtClean="0"/>
              <a:t>しないで列挙</a:t>
            </a:r>
            <a:r>
              <a:rPr kumimoji="1" lang="ja-JP" altLang="en-US" smtClean="0"/>
              <a:t>など、</a:t>
            </a:r>
            <a:r>
              <a:rPr kumimoji="1" lang="en-US" altLang="ja-JP" smtClean="0"/>
              <a:t>LINQ</a:t>
            </a:r>
            <a:r>
              <a:rPr kumimoji="1" lang="ja-JP" altLang="en-US" smtClean="0"/>
              <a:t>クエリの柔軟性に対応していない（多態性使ったりして、より柔軟に</a:t>
            </a:r>
            <a:r>
              <a:rPr kumimoji="1" lang="en-US" altLang="ja-JP" smtClean="0"/>
              <a:t>SQL</a:t>
            </a:r>
            <a:r>
              <a:rPr kumimoji="1" lang="ja-JP" altLang="en-US" smtClean="0"/>
              <a:t>文を構築させる）</a:t>
            </a:r>
            <a:endParaRPr kumimoji="1" lang="en-US" altLang="ja-JP" smtClean="0"/>
          </a:p>
          <a:p>
            <a:pPr lvl="1"/>
            <a:r>
              <a:rPr kumimoji="1" lang="en-US" altLang="ja-JP" smtClean="0"/>
              <a:t>IEnumerable</a:t>
            </a:r>
            <a:r>
              <a:rPr kumimoji="1" lang="ja-JP" altLang="en-US" smtClean="0"/>
              <a:t>と拡張メソッドのように分離されていない（必要であれば）</a:t>
            </a:r>
            <a:endParaRPr kumimoji="1" lang="en-US" altLang="ja-JP" smtClean="0"/>
          </a:p>
          <a:p>
            <a:pPr lvl="1"/>
            <a:r>
              <a:rPr kumimoji="1" lang="ja-JP" altLang="en-US" smtClean="0"/>
              <a:t>必要な演算子のサポート（</a:t>
            </a:r>
            <a:r>
              <a:rPr kumimoji="1" lang="en-US" altLang="ja-JP" smtClean="0"/>
              <a:t>OrderBy</a:t>
            </a:r>
            <a:r>
              <a:rPr lang="ja-JP" altLang="en-US" smtClean="0"/>
              <a:t>・</a:t>
            </a:r>
            <a:r>
              <a:rPr lang="en-US" altLang="ja-JP" smtClean="0"/>
              <a:t>Join</a:t>
            </a:r>
            <a:r>
              <a:rPr lang="ja-JP" altLang="en-US" smtClean="0"/>
              <a:t>など）</a:t>
            </a:r>
            <a:endParaRPr lang="en-US" altLang="ja-JP" smtClean="0"/>
          </a:p>
          <a:p>
            <a:pPr lvl="1"/>
            <a:r>
              <a:rPr lang="ja-JP" altLang="en-US" smtClean="0"/>
              <a:t>このデモコードは、</a:t>
            </a:r>
            <a:r>
              <a:rPr lang="en-US" altLang="ja-JP" smtClean="0"/>
              <a:t>GitHub</a:t>
            </a:r>
            <a:r>
              <a:rPr lang="ja-JP" altLang="en-US" smtClean="0"/>
              <a:t>に上げておきます：</a:t>
            </a:r>
            <a:r>
              <a:rPr lang="en-US" altLang="ja-JP"/>
              <a:t> </a:t>
            </a:r>
            <a:r>
              <a:rPr lang="en-US" altLang="ja-JP">
                <a:hlinkClick r:id="rId2"/>
              </a:rPr>
              <a:t>https://</a:t>
            </a:r>
            <a:r>
              <a:rPr lang="en-US" altLang="ja-JP" smtClean="0">
                <a:hlinkClick r:id="rId2"/>
              </a:rPr>
              <a:t>github.com/kekyo/CenterCLR.CustomLINQProviderDemo</a:t>
            </a:r>
            <a:endParaRPr lang="en-US" altLang="ja-JP" smtClean="0"/>
          </a:p>
          <a:p>
            <a:pPr lvl="1"/>
            <a:endParaRPr kumimoji="1" lang="en-US" altLang="ja-JP" smtClean="0"/>
          </a:p>
          <a:p>
            <a:r>
              <a:rPr lang="ja-JP" altLang="en-US" smtClean="0"/>
              <a:t>まあ、しかし、</a:t>
            </a:r>
            <a:r>
              <a:rPr lang="en-US" altLang="ja-JP" smtClean="0"/>
              <a:t>LINQ</a:t>
            </a:r>
            <a:r>
              <a:rPr lang="ja-JP" altLang="en-US"/>
              <a:t>でクエリを書くと、</a:t>
            </a:r>
            <a:r>
              <a:rPr lang="en-US" altLang="ja-JP"/>
              <a:t>RDB</a:t>
            </a:r>
            <a:r>
              <a:rPr lang="ja-JP" altLang="en-US"/>
              <a:t>等の</a:t>
            </a:r>
            <a:r>
              <a:rPr lang="ja-JP" altLang="en-US">
                <a:solidFill>
                  <a:srgbClr val="FF0000"/>
                </a:solidFill>
              </a:rPr>
              <a:t>リモートサーバーにクエリを送信して実行させる事も出来る</a:t>
            </a:r>
            <a:r>
              <a:rPr lang="ja-JP" altLang="en-US"/>
              <a:t>、って事が分かってもらえましたか？</a:t>
            </a:r>
          </a:p>
          <a:p>
            <a:pPr lvl="1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061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LINQ</a:t>
            </a:r>
            <a:r>
              <a:rPr lang="ja-JP" altLang="en-US" smtClean="0"/>
              <a:t>と式木のまとめ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/>
              <a:t>LINQ to Objects</a:t>
            </a:r>
            <a:r>
              <a:rPr kumimoji="1" lang="ja-JP" altLang="en-US" smtClean="0"/>
              <a:t>では、演算子の条件式などを</a:t>
            </a:r>
            <a:r>
              <a:rPr kumimoji="1" lang="ja-JP" altLang="en-US" smtClean="0">
                <a:solidFill>
                  <a:srgbClr val="FF0000"/>
                </a:solidFill>
              </a:rPr>
              <a:t>デリゲート（ラムダ式）で指定</a:t>
            </a:r>
            <a:r>
              <a:rPr kumimoji="1" lang="ja-JP" altLang="en-US" smtClean="0"/>
              <a:t>する。標準演算子は</a:t>
            </a:r>
            <a:r>
              <a:rPr kumimoji="1" lang="en-US" altLang="ja-JP" smtClean="0"/>
              <a:t>Enumerable</a:t>
            </a:r>
            <a:r>
              <a:rPr kumimoji="1" lang="ja-JP" altLang="en-US" smtClean="0"/>
              <a:t>クラスに定義されている。</a:t>
            </a:r>
            <a:endParaRPr kumimoji="1" lang="en-US" altLang="ja-JP" smtClean="0"/>
          </a:p>
          <a:p>
            <a:r>
              <a:rPr lang="ja-JP" altLang="en-US" smtClean="0"/>
              <a:t>一方、</a:t>
            </a:r>
            <a:r>
              <a:rPr lang="en-US" altLang="ja-JP" smtClean="0"/>
              <a:t>IQueryable</a:t>
            </a:r>
            <a:r>
              <a:rPr lang="ja-JP" altLang="en-US" smtClean="0"/>
              <a:t>に対応する演算子は、</a:t>
            </a:r>
            <a:r>
              <a:rPr lang="en-US" altLang="ja-JP" smtClean="0"/>
              <a:t>Queryable</a:t>
            </a:r>
            <a:r>
              <a:rPr lang="ja-JP" altLang="en-US" smtClean="0"/>
              <a:t>クラスに定義されており、一見すると殆ど標準</a:t>
            </a:r>
            <a:r>
              <a:rPr lang="ja-JP" altLang="en-US"/>
              <a:t>演算子</a:t>
            </a:r>
            <a:r>
              <a:rPr lang="ja-JP" altLang="en-US" smtClean="0"/>
              <a:t>と同じ。</a:t>
            </a:r>
            <a:r>
              <a:rPr kumimoji="1" lang="ja-JP" altLang="en-US" smtClean="0"/>
              <a:t>但し、</a:t>
            </a:r>
            <a:r>
              <a:rPr kumimoji="1" lang="en-US" altLang="ja-JP" smtClean="0"/>
              <a:t>Queryable</a:t>
            </a:r>
            <a:r>
              <a:rPr kumimoji="1" lang="ja-JP" altLang="en-US" smtClean="0"/>
              <a:t>の方はデリゲートではなく</a:t>
            </a:r>
            <a:r>
              <a:rPr kumimoji="1" lang="ja-JP" altLang="en-US" smtClean="0">
                <a:solidFill>
                  <a:srgbClr val="FF0000"/>
                </a:solidFill>
              </a:rPr>
              <a:t>「式木」が渡されるようになっている</a:t>
            </a:r>
            <a:r>
              <a:rPr kumimoji="1" lang="ja-JP" altLang="en-US" smtClean="0"/>
              <a:t>。</a:t>
            </a:r>
            <a:endParaRPr kumimoji="1" lang="en-US" altLang="ja-JP" smtClean="0"/>
          </a:p>
          <a:p>
            <a:r>
              <a:rPr lang="ja-JP" altLang="en-US" smtClean="0"/>
              <a:t>式木がクエリプロバイダーに渡され、様々に独自解釈可能なインフラが構築できる。</a:t>
            </a:r>
            <a:endParaRPr kumimoji="1" lang="en-US" altLang="ja-JP" smtClean="0"/>
          </a:p>
          <a:p>
            <a:r>
              <a:rPr kumimoji="1" lang="ja-JP" altLang="en-US" smtClean="0"/>
              <a:t>しかし、構造的に大げさすぎる場合は、</a:t>
            </a:r>
            <a:r>
              <a:rPr kumimoji="1" lang="ja-JP" altLang="en-US" smtClean="0">
                <a:solidFill>
                  <a:srgbClr val="FF0000"/>
                </a:solidFill>
              </a:rPr>
              <a:t>式木を使った独自解釈可能なインフラを、一から作る事が出来る</a:t>
            </a:r>
            <a:r>
              <a:rPr kumimoji="1" lang="ja-JP" altLang="en-US" smtClean="0"/>
              <a:t>。</a:t>
            </a:r>
            <a:endParaRPr kumimoji="1" lang="en-US" altLang="ja-JP" smtClean="0"/>
          </a:p>
          <a:p>
            <a:r>
              <a:rPr lang="ja-JP" altLang="en-US" smtClean="0"/>
              <a:t>むしろ汎用性のないシステム向けに</a:t>
            </a:r>
            <a:r>
              <a:rPr lang="en-US" altLang="ja-JP" smtClean="0"/>
              <a:t>LINQ</a:t>
            </a:r>
            <a:r>
              <a:rPr lang="ja-JP" altLang="en-US" smtClean="0"/>
              <a:t>をサポートさせるなら、</a:t>
            </a:r>
            <a:r>
              <a:rPr lang="en-US" altLang="ja-JP" smtClean="0">
                <a:solidFill>
                  <a:srgbClr val="FF0000"/>
                </a:solidFill>
              </a:rPr>
              <a:t>IQueryable</a:t>
            </a:r>
            <a:r>
              <a:rPr lang="ja-JP" altLang="en-US" smtClean="0">
                <a:solidFill>
                  <a:srgbClr val="FF0000"/>
                </a:solidFill>
              </a:rPr>
              <a:t>を使わない方が色々柔軟に設計できる</a:t>
            </a:r>
            <a:r>
              <a:rPr lang="ja-JP" altLang="en-US" smtClean="0"/>
              <a:t>。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677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IEnumerable</a:t>
            </a:r>
            <a:r>
              <a:rPr kumimoji="1" lang="ja-JP" altLang="en-US" smtClean="0"/>
              <a:t>へのフォールバック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967441"/>
          </a:xfrm>
        </p:spPr>
        <p:txBody>
          <a:bodyPr/>
          <a:lstStyle/>
          <a:p>
            <a:r>
              <a:rPr kumimoji="1" lang="en-US" altLang="ja-JP" smtClean="0"/>
              <a:t>IQeuryable</a:t>
            </a:r>
            <a:r>
              <a:rPr kumimoji="1" lang="ja-JP" altLang="en-US" smtClean="0"/>
              <a:t>は</a:t>
            </a:r>
            <a:r>
              <a:rPr kumimoji="1" lang="en-US" altLang="ja-JP" smtClean="0"/>
              <a:t>IEnumerable</a:t>
            </a:r>
            <a:r>
              <a:rPr kumimoji="1" lang="ja-JP" altLang="en-US" smtClean="0"/>
              <a:t>を継承しています。だから、</a:t>
            </a:r>
            <a:r>
              <a:rPr kumimoji="1" lang="en-US" altLang="ja-JP" smtClean="0"/>
              <a:t>IQueryable</a:t>
            </a:r>
            <a:r>
              <a:rPr kumimoji="1" lang="ja-JP" altLang="en-US" smtClean="0"/>
              <a:t>に対して直接</a:t>
            </a:r>
            <a:r>
              <a:rPr kumimoji="1" lang="en-US" altLang="ja-JP" smtClean="0"/>
              <a:t>foreach</a:t>
            </a:r>
            <a:r>
              <a:rPr kumimoji="1" lang="ja-JP" altLang="en-US" smtClean="0"/>
              <a:t>等で列挙することも出来ます。</a:t>
            </a:r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361809" y="2069126"/>
            <a:ext cx="2187122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IEnumerable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361808" y="3409905"/>
            <a:ext cx="2187122" cy="609600"/>
          </a:xfrm>
          <a:prstGeom prst="rect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IEnumerable&lt;T&gt;</a:t>
            </a:r>
            <a:endParaRPr kumimoji="1" lang="ja-JP" altLang="en-US" dirty="0"/>
          </a:p>
        </p:txBody>
      </p:sp>
      <p:cxnSp>
        <p:nvCxnSpPr>
          <p:cNvPr id="18" name="カギ線コネクタ 17"/>
          <p:cNvCxnSpPr>
            <a:stCxn id="17" idx="0"/>
            <a:endCxn id="16" idx="2"/>
          </p:cNvCxnSpPr>
          <p:nvPr/>
        </p:nvCxnSpPr>
        <p:spPr>
          <a:xfrm rot="5400000" flipH="1" flipV="1">
            <a:off x="7089780" y="3044316"/>
            <a:ext cx="731179" cy="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9283164" y="2739516"/>
            <a:ext cx="204158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IQueryable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9283163" y="4080295"/>
            <a:ext cx="2041583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IQueryable&lt;T&gt;</a:t>
            </a:r>
            <a:endParaRPr kumimoji="1" lang="ja-JP" altLang="en-US" dirty="0"/>
          </a:p>
        </p:txBody>
      </p:sp>
      <p:cxnSp>
        <p:nvCxnSpPr>
          <p:cNvPr id="29" name="カギ線コネクタ 28"/>
          <p:cNvCxnSpPr>
            <a:stCxn id="24" idx="0"/>
            <a:endCxn id="23" idx="2"/>
          </p:cNvCxnSpPr>
          <p:nvPr/>
        </p:nvCxnSpPr>
        <p:spPr>
          <a:xfrm rot="5400000" flipH="1" flipV="1">
            <a:off x="9938366" y="3714706"/>
            <a:ext cx="731179" cy="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カギ線コネクタ 31"/>
          <p:cNvCxnSpPr>
            <a:stCxn id="23" idx="1"/>
            <a:endCxn id="16" idx="2"/>
          </p:cNvCxnSpPr>
          <p:nvPr/>
        </p:nvCxnSpPr>
        <p:spPr>
          <a:xfrm rot="10800000">
            <a:off x="7455370" y="2678726"/>
            <a:ext cx="1827794" cy="365590"/>
          </a:xfrm>
          <a:prstGeom prst="bent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カギ線コネクタ 35"/>
          <p:cNvCxnSpPr>
            <a:stCxn id="24" idx="1"/>
            <a:endCxn id="17" idx="2"/>
          </p:cNvCxnSpPr>
          <p:nvPr/>
        </p:nvCxnSpPr>
        <p:spPr>
          <a:xfrm rot="10800000">
            <a:off x="7455369" y="4019505"/>
            <a:ext cx="1827794" cy="365590"/>
          </a:xfrm>
          <a:prstGeom prst="bentConnector2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図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63" y="4613109"/>
            <a:ext cx="6532453" cy="2015897"/>
          </a:xfrm>
          <a:prstGeom prst="rect">
            <a:avLst/>
          </a:prstGeom>
        </p:spPr>
      </p:pic>
      <p:sp>
        <p:nvSpPr>
          <p:cNvPr id="49" name="角丸四角形 48"/>
          <p:cNvSpPr/>
          <p:nvPr/>
        </p:nvSpPr>
        <p:spPr>
          <a:xfrm>
            <a:off x="792659" y="5201781"/>
            <a:ext cx="4163654" cy="284619"/>
          </a:xfrm>
          <a:prstGeom prst="roundRect">
            <a:avLst>
              <a:gd name="adj" fmla="val 18214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角丸四角形吹き出し 40"/>
          <p:cNvSpPr/>
          <p:nvPr/>
        </p:nvSpPr>
        <p:spPr>
          <a:xfrm>
            <a:off x="5960688" y="5276788"/>
            <a:ext cx="4642835" cy="1223713"/>
          </a:xfrm>
          <a:prstGeom prst="wedgeRoundRectCallout">
            <a:avLst>
              <a:gd name="adj1" fmla="val -72998"/>
              <a:gd name="adj2" fmla="val -3999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foreach</a:t>
            </a:r>
            <a:r>
              <a:rPr kumimoji="1" lang="ja-JP" altLang="en-US" smtClean="0"/>
              <a:t>すると、</a:t>
            </a:r>
            <a:r>
              <a:rPr kumimoji="1" lang="en-US" altLang="ja-JP" smtClean="0"/>
              <a:t>IEnumerable&lt;T&gt;</a:t>
            </a:r>
            <a:r>
              <a:rPr kumimoji="1" lang="ja-JP" altLang="en-US" smtClean="0"/>
              <a:t>の</a:t>
            </a:r>
            <a:r>
              <a:rPr kumimoji="1" lang="en-US" altLang="ja-JP" smtClean="0"/>
              <a:t>GetEnumerator</a:t>
            </a:r>
            <a:r>
              <a:rPr kumimoji="1" lang="ja-JP" altLang="en-US" smtClean="0"/>
              <a:t>メソッドが呼び出される。</a:t>
            </a:r>
            <a:endParaRPr kumimoji="1" lang="en-US" altLang="ja-JP" smtClean="0"/>
          </a:p>
          <a:p>
            <a:pPr algn="ctr"/>
            <a:r>
              <a:rPr kumimoji="1" lang="en-US" altLang="ja-JP" smtClean="0"/>
              <a:t>SelectSqlGenerator</a:t>
            </a:r>
            <a:r>
              <a:rPr kumimoji="1" lang="ja-JP" altLang="en-US" smtClean="0"/>
              <a:t>でもやりましたね？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1134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IEnumerable</a:t>
            </a:r>
            <a:r>
              <a:rPr kumimoji="1" lang="ja-JP" altLang="en-US" smtClean="0"/>
              <a:t>へのフォールバック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2290390"/>
          </a:xfrm>
        </p:spPr>
        <p:txBody>
          <a:bodyPr>
            <a:normAutofit/>
          </a:bodyPr>
          <a:lstStyle/>
          <a:p>
            <a:r>
              <a:rPr lang="en-US" altLang="ja-JP" smtClean="0"/>
              <a:t>IQueryable</a:t>
            </a:r>
            <a:r>
              <a:rPr lang="ja-JP" altLang="en-US" smtClean="0"/>
              <a:t>に対して演算子を適用すると、</a:t>
            </a:r>
            <a:r>
              <a:rPr lang="en-US" altLang="ja-JP" smtClean="0"/>
              <a:t>Queryable</a:t>
            </a:r>
            <a:r>
              <a:rPr lang="ja-JP" altLang="en-US" smtClean="0"/>
              <a:t>クラスのメソッドが使われ、クエリプロバイダーが管理するシステムで動作します。しかし、</a:t>
            </a:r>
            <a:r>
              <a:rPr lang="en-US" altLang="ja-JP" smtClean="0"/>
              <a:t>AsEnumerable</a:t>
            </a:r>
            <a:r>
              <a:rPr lang="ja-JP" altLang="en-US" smtClean="0"/>
              <a:t>メソッドで</a:t>
            </a:r>
            <a:r>
              <a:rPr lang="en-US" altLang="ja-JP" smtClean="0">
                <a:solidFill>
                  <a:srgbClr val="FF0000"/>
                </a:solidFill>
              </a:rPr>
              <a:t>IEnumerable</a:t>
            </a:r>
            <a:r>
              <a:rPr lang="ja-JP" altLang="en-US" smtClean="0">
                <a:solidFill>
                  <a:srgbClr val="FF0000"/>
                </a:solidFill>
              </a:rPr>
              <a:t>に変換</a:t>
            </a:r>
            <a:r>
              <a:rPr lang="ja-JP" altLang="en-US" smtClean="0"/>
              <a:t>しておくと、</a:t>
            </a:r>
            <a:r>
              <a:rPr lang="ja-JP" altLang="en-US" smtClean="0">
                <a:solidFill>
                  <a:srgbClr val="FF0000"/>
                </a:solidFill>
              </a:rPr>
              <a:t>以後の操作は</a:t>
            </a:r>
            <a:r>
              <a:rPr lang="en-US" altLang="ja-JP" smtClean="0">
                <a:solidFill>
                  <a:srgbClr val="FF0000"/>
                </a:solidFill>
              </a:rPr>
              <a:t>LINQ to Objects</a:t>
            </a:r>
            <a:r>
              <a:rPr lang="ja-JP" altLang="en-US" smtClean="0">
                <a:solidFill>
                  <a:srgbClr val="FF0000"/>
                </a:solidFill>
              </a:rPr>
              <a:t>の世界で行われます</a:t>
            </a:r>
            <a:r>
              <a:rPr lang="ja-JP" altLang="en-US" smtClean="0"/>
              <a:t>。</a:t>
            </a:r>
            <a:endParaRPr lang="en-US" altLang="ja-JP" smtClean="0"/>
          </a:p>
          <a:p>
            <a:pPr lvl="1"/>
            <a:r>
              <a:rPr kumimoji="1" lang="ja-JP" altLang="en-US" smtClean="0"/>
              <a:t>実はキャストでも</a:t>
            </a:r>
            <a:r>
              <a:rPr kumimoji="1" lang="en-US" altLang="ja-JP" smtClean="0"/>
              <a:t>OK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2355" y="3441492"/>
            <a:ext cx="1250077" cy="1249119"/>
          </a:xfrm>
          <a:prstGeom prst="rect">
            <a:avLst/>
          </a:prstGeom>
          <a:effectLst/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095" y="4066051"/>
            <a:ext cx="1337163" cy="1065528"/>
          </a:xfrm>
          <a:prstGeom prst="rect">
            <a:avLst/>
          </a:prstGeom>
          <a:effectLst/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87497" y="4673171"/>
            <a:ext cx="1337163" cy="1065528"/>
          </a:xfrm>
          <a:prstGeom prst="rect">
            <a:avLst/>
          </a:prstGeom>
          <a:effectLst/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495" y="3642251"/>
            <a:ext cx="1404292" cy="847600"/>
          </a:xfrm>
          <a:prstGeom prst="rect">
            <a:avLst/>
          </a:prstGeom>
          <a:effectLst/>
        </p:spPr>
      </p:pic>
      <p:cxnSp>
        <p:nvCxnSpPr>
          <p:cNvPr id="10" name="直線コネクタ 9"/>
          <p:cNvCxnSpPr/>
          <p:nvPr/>
        </p:nvCxnSpPr>
        <p:spPr>
          <a:xfrm>
            <a:off x="5851091" y="3441492"/>
            <a:ext cx="19622" cy="2875050"/>
          </a:xfrm>
          <a:prstGeom prst="line">
            <a:avLst/>
          </a:prstGeom>
          <a:ln w="25400">
            <a:solidFill>
              <a:schemeClr val="accent1">
                <a:alpha val="6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60286" y="5519187"/>
            <a:ext cx="487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IQueryable&lt;T&gt; (LINQ to Entities) </a:t>
            </a:r>
            <a:r>
              <a:rPr kumimoji="1" lang="ja-JP" altLang="en-US" smtClean="0"/>
              <a:t>の世界</a:t>
            </a:r>
            <a:endParaRPr kumimoji="1" lang="en-US" altLang="ja-JP" smtClean="0"/>
          </a:p>
          <a:p>
            <a:r>
              <a:rPr kumimoji="1" lang="ja-JP" altLang="en-US" smtClean="0"/>
              <a:t>（クエリプロバイダーが管理するシステム）</a:t>
            </a:r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35893" y="3818235"/>
            <a:ext cx="430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IEnumerable&lt;T&gt; (LINQ to Objects) </a:t>
            </a:r>
            <a:r>
              <a:rPr kumimoji="1" lang="ja-JP" altLang="en-US" smtClean="0"/>
              <a:t>の世界</a:t>
            </a:r>
            <a:endParaRPr kumimoji="1" lang="en-US" altLang="ja-JP" smtClean="0"/>
          </a:p>
          <a:p>
            <a:r>
              <a:rPr kumimoji="1" lang="ja-JP" altLang="en-US" smtClean="0"/>
              <a:t>（オンメモリ）</a:t>
            </a:r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040" y="4879017"/>
            <a:ext cx="1611333" cy="1567727"/>
          </a:xfrm>
          <a:prstGeom prst="rect">
            <a:avLst/>
          </a:prstGeom>
          <a:effectLst/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298" y="4868818"/>
            <a:ext cx="1404292" cy="847600"/>
          </a:xfrm>
          <a:prstGeom prst="rect">
            <a:avLst/>
          </a:prstGeom>
          <a:effectLst/>
        </p:spPr>
      </p:pic>
      <p:sp>
        <p:nvSpPr>
          <p:cNvPr id="15" name="テキスト ボックス 14"/>
          <p:cNvSpPr txBox="1"/>
          <p:nvPr/>
        </p:nvSpPr>
        <p:spPr>
          <a:xfrm>
            <a:off x="5073566" y="3951946"/>
            <a:ext cx="186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FF0000"/>
                </a:solidFill>
              </a:rPr>
              <a:t>AsEnumerable()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06221" y="4321278"/>
            <a:ext cx="1528741" cy="847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897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7" y="953591"/>
            <a:ext cx="11307231" cy="5572469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LINQ</a:t>
            </a:r>
            <a:r>
              <a:rPr lang="ja-JP" altLang="en-US" sz="2400" dirty="0">
                <a:solidFill>
                  <a:srgbClr val="FF0000"/>
                </a:solidFill>
              </a:rPr>
              <a:t>ソース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lvl="1"/>
            <a:r>
              <a:rPr lang="ja-JP" altLang="en-US" sz="2000" dirty="0"/>
              <a:t>式木の使われ方</a:t>
            </a:r>
            <a:endParaRPr lang="en-US" altLang="ja-JP" sz="2000" dirty="0"/>
          </a:p>
          <a:p>
            <a:pPr lvl="1"/>
            <a:r>
              <a:rPr lang="en-US" altLang="ja-JP" sz="2000" dirty="0" err="1"/>
              <a:t>IEnumerable</a:t>
            </a:r>
            <a:r>
              <a:rPr lang="ja-JP" altLang="en-US" sz="2000" dirty="0" err="1"/>
              <a:t>への</a:t>
            </a:r>
            <a:r>
              <a:rPr lang="ja-JP" altLang="en-US" sz="2000" dirty="0"/>
              <a:t>フォールバック</a:t>
            </a:r>
            <a:endParaRPr lang="en-US" altLang="ja-JP" sz="2000" dirty="0"/>
          </a:p>
          <a:p>
            <a:r>
              <a:rPr lang="ja-JP" altLang="en-US" sz="2400" dirty="0"/>
              <a:t>並列化</a:t>
            </a:r>
            <a:endParaRPr lang="en-US" altLang="ja-JP" sz="2400" dirty="0"/>
          </a:p>
          <a:p>
            <a:pPr lvl="1"/>
            <a:r>
              <a:rPr lang="en-US" altLang="ja-JP" sz="2000" dirty="0">
                <a:latin typeface="+mn-ea"/>
              </a:rPr>
              <a:t>Pick it up for Multiple!</a:t>
            </a:r>
          </a:p>
          <a:p>
            <a:pPr lvl="1"/>
            <a:r>
              <a:rPr lang="en-US" altLang="ja-JP" sz="2000" dirty="0">
                <a:latin typeface="+mn-ea"/>
              </a:rPr>
              <a:t>TPL</a:t>
            </a:r>
            <a:r>
              <a:rPr lang="ja-JP" altLang="en-US" sz="2000" dirty="0">
                <a:latin typeface="+mn-ea"/>
              </a:rPr>
              <a:t>との関係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2000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17" y="4371921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IEnumerable</a:t>
            </a:r>
            <a:r>
              <a:rPr kumimoji="1" lang="ja-JP" altLang="en-US" smtClean="0"/>
              <a:t>へのフォールバック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51" y="1226681"/>
            <a:ext cx="8597959" cy="2668112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1481772" y="2133903"/>
            <a:ext cx="3501045" cy="284619"/>
          </a:xfrm>
          <a:prstGeom prst="roundRect">
            <a:avLst>
              <a:gd name="adj" fmla="val 18214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481772" y="2418522"/>
            <a:ext cx="4110645" cy="284619"/>
          </a:xfrm>
          <a:prstGeom prst="roundRect">
            <a:avLst>
              <a:gd name="adj" fmla="val 18214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6145454" y="1510747"/>
            <a:ext cx="5721867" cy="899573"/>
          </a:xfrm>
          <a:prstGeom prst="wedgeRoundRectCallout">
            <a:avLst>
              <a:gd name="adj1" fmla="val -69326"/>
              <a:gd name="adj2" fmla="val 3107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ここまでは</a:t>
            </a:r>
            <a:r>
              <a:rPr kumimoji="1" lang="en-US" altLang="ja-JP" smtClean="0"/>
              <a:t>IQueryable</a:t>
            </a:r>
            <a:r>
              <a:rPr kumimoji="1" lang="ja-JP" altLang="en-US" smtClean="0"/>
              <a:t>のバックグラウンドに存在するクエリプロバイダーが処理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5910400" y="2789582"/>
            <a:ext cx="4790731" cy="899573"/>
          </a:xfrm>
          <a:prstGeom prst="wedgeRoundRectCallout">
            <a:avLst>
              <a:gd name="adj1" fmla="val -61496"/>
              <a:gd name="adj2" fmla="val -55847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ここ以降、</a:t>
            </a:r>
            <a:r>
              <a:rPr kumimoji="1" lang="en-US" altLang="ja-JP" smtClean="0"/>
              <a:t>foreach</a:t>
            </a:r>
            <a:r>
              <a:rPr kumimoji="1" lang="ja-JP" altLang="en-US" smtClean="0"/>
              <a:t>の列挙も</a:t>
            </a:r>
            <a:r>
              <a:rPr kumimoji="1" lang="en-US" altLang="ja-JP" smtClean="0"/>
              <a:t>LINQ to Objects</a:t>
            </a:r>
            <a:r>
              <a:rPr kumimoji="1" lang="ja-JP" altLang="en-US" smtClean="0"/>
              <a:t>がオンメモリで処理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3765800" y="4817880"/>
            <a:ext cx="4947505" cy="1179483"/>
          </a:xfrm>
          <a:prstGeom prst="wedgeRoundRectCallout">
            <a:avLst>
              <a:gd name="adj1" fmla="val -66637"/>
              <a:gd name="adj2" fmla="val -54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AsEnumerable</a:t>
            </a:r>
            <a:r>
              <a:rPr kumimoji="1" lang="ja-JP" altLang="en-US" smtClean="0"/>
              <a:t>の前も後も、パイプライン結合されているから、必要ない限りは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バッファリングされない！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96" y="3709978"/>
            <a:ext cx="975056" cy="30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12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7198430" y="5558250"/>
            <a:ext cx="4828303" cy="142454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アジェンダ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7" y="953591"/>
            <a:ext cx="11307231" cy="5572469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LINQ</a:t>
            </a:r>
            <a:r>
              <a:rPr lang="ja-JP" altLang="en-US" sz="2400" dirty="0"/>
              <a:t>ソース</a:t>
            </a:r>
            <a:endParaRPr lang="en-US" altLang="ja-JP" sz="2400" dirty="0"/>
          </a:p>
          <a:p>
            <a:pPr lvl="1"/>
            <a:r>
              <a:rPr lang="ja-JP" altLang="en-US" sz="2000" dirty="0"/>
              <a:t>式木の使われ方</a:t>
            </a:r>
            <a:endParaRPr lang="en-US" altLang="ja-JP" sz="2000" dirty="0"/>
          </a:p>
          <a:p>
            <a:pPr lvl="1"/>
            <a:r>
              <a:rPr lang="en-US" altLang="ja-JP" sz="2000" dirty="0" err="1"/>
              <a:t>IEnumerable</a:t>
            </a:r>
            <a:r>
              <a:rPr lang="ja-JP" altLang="en-US" sz="2000" dirty="0" err="1"/>
              <a:t>への</a:t>
            </a:r>
            <a:r>
              <a:rPr lang="ja-JP" altLang="en-US" sz="2000" dirty="0"/>
              <a:t>フォールバック</a:t>
            </a:r>
            <a:endParaRPr lang="en-US" altLang="ja-JP" sz="2000" dirty="0"/>
          </a:p>
          <a:p>
            <a:r>
              <a:rPr lang="ja-JP" altLang="en-US" sz="2400" dirty="0">
                <a:solidFill>
                  <a:srgbClr val="FF0000"/>
                </a:solidFill>
              </a:rPr>
              <a:t>並列化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lvl="1"/>
            <a:r>
              <a:rPr lang="en-US" altLang="ja-JP" sz="2000" dirty="0">
                <a:latin typeface="+mn-ea"/>
              </a:rPr>
              <a:t>Pick it up for Multiple!</a:t>
            </a:r>
          </a:p>
          <a:p>
            <a:pPr lvl="1"/>
            <a:r>
              <a:rPr lang="en-US" altLang="ja-JP" sz="2000" dirty="0">
                <a:latin typeface="+mn-ea"/>
              </a:rPr>
              <a:t>TPL</a:t>
            </a:r>
            <a:r>
              <a:rPr lang="ja-JP" altLang="en-US" sz="2000" dirty="0">
                <a:latin typeface="+mn-ea"/>
              </a:rPr>
              <a:t>との関係</a:t>
            </a:r>
            <a:endParaRPr lang="en-US" altLang="ja-JP" sz="2000" dirty="0">
              <a:latin typeface="+mn-ea"/>
            </a:endParaRPr>
          </a:p>
          <a:p>
            <a:pPr marL="0" indent="0">
              <a:buNone/>
            </a:pPr>
            <a:endParaRPr lang="en-US" altLang="ja-JP" sz="20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7342" y="3829877"/>
            <a:ext cx="679764" cy="2118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021" y="4118543"/>
            <a:ext cx="679764" cy="2118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7560" y="4262876"/>
            <a:ext cx="679764" cy="2118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18" y="3829877"/>
            <a:ext cx="679764" cy="2118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184" y="3893800"/>
            <a:ext cx="679764" cy="2118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6098" y="3854904"/>
            <a:ext cx="679764" cy="2118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898" y="4152731"/>
            <a:ext cx="679764" cy="2118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632" y="4493126"/>
            <a:ext cx="679764" cy="2118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05" y="4407208"/>
            <a:ext cx="679764" cy="2118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6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並列</a:t>
            </a:r>
            <a:r>
              <a:rPr lang="en-US" altLang="ja-JP" smtClean="0"/>
              <a:t>LINQ - PLINQ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7" y="1020384"/>
            <a:ext cx="11398927" cy="4362107"/>
          </a:xfrm>
        </p:spPr>
        <p:txBody>
          <a:bodyPr>
            <a:normAutofit/>
          </a:bodyPr>
          <a:lstStyle/>
          <a:p>
            <a:r>
              <a:rPr kumimoji="1" lang="en-US" altLang="ja-JP" smtClean="0"/>
              <a:t>PLINQ</a:t>
            </a:r>
            <a:r>
              <a:rPr kumimoji="1" lang="ja-JP" altLang="en-US" smtClean="0"/>
              <a:t>とは、</a:t>
            </a:r>
            <a:r>
              <a:rPr kumimoji="1" lang="en-US" altLang="ja-JP" smtClean="0"/>
              <a:t>LINQ</a:t>
            </a:r>
            <a:r>
              <a:rPr kumimoji="1" lang="ja-JP" altLang="en-US" smtClean="0"/>
              <a:t>クエリの指定した演算子から、スレッド並列化を使用して、</a:t>
            </a:r>
            <a:r>
              <a:rPr kumimoji="1" lang="ja-JP" altLang="en-US" smtClean="0">
                <a:solidFill>
                  <a:srgbClr val="FF0000"/>
                </a:solidFill>
              </a:rPr>
              <a:t>演算子を並列実行する</a:t>
            </a:r>
            <a:r>
              <a:rPr kumimoji="1" lang="ja-JP" altLang="en-US" smtClean="0"/>
              <a:t>インフラです。</a:t>
            </a:r>
            <a:endParaRPr kumimoji="1" lang="en-US" altLang="ja-JP" smtClean="0"/>
          </a:p>
          <a:p>
            <a:r>
              <a:rPr kumimoji="1" lang="ja-JP" altLang="en-US" smtClean="0"/>
              <a:t>使っている</a:t>
            </a:r>
            <a:r>
              <a:rPr kumimoji="1" lang="ja-JP" altLang="en-US" smtClean="0">
                <a:solidFill>
                  <a:srgbClr val="FF0000"/>
                </a:solidFill>
              </a:rPr>
              <a:t>システムのコアスレッド数が多い</a:t>
            </a:r>
            <a:r>
              <a:rPr kumimoji="1" lang="ja-JP" altLang="en-US" smtClean="0"/>
              <a:t>ほど、演算子が並列実行されます。</a:t>
            </a:r>
            <a:endParaRPr kumimoji="1" lang="en-US" altLang="ja-JP" smtClean="0"/>
          </a:p>
          <a:p>
            <a:r>
              <a:rPr lang="ja-JP" altLang="en-US" smtClean="0">
                <a:solidFill>
                  <a:srgbClr val="FF0000"/>
                </a:solidFill>
              </a:rPr>
              <a:t>「</a:t>
            </a:r>
            <a:r>
              <a:rPr lang="en-US" altLang="ja-JP" smtClean="0">
                <a:solidFill>
                  <a:srgbClr val="FF0000"/>
                </a:solidFill>
              </a:rPr>
              <a:t>AsParallel</a:t>
            </a:r>
            <a:r>
              <a:rPr lang="ja-JP" altLang="en-US" smtClean="0">
                <a:solidFill>
                  <a:srgbClr val="FF0000"/>
                </a:solidFill>
              </a:rPr>
              <a:t>」演算子を挟むだけ</a:t>
            </a:r>
            <a:r>
              <a:rPr lang="ja-JP" altLang="en-US" smtClean="0"/>
              <a:t>で、以降の演算子は並列実行されます。</a:t>
            </a:r>
            <a:endParaRPr lang="en-US" altLang="ja-JP" smtClean="0"/>
          </a:p>
          <a:p>
            <a:endParaRPr kumimoji="1" lang="en-US" altLang="ja-JP"/>
          </a:p>
          <a:p>
            <a:r>
              <a:rPr lang="ja-JP" altLang="en-US" smtClean="0"/>
              <a:t>超イージーでマルチコアに対応出来る！！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（表向きには）</a:t>
            </a:r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256" y="3813465"/>
            <a:ext cx="4058657" cy="286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301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並列</a:t>
            </a:r>
            <a:r>
              <a:rPr lang="en-US" altLang="ja-JP" smtClean="0"/>
              <a:t>LINQ - PLINQ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7" y="1020384"/>
            <a:ext cx="11398927" cy="1678491"/>
          </a:xfrm>
        </p:spPr>
        <p:txBody>
          <a:bodyPr>
            <a:normAutofit/>
          </a:bodyPr>
          <a:lstStyle/>
          <a:p>
            <a:r>
              <a:rPr kumimoji="1" lang="en-US" altLang="ja-JP" smtClean="0"/>
              <a:t>PLINQ</a:t>
            </a:r>
            <a:r>
              <a:rPr kumimoji="1" lang="ja-JP" altLang="en-US" smtClean="0"/>
              <a:t>は超お手軽。</a:t>
            </a:r>
            <a:r>
              <a:rPr kumimoji="1" lang="ja-JP" altLang="en-US" smtClean="0">
                <a:solidFill>
                  <a:srgbClr val="FF0000"/>
                </a:solidFill>
              </a:rPr>
              <a:t>「</a:t>
            </a:r>
            <a:r>
              <a:rPr kumimoji="1" lang="en-US" altLang="ja-JP" smtClean="0">
                <a:solidFill>
                  <a:srgbClr val="FF0000"/>
                </a:solidFill>
              </a:rPr>
              <a:t>AsParallel</a:t>
            </a:r>
            <a:r>
              <a:rPr kumimoji="1" lang="ja-JP" altLang="en-US" smtClean="0">
                <a:solidFill>
                  <a:srgbClr val="FF0000"/>
                </a:solidFill>
              </a:rPr>
              <a:t>」</a:t>
            </a:r>
            <a:r>
              <a:rPr kumimoji="1" lang="ja-JP" altLang="en-US" smtClean="0"/>
              <a:t>付けるだけ！</a:t>
            </a:r>
            <a:endParaRPr kumimoji="1" lang="en-US" altLang="ja-JP" smtClean="0"/>
          </a:p>
          <a:p>
            <a:r>
              <a:rPr lang="en-US" altLang="ja-JP" smtClean="0"/>
              <a:t>PLINQ</a:t>
            </a:r>
            <a:r>
              <a:rPr kumimoji="1" lang="ja-JP" altLang="en-US" smtClean="0"/>
              <a:t>も実は、一種の独自クエリプロバイダーです。</a:t>
            </a:r>
            <a:endParaRPr kumimoji="1" lang="en-US" altLang="ja-JP" smtClean="0"/>
          </a:p>
          <a:p>
            <a:r>
              <a:rPr lang="ja-JP" altLang="en-US" smtClean="0"/>
              <a:t>以下はただの</a:t>
            </a:r>
            <a:r>
              <a:rPr lang="en-US" altLang="ja-JP" smtClean="0"/>
              <a:t>LINQ to Objects</a:t>
            </a:r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75" y="2698875"/>
            <a:ext cx="5735829" cy="290139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288" y="5122164"/>
            <a:ext cx="50577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35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並列</a:t>
            </a:r>
            <a:r>
              <a:rPr lang="en-US" altLang="ja-JP"/>
              <a:t>LINQ - PLINQ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1338768"/>
          </a:xfrm>
        </p:spPr>
        <p:txBody>
          <a:bodyPr/>
          <a:lstStyle/>
          <a:p>
            <a:r>
              <a:rPr kumimoji="1" lang="en-US" altLang="ja-JP" smtClean="0"/>
              <a:t>PLINQ</a:t>
            </a:r>
            <a:r>
              <a:rPr kumimoji="1" lang="ja-JP" altLang="en-US" smtClean="0"/>
              <a:t>は、</a:t>
            </a:r>
            <a:r>
              <a:rPr kumimoji="1" lang="en-US" altLang="ja-JP" smtClean="0">
                <a:solidFill>
                  <a:srgbClr val="FF0000"/>
                </a:solidFill>
              </a:rPr>
              <a:t>ParallelEnumerable</a:t>
            </a:r>
            <a:r>
              <a:rPr kumimoji="1" lang="ja-JP" altLang="en-US" smtClean="0"/>
              <a:t>に定義された拡張メソッドを使います。そしてクエリは</a:t>
            </a:r>
            <a:r>
              <a:rPr kumimoji="1" lang="en-US" altLang="ja-JP" smtClean="0"/>
              <a:t>IEnumerable&lt;T&gt;</a:t>
            </a:r>
            <a:r>
              <a:rPr kumimoji="1" lang="ja-JP" altLang="en-US" smtClean="0"/>
              <a:t>でも</a:t>
            </a:r>
            <a:r>
              <a:rPr kumimoji="1" lang="en-US" altLang="ja-JP" smtClean="0"/>
              <a:t>IQueryable&lt;T&gt;</a:t>
            </a:r>
            <a:r>
              <a:rPr kumimoji="1" lang="ja-JP" altLang="en-US" smtClean="0"/>
              <a:t>でもない、</a:t>
            </a:r>
            <a:r>
              <a:rPr kumimoji="1" lang="ja-JP" altLang="en-US" smtClean="0">
                <a:solidFill>
                  <a:srgbClr val="FF0000"/>
                </a:solidFill>
              </a:rPr>
              <a:t>「</a:t>
            </a:r>
            <a:r>
              <a:rPr kumimoji="1" lang="en-US" altLang="ja-JP" smtClean="0">
                <a:solidFill>
                  <a:srgbClr val="FF0000"/>
                </a:solidFill>
              </a:rPr>
              <a:t>ParallelQuery&lt;T&gt;</a:t>
            </a:r>
            <a:r>
              <a:rPr kumimoji="1" lang="ja-JP" altLang="en-US" smtClean="0">
                <a:solidFill>
                  <a:srgbClr val="FF0000"/>
                </a:solidFill>
              </a:rPr>
              <a:t>」</a:t>
            </a:r>
            <a:r>
              <a:rPr kumimoji="1" lang="ja-JP" altLang="en-US" smtClean="0"/>
              <a:t>です。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1" y="2359153"/>
            <a:ext cx="5829805" cy="3330229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1335203" y="4202037"/>
            <a:ext cx="2151709" cy="339483"/>
          </a:xfrm>
          <a:prstGeom prst="roundRect">
            <a:avLst>
              <a:gd name="adj" fmla="val 18214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5864016" y="3822414"/>
            <a:ext cx="5096591" cy="679004"/>
          </a:xfrm>
          <a:prstGeom prst="wedgeRoundRectCallout">
            <a:avLst>
              <a:gd name="adj1" fmla="val -68760"/>
              <a:gd name="adj2" fmla="val 3251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ParallelQuery&lt;T&gt; AsParallel&lt;T&gt;(</a:t>
            </a:r>
            <a:r>
              <a:rPr kumimoji="1" lang="en-US" altLang="ja-JP" smtClean="0">
                <a:solidFill>
                  <a:schemeClr val="accent3">
                    <a:lumMod val="75000"/>
                  </a:schemeClr>
                </a:solidFill>
              </a:rPr>
              <a:t>IEnumerable&lt;T&gt; e</a:t>
            </a:r>
            <a:r>
              <a:rPr kumimoji="1" lang="en-US" altLang="ja-JP" smtClean="0"/>
              <a:t>)</a:t>
            </a:r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335202" y="4547616"/>
            <a:ext cx="4815662" cy="339483"/>
          </a:xfrm>
          <a:prstGeom prst="roundRect">
            <a:avLst>
              <a:gd name="adj" fmla="val 18214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3957073" y="5010378"/>
            <a:ext cx="6643871" cy="679004"/>
          </a:xfrm>
          <a:prstGeom prst="wedgeRoundRectCallout">
            <a:avLst>
              <a:gd name="adj1" fmla="val -60406"/>
              <a:gd name="adj2" fmla="val -5815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ParallelQuery&lt;T&gt; ParallelEnumerable.Where(ParallelQuery&lt;T&gt; q)</a:t>
            </a:r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1335203" y="3822414"/>
            <a:ext cx="4120717" cy="343047"/>
          </a:xfrm>
          <a:prstGeom prst="roundRect">
            <a:avLst>
              <a:gd name="adj" fmla="val 11947"/>
            </a:avLst>
          </a:prstGeom>
          <a:noFill/>
          <a:ln w="412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5991639" y="3097212"/>
            <a:ext cx="5993097" cy="679004"/>
          </a:xfrm>
          <a:prstGeom prst="wedgeRoundRectCallout">
            <a:avLst>
              <a:gd name="adj1" fmla="val -64291"/>
              <a:gd name="adj2" fmla="val 6394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IEnumerable&lt;T&gt; Enumerable.Select&lt;T&gt;(IEnumerable&lt;T&gt; e)</a:t>
            </a:r>
            <a:endParaRPr kumimoji="1" lang="ja-JP" altLang="en-US" dirty="0"/>
          </a:p>
        </p:txBody>
      </p:sp>
      <p:sp>
        <p:nvSpPr>
          <p:cNvPr id="14" name="メモ 13"/>
          <p:cNvSpPr/>
          <p:nvPr/>
        </p:nvSpPr>
        <p:spPr>
          <a:xfrm>
            <a:off x="1142877" y="5812661"/>
            <a:ext cx="4520307" cy="91732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ParallelQuery&lt;T&gt;</a:t>
            </a:r>
            <a:r>
              <a:rPr kumimoji="1" lang="ja-JP" altLang="en-US" smtClean="0"/>
              <a:t>は、</a:t>
            </a:r>
            <a:r>
              <a:rPr kumimoji="1" lang="en-US" altLang="ja-JP" smtClean="0"/>
              <a:t>IEnumerable&lt;T&gt;</a:t>
            </a:r>
            <a:r>
              <a:rPr kumimoji="1" lang="ja-JP" altLang="en-US" smtClean="0"/>
              <a:t>を実装しているので、</a:t>
            </a:r>
            <a:r>
              <a:rPr kumimoji="1" lang="en-US" altLang="ja-JP" smtClean="0"/>
              <a:t>foreach</a:t>
            </a:r>
            <a:r>
              <a:rPr kumimoji="1" lang="ja-JP" altLang="en-US" smtClean="0"/>
              <a:t>で列挙出来る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802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さぞかし速くなっ</a:t>
            </a:r>
            <a:r>
              <a:rPr kumimoji="1" lang="en-US" altLang="ja-JP" smtClean="0"/>
              <a:t>.....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668208"/>
          </a:xfrm>
        </p:spPr>
        <p:txBody>
          <a:bodyPr/>
          <a:lstStyle/>
          <a:p>
            <a:r>
              <a:rPr kumimoji="1" lang="ja-JP" altLang="en-US" smtClean="0"/>
              <a:t>てない？！　むしろ遅くなった </a:t>
            </a:r>
            <a:r>
              <a:rPr kumimoji="1" lang="en-US" altLang="ja-JP" smtClean="0"/>
              <a:t>orz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04" y="4226052"/>
            <a:ext cx="4524375" cy="14478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04" y="1842516"/>
            <a:ext cx="5057775" cy="1600200"/>
          </a:xfrm>
          <a:prstGeom prst="rect">
            <a:avLst/>
          </a:prstGeom>
        </p:spPr>
      </p:pic>
      <p:sp>
        <p:nvSpPr>
          <p:cNvPr id="6" name="左矢印 5"/>
          <p:cNvSpPr/>
          <p:nvPr/>
        </p:nvSpPr>
        <p:spPr>
          <a:xfrm rot="16200000">
            <a:off x="2877693" y="2870835"/>
            <a:ext cx="1469136" cy="1675638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563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1737360" y="2477678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何が起きているのか？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1491168"/>
          </a:xfrm>
        </p:spPr>
        <p:txBody>
          <a:bodyPr/>
          <a:lstStyle/>
          <a:p>
            <a:r>
              <a:rPr kumimoji="1" lang="ja-JP" altLang="en-US" smtClean="0"/>
              <a:t>そもそも</a:t>
            </a:r>
            <a:r>
              <a:rPr lang="ja-JP" altLang="en-US" smtClean="0"/>
              <a:t>、並列化される演算子が</a:t>
            </a:r>
            <a:r>
              <a:rPr lang="en-US" altLang="ja-JP" smtClean="0">
                <a:solidFill>
                  <a:srgbClr val="FF0000"/>
                </a:solidFill>
              </a:rPr>
              <a:t>Where</a:t>
            </a:r>
            <a:r>
              <a:rPr lang="ja-JP" altLang="en-US" smtClean="0">
                <a:solidFill>
                  <a:srgbClr val="FF0000"/>
                </a:solidFill>
              </a:rPr>
              <a:t>一個だけ</a:t>
            </a:r>
            <a:r>
              <a:rPr lang="ja-JP" altLang="en-US" smtClean="0"/>
              <a:t>なので：</a:t>
            </a:r>
            <a:endParaRPr lang="en-US" altLang="ja-JP" smtClean="0"/>
          </a:p>
          <a:p>
            <a:pPr lvl="1"/>
            <a:r>
              <a:rPr kumimoji="1" lang="ja-JP" altLang="en-US" smtClean="0"/>
              <a:t>高速化させるには、もっともっと大量のデータを裁く必要がある。</a:t>
            </a:r>
            <a:endParaRPr kumimoji="1" lang="en-US" altLang="ja-JP" smtClean="0"/>
          </a:p>
          <a:p>
            <a:pPr lvl="1"/>
            <a:r>
              <a:rPr lang="en-US" altLang="ja-JP" smtClean="0">
                <a:solidFill>
                  <a:srgbClr val="FF0000"/>
                </a:solidFill>
              </a:rPr>
              <a:t>PLINQ</a:t>
            </a:r>
            <a:r>
              <a:rPr lang="ja-JP" altLang="en-US" smtClean="0">
                <a:solidFill>
                  <a:srgbClr val="FF0000"/>
                </a:solidFill>
              </a:rPr>
              <a:t>のオーバーヘッドが大きい</a:t>
            </a:r>
            <a:r>
              <a:rPr lang="ja-JP" altLang="en-US" smtClean="0"/>
              <a:t>ので、相殺されてかえって遅くなる。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690" y="2642270"/>
            <a:ext cx="5829805" cy="3330229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6522898" y="4846320"/>
            <a:ext cx="4815662" cy="339483"/>
          </a:xfrm>
          <a:prstGeom prst="roundRect">
            <a:avLst>
              <a:gd name="adj" fmla="val 18214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737360" y="2614492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37360" y="2779084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737360" y="2943676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737360" y="3108268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2654</a:t>
            </a:r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822960" y="3902227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822960" y="4066819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822960" y="4231411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19243</a:t>
            </a:r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2651760" y="3902227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2651760" y="4066819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2651760" y="4231411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558</a:t>
            </a:r>
            <a:endParaRPr kumimoji="1" lang="ja-JP" altLang="en-US"/>
          </a:p>
        </p:txBody>
      </p:sp>
      <p:cxnSp>
        <p:nvCxnSpPr>
          <p:cNvPr id="19" name="カギ線コネクタ 18"/>
          <p:cNvCxnSpPr>
            <a:stCxn id="9" idx="2"/>
            <a:endCxn id="11" idx="0"/>
          </p:cNvCxnSpPr>
          <p:nvPr/>
        </p:nvCxnSpPr>
        <p:spPr>
          <a:xfrm rot="5400000">
            <a:off x="1504973" y="3212639"/>
            <a:ext cx="464775" cy="914400"/>
          </a:xfrm>
          <a:prstGeom prst="bentConnector3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カギ線コネクタ 19"/>
          <p:cNvCxnSpPr>
            <a:stCxn id="9" idx="2"/>
            <a:endCxn id="15" idx="0"/>
          </p:cNvCxnSpPr>
          <p:nvPr/>
        </p:nvCxnSpPr>
        <p:spPr>
          <a:xfrm rot="16200000" flipH="1">
            <a:off x="2419373" y="3212639"/>
            <a:ext cx="464775" cy="914400"/>
          </a:xfrm>
          <a:prstGeom prst="bentConnector3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吹き出し 22"/>
          <p:cNvSpPr/>
          <p:nvPr/>
        </p:nvSpPr>
        <p:spPr>
          <a:xfrm>
            <a:off x="3292626" y="2806862"/>
            <a:ext cx="1707664" cy="747648"/>
          </a:xfrm>
          <a:prstGeom prst="wedgeRoundRectCallout">
            <a:avLst>
              <a:gd name="adj1" fmla="val -73469"/>
              <a:gd name="adj2" fmla="val 6032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AsParallel()</a:t>
            </a:r>
          </a:p>
          <a:p>
            <a:pPr algn="ctr"/>
            <a:r>
              <a:rPr kumimoji="1" lang="ja-JP" altLang="en-US" smtClean="0"/>
              <a:t>データ</a:t>
            </a:r>
            <a:r>
              <a:rPr kumimoji="1" lang="ja-JP" altLang="en-US"/>
              <a:t>分割</a:t>
            </a:r>
            <a:endParaRPr kumimoji="1" lang="ja-JP" altLang="en-US" dirty="0"/>
          </a:p>
        </p:txBody>
      </p:sp>
      <p:sp>
        <p:nvSpPr>
          <p:cNvPr id="30" name="フローチャート: 定義済み処理 29"/>
          <p:cNvSpPr/>
          <p:nvPr/>
        </p:nvSpPr>
        <p:spPr>
          <a:xfrm>
            <a:off x="591312" y="4860778"/>
            <a:ext cx="1374648" cy="329184"/>
          </a:xfrm>
          <a:prstGeom prst="flowChartPredefined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Where()</a:t>
            </a:r>
            <a:endParaRPr kumimoji="1" lang="ja-JP" altLang="en-US"/>
          </a:p>
        </p:txBody>
      </p:sp>
      <p:sp>
        <p:nvSpPr>
          <p:cNvPr id="31" name="フローチャート: 定義済み処理 30"/>
          <p:cNvSpPr/>
          <p:nvPr/>
        </p:nvSpPr>
        <p:spPr>
          <a:xfrm>
            <a:off x="2421636" y="4860778"/>
            <a:ext cx="1368552" cy="329184"/>
          </a:xfrm>
          <a:prstGeom prst="flowChartPredefined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Where()</a:t>
            </a:r>
            <a:endParaRPr kumimoji="1" lang="ja-JP" altLang="en-US"/>
          </a:p>
        </p:txBody>
      </p:sp>
      <p:cxnSp>
        <p:nvCxnSpPr>
          <p:cNvPr id="32" name="カギ線コネクタ 31"/>
          <p:cNvCxnSpPr>
            <a:stCxn id="13" idx="2"/>
            <a:endCxn id="30" idx="0"/>
          </p:cNvCxnSpPr>
          <p:nvPr/>
        </p:nvCxnSpPr>
        <p:spPr>
          <a:xfrm rot="5400000">
            <a:off x="1129307" y="4709924"/>
            <a:ext cx="300183" cy="1524"/>
          </a:xfrm>
          <a:prstGeom prst="bentConnector3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カギ線コネクタ 36"/>
          <p:cNvCxnSpPr>
            <a:stCxn id="17" idx="2"/>
            <a:endCxn id="31" idx="0"/>
          </p:cNvCxnSpPr>
          <p:nvPr/>
        </p:nvCxnSpPr>
        <p:spPr>
          <a:xfrm rot="5400000">
            <a:off x="2957345" y="4709162"/>
            <a:ext cx="300183" cy="3048"/>
          </a:xfrm>
          <a:prstGeom prst="bentConnector3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角丸四角形 47"/>
          <p:cNvSpPr/>
          <p:nvPr/>
        </p:nvSpPr>
        <p:spPr>
          <a:xfrm>
            <a:off x="1719072" y="5746254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1719072" y="5910846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1719072" y="6075438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72389</a:t>
            </a:r>
            <a:endParaRPr kumimoji="1" lang="ja-JP" altLang="en-US"/>
          </a:p>
        </p:txBody>
      </p:sp>
      <p:cxnSp>
        <p:nvCxnSpPr>
          <p:cNvPr id="51" name="カギ線コネクタ 50"/>
          <p:cNvCxnSpPr>
            <a:stCxn id="30" idx="2"/>
            <a:endCxn id="48" idx="0"/>
          </p:cNvCxnSpPr>
          <p:nvPr/>
        </p:nvCxnSpPr>
        <p:spPr>
          <a:xfrm rot="16200000" flipH="1">
            <a:off x="1449308" y="5019290"/>
            <a:ext cx="556292" cy="897636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カギ線コネクタ 51"/>
          <p:cNvCxnSpPr>
            <a:stCxn id="31" idx="2"/>
            <a:endCxn id="48" idx="0"/>
          </p:cNvCxnSpPr>
          <p:nvPr/>
        </p:nvCxnSpPr>
        <p:spPr>
          <a:xfrm rot="5400000">
            <a:off x="2362946" y="5003288"/>
            <a:ext cx="556292" cy="929640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角丸四角形吹き出し 56"/>
          <p:cNvSpPr/>
          <p:nvPr/>
        </p:nvSpPr>
        <p:spPr>
          <a:xfrm>
            <a:off x="3250888" y="5598675"/>
            <a:ext cx="2046385" cy="747648"/>
          </a:xfrm>
          <a:prstGeom prst="wedgeRoundRectCallout">
            <a:avLst>
              <a:gd name="adj1" fmla="val -87391"/>
              <a:gd name="adj2" fmla="val -4974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GetEnumerator()</a:t>
            </a:r>
          </a:p>
          <a:p>
            <a:pPr algn="ctr"/>
            <a:r>
              <a:rPr kumimoji="1" lang="ja-JP" altLang="en-US" smtClean="0"/>
              <a:t>データ再集約</a:t>
            </a:r>
            <a:endParaRPr kumimoji="1" lang="ja-JP" altLang="en-US" dirty="0"/>
          </a:p>
        </p:txBody>
      </p:sp>
      <p:sp>
        <p:nvSpPr>
          <p:cNvPr id="58" name="右中かっこ 57"/>
          <p:cNvSpPr/>
          <p:nvPr/>
        </p:nvSpPr>
        <p:spPr>
          <a:xfrm>
            <a:off x="3956304" y="3621024"/>
            <a:ext cx="218064" cy="1895856"/>
          </a:xfrm>
          <a:prstGeom prst="rightBrace">
            <a:avLst>
              <a:gd name="adj1" fmla="val 61448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209288" y="4391926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PLINQ</a:t>
            </a:r>
            <a:r>
              <a:rPr kumimoji="1" lang="ja-JP" altLang="en-US" smtClean="0"/>
              <a:t>区間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244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高速化のポイント</a:t>
            </a:r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2596896" y="1641876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96896" y="1778690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596896" y="1943282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2596896" y="2107874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596896" y="2272466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2654</a:t>
            </a:r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682496" y="3195091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682496" y="3359683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682496" y="3524275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19243</a:t>
            </a:r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511296" y="3195091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3511296" y="3359683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511296" y="3524275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558</a:t>
            </a:r>
            <a:endParaRPr kumimoji="1" lang="ja-JP" altLang="en-US"/>
          </a:p>
        </p:txBody>
      </p:sp>
      <p:cxnSp>
        <p:nvCxnSpPr>
          <p:cNvPr id="15" name="カギ線コネクタ 14"/>
          <p:cNvCxnSpPr>
            <a:stCxn id="8" idx="2"/>
            <a:endCxn id="9" idx="0"/>
          </p:cNvCxnSpPr>
          <p:nvPr/>
        </p:nvCxnSpPr>
        <p:spPr>
          <a:xfrm rot="5400000">
            <a:off x="2300176" y="2441170"/>
            <a:ext cx="593441" cy="914400"/>
          </a:xfrm>
          <a:prstGeom prst="bentConnector3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カギ線コネクタ 15"/>
          <p:cNvCxnSpPr>
            <a:stCxn id="8" idx="2"/>
            <a:endCxn id="12" idx="0"/>
          </p:cNvCxnSpPr>
          <p:nvPr/>
        </p:nvCxnSpPr>
        <p:spPr>
          <a:xfrm rot="16200000" flipH="1">
            <a:off x="3214576" y="2441170"/>
            <a:ext cx="593441" cy="914400"/>
          </a:xfrm>
          <a:prstGeom prst="bentConnector3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吹き出し 16"/>
          <p:cNvSpPr/>
          <p:nvPr/>
        </p:nvSpPr>
        <p:spPr>
          <a:xfrm>
            <a:off x="4469154" y="1602281"/>
            <a:ext cx="3467838" cy="999368"/>
          </a:xfrm>
          <a:prstGeom prst="wedgeRoundRectCallout">
            <a:avLst>
              <a:gd name="adj1" fmla="val -75473"/>
              <a:gd name="adj2" fmla="val 3937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AsParallel() </a:t>
            </a:r>
            <a:r>
              <a:rPr kumimoji="1" lang="ja-JP" altLang="en-US" smtClean="0"/>
              <a:t>前のデータを</a:t>
            </a:r>
            <a:endParaRPr kumimoji="1" lang="en-US" altLang="ja-JP" smtClean="0"/>
          </a:p>
          <a:p>
            <a:pPr algn="ctr"/>
            <a:r>
              <a:rPr kumimoji="1" lang="ja-JP" altLang="en-US"/>
              <a:t>如何</a:t>
            </a:r>
            <a:r>
              <a:rPr kumimoji="1" lang="ja-JP" altLang="en-US" smtClean="0"/>
              <a:t>に</a:t>
            </a:r>
            <a:r>
              <a:rPr kumimoji="1" lang="ja-JP" altLang="en-US" smtClean="0">
                <a:solidFill>
                  <a:srgbClr val="FF0000"/>
                </a:solidFill>
              </a:rPr>
              <a:t>「大量」</a:t>
            </a:r>
            <a:r>
              <a:rPr kumimoji="1" lang="ja-JP" altLang="en-US" smtClean="0"/>
              <a:t>に</a:t>
            </a:r>
            <a:r>
              <a:rPr kumimoji="1" lang="ja-JP" altLang="en-US" smtClean="0">
                <a:solidFill>
                  <a:srgbClr val="FF0000"/>
                </a:solidFill>
              </a:rPr>
              <a:t>「高速に」</a:t>
            </a:r>
            <a:endParaRPr kumimoji="1" lang="en-US" altLang="ja-JP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mtClean="0"/>
              <a:t>投入できるか？</a:t>
            </a:r>
            <a:endParaRPr kumimoji="1" lang="ja-JP" altLang="en-US" dirty="0"/>
          </a:p>
        </p:txBody>
      </p:sp>
      <p:sp>
        <p:nvSpPr>
          <p:cNvPr id="18" name="フローチャート: 定義済み処理 17"/>
          <p:cNvSpPr/>
          <p:nvPr/>
        </p:nvSpPr>
        <p:spPr>
          <a:xfrm>
            <a:off x="1450848" y="4153642"/>
            <a:ext cx="1374648" cy="329184"/>
          </a:xfrm>
          <a:prstGeom prst="flowChartPredefined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Where()</a:t>
            </a:r>
            <a:endParaRPr kumimoji="1" lang="ja-JP" altLang="en-US"/>
          </a:p>
        </p:txBody>
      </p:sp>
      <p:sp>
        <p:nvSpPr>
          <p:cNvPr id="19" name="フローチャート: 定義済み処理 18"/>
          <p:cNvSpPr/>
          <p:nvPr/>
        </p:nvSpPr>
        <p:spPr>
          <a:xfrm>
            <a:off x="3281172" y="4153642"/>
            <a:ext cx="1368552" cy="329184"/>
          </a:xfrm>
          <a:prstGeom prst="flowChartPredefined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Where()</a:t>
            </a:r>
            <a:endParaRPr kumimoji="1" lang="ja-JP" altLang="en-US"/>
          </a:p>
        </p:txBody>
      </p:sp>
      <p:cxnSp>
        <p:nvCxnSpPr>
          <p:cNvPr id="20" name="カギ線コネクタ 19"/>
          <p:cNvCxnSpPr>
            <a:stCxn id="11" idx="2"/>
            <a:endCxn id="18" idx="0"/>
          </p:cNvCxnSpPr>
          <p:nvPr/>
        </p:nvCxnSpPr>
        <p:spPr>
          <a:xfrm rot="5400000">
            <a:off x="1988843" y="4002788"/>
            <a:ext cx="300183" cy="1524"/>
          </a:xfrm>
          <a:prstGeom prst="bentConnector3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カギ線コネクタ 20"/>
          <p:cNvCxnSpPr>
            <a:stCxn id="14" idx="2"/>
            <a:endCxn id="19" idx="0"/>
          </p:cNvCxnSpPr>
          <p:nvPr/>
        </p:nvCxnSpPr>
        <p:spPr>
          <a:xfrm rot="5400000">
            <a:off x="3816881" y="4002026"/>
            <a:ext cx="300183" cy="3048"/>
          </a:xfrm>
          <a:prstGeom prst="bentConnector3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>
          <a:xfrm>
            <a:off x="2578608" y="5039118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2578608" y="5203710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2578608" y="5368302"/>
            <a:ext cx="914400" cy="329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72389</a:t>
            </a:r>
            <a:endParaRPr kumimoji="1" lang="ja-JP" altLang="en-US"/>
          </a:p>
        </p:txBody>
      </p:sp>
      <p:cxnSp>
        <p:nvCxnSpPr>
          <p:cNvPr id="25" name="カギ線コネクタ 24"/>
          <p:cNvCxnSpPr>
            <a:stCxn id="18" idx="2"/>
            <a:endCxn id="22" idx="0"/>
          </p:cNvCxnSpPr>
          <p:nvPr/>
        </p:nvCxnSpPr>
        <p:spPr>
          <a:xfrm rot="16200000" flipH="1">
            <a:off x="2308844" y="4312154"/>
            <a:ext cx="556292" cy="897636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カギ線コネクタ 25"/>
          <p:cNvCxnSpPr>
            <a:stCxn id="19" idx="2"/>
            <a:endCxn id="22" idx="0"/>
          </p:cNvCxnSpPr>
          <p:nvPr/>
        </p:nvCxnSpPr>
        <p:spPr>
          <a:xfrm rot="5400000">
            <a:off x="3222482" y="4296152"/>
            <a:ext cx="556292" cy="929640"/>
          </a:xfrm>
          <a:prstGeom prst="bentConnector3">
            <a:avLst>
              <a:gd name="adj1" fmla="val 50000"/>
            </a:avLst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角丸四角形 31"/>
          <p:cNvSpPr/>
          <p:nvPr/>
        </p:nvSpPr>
        <p:spPr>
          <a:xfrm>
            <a:off x="1078993" y="3002135"/>
            <a:ext cx="4090416" cy="1606441"/>
          </a:xfrm>
          <a:prstGeom prst="roundRect">
            <a:avLst>
              <a:gd name="adj" fmla="val 11947"/>
            </a:avLst>
          </a:prstGeom>
          <a:noFill/>
          <a:ln w="28575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吹き出し 26"/>
          <p:cNvSpPr/>
          <p:nvPr/>
        </p:nvSpPr>
        <p:spPr>
          <a:xfrm>
            <a:off x="5643373" y="4352691"/>
            <a:ext cx="2735384" cy="816562"/>
          </a:xfrm>
          <a:prstGeom prst="wedgeRoundRectCallout">
            <a:avLst>
              <a:gd name="adj1" fmla="val -75771"/>
              <a:gd name="adj2" fmla="val -4726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並列演算する</a:t>
            </a:r>
            <a:r>
              <a:rPr kumimoji="1" lang="ja-JP" altLang="en-US" smtClean="0">
                <a:solidFill>
                  <a:srgbClr val="FF0000"/>
                </a:solidFill>
              </a:rPr>
              <a:t>計算量</a:t>
            </a:r>
            <a:r>
              <a:rPr kumimoji="1" lang="ja-JP" altLang="en-US" smtClean="0"/>
              <a:t>を如何に増やすか？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4270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まずは分かりやすく計算量を増やす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63" y="3613241"/>
            <a:ext cx="5623101" cy="295654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63" y="1008016"/>
            <a:ext cx="6567982" cy="23799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736" y="4564380"/>
            <a:ext cx="3990975" cy="14478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736" y="2116836"/>
            <a:ext cx="4067175" cy="1600200"/>
          </a:xfrm>
          <a:prstGeom prst="rect">
            <a:avLst/>
          </a:prstGeom>
        </p:spPr>
      </p:pic>
      <p:sp>
        <p:nvSpPr>
          <p:cNvPr id="8" name="左矢印 7"/>
          <p:cNvSpPr/>
          <p:nvPr/>
        </p:nvSpPr>
        <p:spPr>
          <a:xfrm rot="16200000">
            <a:off x="8760333" y="3175635"/>
            <a:ext cx="1469136" cy="1675638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890194" y="1627632"/>
            <a:ext cx="5955614" cy="1048512"/>
          </a:xfrm>
          <a:prstGeom prst="roundRect">
            <a:avLst>
              <a:gd name="adj" fmla="val 8873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4841010" y="2302676"/>
            <a:ext cx="2181582" cy="763612"/>
          </a:xfrm>
          <a:prstGeom prst="wedgeRoundRectCallout">
            <a:avLst>
              <a:gd name="adj1" fmla="val -73684"/>
              <a:gd name="adj2" fmla="val -5789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計算量が多くなる</a:t>
            </a:r>
            <a:endParaRPr kumimoji="1" lang="en-US" altLang="ja-JP" smtClean="0"/>
          </a:p>
          <a:p>
            <a:pPr algn="ctr"/>
            <a:r>
              <a:rPr kumimoji="1" lang="ja-JP" altLang="en-US"/>
              <a:t>シミュレート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46963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83" y="3602736"/>
            <a:ext cx="5504500" cy="293664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90" y="4542282"/>
            <a:ext cx="4886325" cy="16383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飢餓状態の</a:t>
            </a:r>
            <a:r>
              <a:rPr kumimoji="1" lang="en-US" altLang="ja-JP" smtClean="0"/>
              <a:t>PLINQ</a:t>
            </a:r>
            <a:r>
              <a:rPr lang="ja-JP" altLang="en-US" smtClean="0"/>
              <a:t>に食わすメシ</a:t>
            </a:r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63" y="1008016"/>
            <a:ext cx="6567982" cy="2379911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537893" y="3913632"/>
            <a:ext cx="2332135" cy="361188"/>
          </a:xfrm>
          <a:prstGeom prst="roundRect">
            <a:avLst>
              <a:gd name="adj" fmla="val 8873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4236968" y="3278886"/>
            <a:ext cx="2699350" cy="763612"/>
          </a:xfrm>
          <a:prstGeom prst="wedgeRoundRectCallout">
            <a:avLst>
              <a:gd name="adj1" fmla="val -68728"/>
              <a:gd name="adj2" fmla="val 4747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xor-shift</a:t>
            </a:r>
            <a:r>
              <a:rPr kumimoji="1" lang="ja-JP" altLang="en-US" smtClean="0"/>
              <a:t>ベースにして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高速化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159" y="1559127"/>
            <a:ext cx="4886325" cy="1828800"/>
          </a:xfrm>
          <a:prstGeom prst="rect">
            <a:avLst/>
          </a:prstGeom>
        </p:spPr>
      </p:pic>
      <p:sp>
        <p:nvSpPr>
          <p:cNvPr id="8" name="左矢印 7"/>
          <p:cNvSpPr/>
          <p:nvPr/>
        </p:nvSpPr>
        <p:spPr>
          <a:xfrm rot="16200000">
            <a:off x="8760333" y="3175635"/>
            <a:ext cx="1469136" cy="1675638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吹き出し 17"/>
          <p:cNvSpPr/>
          <p:nvPr/>
        </p:nvSpPr>
        <p:spPr>
          <a:xfrm>
            <a:off x="4329340" y="4597820"/>
            <a:ext cx="2699350" cy="763612"/>
          </a:xfrm>
          <a:prstGeom prst="wedgeRoundRectCallout">
            <a:avLst>
              <a:gd name="adj1" fmla="val 80547"/>
              <a:gd name="adj2" fmla="val 5466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供給が高速化されると結果にも影響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993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323" y="130717"/>
            <a:ext cx="8722420" cy="75895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フフフ、メモリを救いたいか？ ヒントをやろう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32" y="1771461"/>
            <a:ext cx="11263979" cy="2380186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5574300" y="1071732"/>
            <a:ext cx="2959234" cy="699729"/>
          </a:xfrm>
          <a:prstGeom prst="wedgeRoundRectCallout">
            <a:avLst>
              <a:gd name="adj1" fmla="val -69610"/>
              <a:gd name="adj2" fmla="val 6087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err="1" smtClean="0"/>
              <a:t>らんど</a:t>
            </a:r>
            <a:r>
              <a:rPr kumimoji="1" lang="ja-JP" altLang="en-US" dirty="0" smtClean="0"/>
              <a:t>せるさん曰く：</a:t>
            </a:r>
            <a:endParaRPr kumimoji="1" lang="ja-JP" altLang="en-US" dirty="0"/>
          </a:p>
        </p:txBody>
      </p:sp>
      <p:sp>
        <p:nvSpPr>
          <p:cNvPr id="6" name="雲形吹き出し 5"/>
          <p:cNvSpPr/>
          <p:nvPr/>
        </p:nvSpPr>
        <p:spPr>
          <a:xfrm>
            <a:off x="4034970" y="4151647"/>
            <a:ext cx="6966857" cy="2561771"/>
          </a:xfrm>
          <a:prstGeom prst="cloudCallout">
            <a:avLst>
              <a:gd name="adj1" fmla="val -57468"/>
              <a:gd name="adj2" fmla="val -9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Final LINQ Extensions</a:t>
            </a:r>
            <a:r>
              <a:rPr kumimoji="1" lang="ja-JP" altLang="en-US" sz="2800" dirty="0" smtClean="0"/>
              <a:t>では、</a:t>
            </a:r>
            <a:r>
              <a:rPr kumimoji="1" lang="ja-JP" altLang="en-US" sz="2800" smtClean="0"/>
              <a:t>ずっと「オンメモリ」</a:t>
            </a:r>
            <a:r>
              <a:rPr kumimoji="1" lang="ja-JP" altLang="en-US" sz="2800" dirty="0" smtClean="0"/>
              <a:t>の話</a:t>
            </a:r>
            <a:r>
              <a:rPr kumimoji="1" lang="ja-JP" altLang="en-US" sz="2800" smtClean="0"/>
              <a:t>をしてきたヨネ？</a:t>
            </a:r>
            <a:endParaRPr kumimoji="1" lang="en-US" altLang="ja-JP" sz="28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48" y="3820267"/>
            <a:ext cx="1015722" cy="28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91" y="3614928"/>
            <a:ext cx="5504500" cy="293664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1" y="1012324"/>
            <a:ext cx="6894329" cy="2359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更に並列計算量を増やす</a:t>
            </a:r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4840224" y="1669368"/>
            <a:ext cx="873503" cy="361188"/>
          </a:xfrm>
          <a:prstGeom prst="roundRect">
            <a:avLst>
              <a:gd name="adj" fmla="val 8873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5426620" y="2204480"/>
            <a:ext cx="1537591" cy="539998"/>
          </a:xfrm>
          <a:prstGeom prst="wedgeRoundRectCallout">
            <a:avLst>
              <a:gd name="adj1" fmla="val -54852"/>
              <a:gd name="adj2" fmla="val -9476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一桁増加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452" y="1475580"/>
            <a:ext cx="4981575" cy="20193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113" y="4593336"/>
            <a:ext cx="4981575" cy="1828800"/>
          </a:xfrm>
          <a:prstGeom prst="rect">
            <a:avLst/>
          </a:prstGeom>
        </p:spPr>
      </p:pic>
      <p:sp>
        <p:nvSpPr>
          <p:cNvPr id="8" name="左矢印 7"/>
          <p:cNvSpPr/>
          <p:nvPr/>
        </p:nvSpPr>
        <p:spPr>
          <a:xfrm rot="16200000">
            <a:off x="8760333" y="3175635"/>
            <a:ext cx="1469136" cy="1675638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4686919" y="4447170"/>
            <a:ext cx="2073956" cy="865295"/>
          </a:xfrm>
          <a:prstGeom prst="wedgeRoundRectCallout">
            <a:avLst>
              <a:gd name="adj1" fmla="val 67449"/>
              <a:gd name="adj2" fmla="val 3869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ようやく大幅に向上する結果に</a:t>
            </a:r>
            <a:endParaRPr kumimoji="1"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664933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PLINQ</a:t>
            </a:r>
            <a:r>
              <a:rPr kumimoji="1" lang="ja-JP" altLang="en-US" smtClean="0"/>
              <a:t>の高速化は：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4"/>
            <a:ext cx="11386206" cy="4860871"/>
          </a:xfrm>
        </p:spPr>
        <p:txBody>
          <a:bodyPr>
            <a:normAutofit/>
          </a:bodyPr>
          <a:lstStyle/>
          <a:p>
            <a:r>
              <a:rPr kumimoji="1" lang="ja-JP" altLang="en-US" smtClean="0">
                <a:solidFill>
                  <a:srgbClr val="FF0000"/>
                </a:solidFill>
              </a:rPr>
              <a:t>演算子にどれだけ負荷をかけられるか</a:t>
            </a:r>
            <a:endParaRPr kumimoji="1" lang="en-US" altLang="ja-JP" smtClean="0">
              <a:solidFill>
                <a:srgbClr val="FF0000"/>
              </a:solidFill>
            </a:endParaRPr>
          </a:p>
          <a:p>
            <a:pPr lvl="1"/>
            <a:r>
              <a:rPr lang="en-US" altLang="ja-JP" smtClean="0"/>
              <a:t>RDB</a:t>
            </a:r>
            <a:r>
              <a:rPr lang="ja-JP" altLang="en-US" smtClean="0"/>
              <a:t>で</a:t>
            </a:r>
            <a:r>
              <a:rPr lang="en-US" altLang="ja-JP" smtClean="0"/>
              <a:t>WHERE</a:t>
            </a:r>
            <a:r>
              <a:rPr lang="ja-JP" altLang="en-US" smtClean="0"/>
              <a:t>句や</a:t>
            </a:r>
            <a:r>
              <a:rPr lang="en-US" altLang="ja-JP" smtClean="0"/>
              <a:t>JOIN</a:t>
            </a:r>
            <a:r>
              <a:rPr lang="ja-JP" altLang="en-US" smtClean="0"/>
              <a:t>句を工夫するのと同じように、</a:t>
            </a:r>
            <a:r>
              <a:rPr lang="en-US" altLang="ja-JP" smtClean="0"/>
              <a:t>LINQ</a:t>
            </a:r>
            <a:r>
              <a:rPr lang="ja-JP" altLang="en-US" smtClean="0"/>
              <a:t>でも演算子に計算量を集約することが重要。</a:t>
            </a:r>
            <a:endParaRPr lang="en-US" altLang="ja-JP" smtClean="0"/>
          </a:p>
          <a:p>
            <a:r>
              <a:rPr lang="en-US" altLang="ja-JP" smtClean="0"/>
              <a:t>LINQ</a:t>
            </a:r>
            <a:r>
              <a:rPr lang="ja-JP" altLang="en-US" smtClean="0"/>
              <a:t>ソースとなる</a:t>
            </a:r>
            <a:r>
              <a:rPr lang="ja-JP" altLang="en-US" smtClean="0">
                <a:solidFill>
                  <a:srgbClr val="FF0000"/>
                </a:solidFill>
              </a:rPr>
              <a:t>データの供給源を高速化する</a:t>
            </a:r>
            <a:endParaRPr lang="en-US" altLang="ja-JP" smtClean="0">
              <a:solidFill>
                <a:srgbClr val="FF0000"/>
              </a:solidFill>
            </a:endParaRPr>
          </a:p>
          <a:p>
            <a:pPr lvl="1"/>
            <a:r>
              <a:rPr lang="ja-JP" altLang="en-US" smtClean="0"/>
              <a:t>そもそも供給される（時間当たりの）データ量が少ないと意味がない。</a:t>
            </a:r>
            <a:endParaRPr lang="en-US" altLang="ja-JP" smtClean="0"/>
          </a:p>
          <a:p>
            <a:r>
              <a:rPr lang="en-US" altLang="ja-JP" smtClean="0"/>
              <a:t>PLINQ</a:t>
            </a:r>
            <a:r>
              <a:rPr lang="ja-JP" altLang="en-US" smtClean="0"/>
              <a:t>は、データの分散と集約を完全に自動処理しているので、オーバーヘッドが大きい。</a:t>
            </a:r>
            <a:r>
              <a:rPr lang="en-US" altLang="ja-JP" smtClean="0"/>
              <a:t>ParallelQuery&lt;T&gt;</a:t>
            </a:r>
            <a:r>
              <a:rPr lang="ja-JP" altLang="en-US" smtClean="0"/>
              <a:t>のお蔭で非常に透過的で扱いやすいが、</a:t>
            </a:r>
            <a:r>
              <a:rPr lang="ja-JP" altLang="en-US" smtClean="0">
                <a:solidFill>
                  <a:srgbClr val="FF0000"/>
                </a:solidFill>
              </a:rPr>
              <a:t>クエリの工夫は往々にして必要</a:t>
            </a:r>
            <a:r>
              <a:rPr lang="ja-JP" altLang="en-US" smtClean="0"/>
              <a:t>。</a:t>
            </a:r>
            <a:endParaRPr lang="en-US" altLang="ja-JP" smtClean="0"/>
          </a:p>
          <a:p>
            <a:endParaRPr lang="en-US" altLang="ja-JP"/>
          </a:p>
          <a:p>
            <a:r>
              <a:rPr lang="ja-JP" altLang="en-US" sz="3600" smtClean="0"/>
              <a:t>まぁ、パラダイスは無いって事ですね。</a:t>
            </a:r>
            <a:endParaRPr lang="en-US" altLang="ja-JP" sz="3600" smtClean="0"/>
          </a:p>
        </p:txBody>
      </p:sp>
    </p:spTree>
    <p:extLst>
      <p:ext uri="{BB962C8B-B14F-4D97-AF65-F5344CB8AC3E}">
        <p14:creationId xmlns:p14="http://schemas.microsoft.com/office/powerpoint/2010/main" val="3129687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出たり入ったり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4"/>
            <a:ext cx="11386206" cy="5837616"/>
          </a:xfrm>
        </p:spPr>
        <p:txBody>
          <a:bodyPr>
            <a:normAutofit/>
          </a:bodyPr>
          <a:lstStyle/>
          <a:p>
            <a:r>
              <a:rPr lang="en-US" altLang="ja-JP" smtClean="0"/>
              <a:t>AsEnumerable()</a:t>
            </a:r>
            <a:r>
              <a:rPr lang="ja-JP" altLang="en-US" smtClean="0"/>
              <a:t>を使って、</a:t>
            </a:r>
            <a:r>
              <a:rPr lang="ja-JP" altLang="en-US" smtClean="0">
                <a:solidFill>
                  <a:srgbClr val="FF0000"/>
                </a:solidFill>
              </a:rPr>
              <a:t>並列</a:t>
            </a:r>
            <a:r>
              <a:rPr lang="ja-JP" altLang="en-US">
                <a:solidFill>
                  <a:srgbClr val="FF0000"/>
                </a:solidFill>
              </a:rPr>
              <a:t>処理</a:t>
            </a:r>
            <a:r>
              <a:rPr lang="ja-JP" altLang="en-US" smtClean="0">
                <a:solidFill>
                  <a:srgbClr val="FF0000"/>
                </a:solidFill>
              </a:rPr>
              <a:t>を「終わらせる」事が可能</a:t>
            </a:r>
            <a:r>
              <a:rPr lang="ja-JP" altLang="en-US" smtClean="0"/>
              <a:t>。</a:t>
            </a:r>
            <a:r>
              <a:rPr lang="en-US" altLang="ja-JP" smtClean="0"/>
              <a:t>GetEnumerator()</a:t>
            </a:r>
            <a:r>
              <a:rPr lang="ja-JP" altLang="en-US" smtClean="0"/>
              <a:t>が呼び出されると、</a:t>
            </a:r>
            <a:r>
              <a:rPr lang="en-US" altLang="ja-JP" smtClean="0"/>
              <a:t>LINQ to Objects</a:t>
            </a:r>
            <a:r>
              <a:rPr lang="ja-JP" altLang="en-US" smtClean="0"/>
              <a:t>の世界に戻る。</a:t>
            </a:r>
            <a:endParaRPr lang="en-US" altLang="ja-JP" smtClean="0"/>
          </a:p>
          <a:p>
            <a:pPr lvl="1"/>
            <a:r>
              <a:rPr lang="en-US" altLang="ja-JP" smtClean="0"/>
              <a:t>data.AsParallel().OrderBy(value =&gt; value).</a:t>
            </a:r>
            <a:br>
              <a:rPr lang="en-US" altLang="ja-JP" smtClean="0"/>
            </a:br>
            <a:r>
              <a:rPr lang="en-US" altLang="ja-JP" smtClean="0">
                <a:solidFill>
                  <a:srgbClr val="FF0000"/>
                </a:solidFill>
              </a:rPr>
              <a:t>AsEnumerable().</a:t>
            </a:r>
            <a:br>
              <a:rPr lang="en-US" altLang="ja-JP" smtClean="0">
                <a:solidFill>
                  <a:srgbClr val="FF0000"/>
                </a:solidFill>
              </a:rPr>
            </a:br>
            <a:r>
              <a:rPr lang="en-US" altLang="ja-JP"/>
              <a:t>Where(value =&gt; (value % 2) == 0</a:t>
            </a:r>
            <a:r>
              <a:rPr lang="en-US" altLang="ja-JP" smtClean="0"/>
              <a:t>).</a:t>
            </a:r>
            <a:br>
              <a:rPr lang="en-US" altLang="ja-JP" smtClean="0"/>
            </a:br>
            <a:r>
              <a:rPr lang="en-US" altLang="ja-JP" smtClean="0"/>
              <a:t>  ....</a:t>
            </a:r>
          </a:p>
          <a:p>
            <a:r>
              <a:rPr lang="en-US" altLang="ja-JP" smtClean="0"/>
              <a:t>ParallelQuery&lt;T&gt;</a:t>
            </a:r>
            <a:r>
              <a:rPr lang="ja-JP" altLang="en-US" smtClean="0"/>
              <a:t>は</a:t>
            </a:r>
            <a:r>
              <a:rPr lang="en-US" altLang="ja-JP" smtClean="0"/>
              <a:t>IEnumerable&lt;T&gt;</a:t>
            </a:r>
            <a:r>
              <a:rPr lang="ja-JP" altLang="en-US" smtClean="0"/>
              <a:t>を実装しているので、</a:t>
            </a:r>
            <a:r>
              <a:rPr lang="en-US" altLang="ja-JP" smtClean="0"/>
              <a:t>IQueryable&lt;T&gt;</a:t>
            </a:r>
            <a:r>
              <a:rPr lang="ja-JP" altLang="en-US" smtClean="0"/>
              <a:t>とか他の独自</a:t>
            </a:r>
            <a:r>
              <a:rPr lang="en-US" altLang="ja-JP" smtClean="0"/>
              <a:t>LINQ</a:t>
            </a:r>
            <a:r>
              <a:rPr lang="ja-JP" altLang="en-US" smtClean="0"/>
              <a:t>から</a:t>
            </a:r>
            <a:r>
              <a:rPr lang="ja-JP" altLang="en-US"/>
              <a:t>、</a:t>
            </a:r>
            <a:r>
              <a:rPr lang="ja-JP" altLang="en-US" smtClean="0">
                <a:solidFill>
                  <a:srgbClr val="FF0000"/>
                </a:solidFill>
              </a:rPr>
              <a:t>パイプライン結合で</a:t>
            </a:r>
            <a:r>
              <a:rPr lang="en-US" altLang="ja-JP" smtClean="0">
                <a:solidFill>
                  <a:srgbClr val="FF0000"/>
                </a:solidFill>
              </a:rPr>
              <a:t>PLINQ</a:t>
            </a:r>
            <a:r>
              <a:rPr lang="ja-JP" altLang="en-US" smtClean="0">
                <a:solidFill>
                  <a:srgbClr val="FF0000"/>
                </a:solidFill>
              </a:rPr>
              <a:t>に持ち込むことも可能</a:t>
            </a:r>
            <a:r>
              <a:rPr lang="ja-JP" altLang="en-US" smtClean="0"/>
              <a:t>（つまり、バッファリング不要）。</a:t>
            </a:r>
            <a:endParaRPr lang="en-US" altLang="ja-JP" smtClean="0"/>
          </a:p>
          <a:p>
            <a:pPr lvl="1"/>
            <a:r>
              <a:rPr lang="en-US" altLang="ja-JP" smtClean="0"/>
              <a:t>oreores.Where(oreore =&gt; oreore.ID == 123).Distinct().</a:t>
            </a:r>
            <a:br>
              <a:rPr lang="en-US" altLang="ja-JP" smtClean="0"/>
            </a:br>
            <a:r>
              <a:rPr lang="en-US" altLang="ja-JP" smtClean="0">
                <a:solidFill>
                  <a:srgbClr val="FF0000"/>
                </a:solidFill>
              </a:rPr>
              <a:t>AsParallel().</a:t>
            </a:r>
            <a:br>
              <a:rPr lang="en-US" altLang="ja-JP" smtClean="0">
                <a:solidFill>
                  <a:srgbClr val="FF0000"/>
                </a:solidFill>
              </a:rPr>
            </a:br>
            <a:r>
              <a:rPr lang="en-US" altLang="ja-JP" smtClean="0"/>
              <a:t>OrderBy(oreore =&gt; oreore.Name).</a:t>
            </a:r>
            <a:br>
              <a:rPr lang="en-US" altLang="ja-JP" smtClean="0"/>
            </a:br>
            <a:r>
              <a:rPr lang="en-US" altLang="ja-JP" smtClean="0"/>
              <a:t>  ....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814" y="4204103"/>
            <a:ext cx="2059803" cy="2487642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5605896" y="5447924"/>
            <a:ext cx="4033261" cy="1221071"/>
          </a:xfrm>
          <a:prstGeom prst="wedgeRoundRectCallout">
            <a:avLst>
              <a:gd name="adj1" fmla="val 66934"/>
              <a:gd name="adj2" fmla="val -3916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バッファリング不要を強調してるけど、まさか大量のデータを扱う時に</a:t>
            </a:r>
            <a:r>
              <a:rPr kumimoji="1" lang="en-US" altLang="ja-JP" smtClean="0"/>
              <a:t>ToList()</a:t>
            </a:r>
            <a:r>
              <a:rPr kumimoji="1" lang="ja-JP" altLang="en-US" smtClean="0"/>
              <a:t>とかしてないわよね？</a:t>
            </a:r>
            <a:endParaRPr kumimoji="1"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8603785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別の方法を考える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1411464"/>
          </a:xfrm>
        </p:spPr>
        <p:txBody>
          <a:bodyPr/>
          <a:lstStyle/>
          <a:p>
            <a:r>
              <a:rPr kumimoji="1" lang="en-US" altLang="ja-JP" smtClean="0"/>
              <a:t>TPL (Task Palallel Library) </a:t>
            </a:r>
            <a:r>
              <a:rPr kumimoji="1" lang="ja-JP" altLang="en-US" smtClean="0"/>
              <a:t>は、ちょっと古い方法だけど、並列化の粒度とか、並列化すべき手段がある程度分かっている場合は、却って扱いやすい（</a:t>
            </a:r>
            <a:r>
              <a:rPr kumimoji="1" lang="en-US" altLang="ja-JP" smtClean="0"/>
              <a:t>== PLINQ</a:t>
            </a:r>
            <a:r>
              <a:rPr kumimoji="1" lang="ja-JP" altLang="en-US" smtClean="0"/>
              <a:t>の並列化は、効果を読むのが難しい）。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98" y="2499206"/>
            <a:ext cx="8058525" cy="33299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738" y="4937592"/>
            <a:ext cx="4278449" cy="170174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675447" y="3108337"/>
            <a:ext cx="2410653" cy="361188"/>
          </a:xfrm>
          <a:prstGeom prst="roundRect">
            <a:avLst>
              <a:gd name="adj" fmla="val 8873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6706147" y="2645303"/>
            <a:ext cx="3161358" cy="763612"/>
          </a:xfrm>
          <a:prstGeom prst="wedgeRoundRectCallout">
            <a:avLst>
              <a:gd name="adj1" fmla="val -65277"/>
              <a:gd name="adj2" fmla="val 5768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データの供給は、</a:t>
            </a:r>
            <a:r>
              <a:rPr kumimoji="1" lang="en-US" altLang="ja-JP" smtClean="0"/>
              <a:t>IEnumerable</a:t>
            </a:r>
            <a:r>
              <a:rPr kumimoji="1" lang="ja-JP" altLang="en-US" smtClean="0"/>
              <a:t>ベースで可能</a:t>
            </a:r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1205384" y="4107537"/>
            <a:ext cx="5060334" cy="1654221"/>
          </a:xfrm>
          <a:prstGeom prst="roundRect">
            <a:avLst>
              <a:gd name="adj" fmla="val 8873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2892682" y="5406385"/>
            <a:ext cx="4247655" cy="1106893"/>
          </a:xfrm>
          <a:prstGeom prst="wedgeRoundRectCallout">
            <a:avLst>
              <a:gd name="adj1" fmla="val -66099"/>
              <a:gd name="adj2" fmla="val -4301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しかし、ここからはただのブロックなので、</a:t>
            </a:r>
            <a:r>
              <a:rPr kumimoji="1" lang="en-US" altLang="ja-JP" smtClean="0"/>
              <a:t>LINQ</a:t>
            </a:r>
            <a:r>
              <a:rPr kumimoji="1" lang="ja-JP" altLang="en-US" smtClean="0"/>
              <a:t>で処理させる事は出来ない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（従来型の手続き実装・ココが痛い）</a:t>
            </a:r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9198627" y="4285185"/>
            <a:ext cx="2241763" cy="763612"/>
          </a:xfrm>
          <a:prstGeom prst="wedgeRoundRectCallout">
            <a:avLst>
              <a:gd name="adj1" fmla="val -65277"/>
              <a:gd name="adj2" fmla="val 5768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オーバーヘッドが低いので多少速い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11815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Awaitable</a:t>
            </a:r>
            <a:r>
              <a:rPr kumimoji="1" lang="ja-JP" altLang="en-US" smtClean="0"/>
              <a:t>を応用する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4"/>
            <a:ext cx="11386206" cy="1603321"/>
          </a:xfrm>
        </p:spPr>
        <p:txBody>
          <a:bodyPr/>
          <a:lstStyle/>
          <a:p>
            <a:r>
              <a:rPr lang="en-US" altLang="ja-JP" smtClean="0"/>
              <a:t>TPL</a:t>
            </a:r>
            <a:r>
              <a:rPr lang="ja-JP" altLang="en-US" smtClean="0"/>
              <a:t>っぽいですが、非同期処理を並列化します。</a:t>
            </a:r>
            <a:endParaRPr lang="en-US" altLang="ja-JP" smtClean="0"/>
          </a:p>
          <a:p>
            <a:r>
              <a:rPr lang="en-US" altLang="ja-JP" smtClean="0"/>
              <a:t>C# 5.0</a:t>
            </a:r>
            <a:r>
              <a:rPr lang="ja-JP" altLang="en-US" smtClean="0"/>
              <a:t>の</a:t>
            </a:r>
            <a:r>
              <a:rPr lang="en-US" altLang="ja-JP" smtClean="0"/>
              <a:t>async-await</a:t>
            </a:r>
            <a:r>
              <a:rPr lang="ja-JP" altLang="en-US" smtClean="0"/>
              <a:t>を使って、スレッドではなく</a:t>
            </a:r>
            <a:r>
              <a:rPr lang="ja-JP" altLang="en-US" smtClean="0">
                <a:solidFill>
                  <a:srgbClr val="FF0000"/>
                </a:solidFill>
              </a:rPr>
              <a:t>タスクベースで並列化</a:t>
            </a:r>
            <a:r>
              <a:rPr lang="ja-JP" altLang="en-US" smtClean="0"/>
              <a:t>します。</a:t>
            </a:r>
            <a:r>
              <a:rPr lang="en-US" altLang="ja-JP" smtClean="0">
                <a:solidFill>
                  <a:srgbClr val="FF0000"/>
                </a:solidFill>
              </a:rPr>
              <a:t>Task.WhenAll()</a:t>
            </a:r>
            <a:r>
              <a:rPr lang="ja-JP" altLang="en-US" smtClean="0"/>
              <a:t>を使うのがポイント。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68" y="2570586"/>
            <a:ext cx="8541037" cy="2650667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1641802" y="4500719"/>
            <a:ext cx="7128125" cy="361188"/>
          </a:xfrm>
          <a:prstGeom prst="roundRect">
            <a:avLst>
              <a:gd name="adj" fmla="val 8873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2780905" y="5051983"/>
            <a:ext cx="3883526" cy="1323991"/>
          </a:xfrm>
          <a:prstGeom prst="wedgeRoundRectCallout">
            <a:avLst>
              <a:gd name="adj1" fmla="val -68220"/>
              <a:gd name="adj2" fmla="val -5733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Task.Run</a:t>
            </a:r>
            <a:r>
              <a:rPr kumimoji="1" lang="ja-JP" altLang="en-US" smtClean="0"/>
              <a:t>でワーカースレッドとして実行しているが、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ワーカースレッド</a:t>
            </a:r>
            <a:r>
              <a:rPr kumimoji="1" lang="ja-JP" altLang="en-US"/>
              <a:t>ベース</a:t>
            </a:r>
            <a:r>
              <a:rPr kumimoji="1" lang="ja-JP" altLang="en-US" smtClean="0"/>
              <a:t>ではな</a:t>
            </a:r>
            <a:r>
              <a:rPr kumimoji="1" lang="ja-JP" altLang="en-US"/>
              <a:t>い</a:t>
            </a:r>
            <a:endParaRPr kumimoji="1" lang="en-US" altLang="ja-JP" smtClean="0"/>
          </a:p>
          <a:p>
            <a:pPr algn="ctr"/>
            <a:r>
              <a:rPr kumimoji="1" lang="ja-JP" altLang="en-US" smtClean="0"/>
              <a:t>何からの非同期処理でも</a:t>
            </a:r>
            <a:r>
              <a:rPr kumimoji="1" lang="en-US" altLang="ja-JP" smtClean="0"/>
              <a:t>OK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4886401" y="3506932"/>
            <a:ext cx="3883526" cy="599665"/>
          </a:xfrm>
          <a:prstGeom prst="wedgeRoundRectCallout">
            <a:avLst>
              <a:gd name="adj1" fmla="val -69156"/>
              <a:gd name="adj2" fmla="val 4386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全ての</a:t>
            </a:r>
            <a:r>
              <a:rPr kumimoji="1" lang="en-US" altLang="ja-JP" smtClean="0"/>
              <a:t>Task</a:t>
            </a:r>
            <a:r>
              <a:rPr kumimoji="1" lang="ja-JP" altLang="en-US" smtClean="0"/>
              <a:t>が完了するのを待機する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1159942" y="3838421"/>
            <a:ext cx="2508049" cy="361188"/>
          </a:xfrm>
          <a:prstGeom prst="roundRect">
            <a:avLst>
              <a:gd name="adj" fmla="val 8873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8"/>
          <p:cNvSpPr/>
          <p:nvPr/>
        </p:nvSpPr>
        <p:spPr>
          <a:xfrm>
            <a:off x="7424305" y="5458652"/>
            <a:ext cx="4494207" cy="91732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ワーカースレッドは上限を制限しているので、無制限に生成されることはない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026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まとめ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自分でワーカースレッド作ってデータをキューに溜めて、とか、そろそろ馬鹿らしくなってきましたか？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550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くっ、まだ負けを認めたわけではないぞ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787236"/>
            <a:ext cx="11386206" cy="4010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sz="4400" smtClean="0"/>
              <a:t>LINQ</a:t>
            </a:r>
            <a:r>
              <a:rPr kumimoji="1" lang="ja-JP" altLang="en-US" sz="4400" smtClean="0"/>
              <a:t>のような顔をした何かとして、</a:t>
            </a:r>
            <a:endParaRPr kumimoji="1" lang="en-US" altLang="ja-JP" sz="4400" smtClean="0"/>
          </a:p>
          <a:p>
            <a:pPr marL="0" indent="0" algn="ctr">
              <a:buNone/>
            </a:pPr>
            <a:r>
              <a:rPr kumimoji="1" lang="ja-JP" altLang="en-US" sz="4400" smtClean="0"/>
              <a:t>我はいつかまた必ず復活する。</a:t>
            </a:r>
            <a:endParaRPr kumimoji="1" lang="en-US" altLang="ja-JP" sz="4400" smtClean="0"/>
          </a:p>
          <a:p>
            <a:pPr marL="0" indent="0" algn="ctr">
              <a:buNone/>
            </a:pPr>
            <a:r>
              <a:rPr kumimoji="1" lang="ja-JP" altLang="en-US" sz="4400" smtClean="0"/>
              <a:t>その時を楽しみにしておれ</a:t>
            </a:r>
            <a:r>
              <a:rPr lang="ja-JP" altLang="en-US" sz="4400" smtClean="0"/>
              <a:t>。</a:t>
            </a:r>
            <a:endParaRPr lang="en-US" altLang="ja-JP" sz="4400" smtClean="0"/>
          </a:p>
          <a:p>
            <a:pPr marL="0" indent="0" algn="ctr">
              <a:buNone/>
            </a:pPr>
            <a:endParaRPr lang="en-US" altLang="ja-JP" sz="4400" smtClean="0"/>
          </a:p>
          <a:p>
            <a:pPr marL="0" indent="0" algn="ctr">
              <a:buNone/>
            </a:pPr>
            <a:r>
              <a:rPr lang="ja-JP" altLang="en-US" sz="4400" smtClean="0"/>
              <a:t>しばしの別れだ</a:t>
            </a:r>
            <a:r>
              <a:rPr lang="en-US" altLang="ja-JP" sz="4400" smtClean="0"/>
              <a:t>...</a:t>
            </a:r>
            <a:endParaRPr kumimoji="1" lang="ja-JP" altLang="en-US" sz="4400"/>
          </a:p>
        </p:txBody>
      </p:sp>
    </p:spTree>
    <p:extLst>
      <p:ext uri="{BB962C8B-B14F-4D97-AF65-F5344CB8AC3E}">
        <p14:creationId xmlns:p14="http://schemas.microsoft.com/office/powerpoint/2010/main" val="335628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お疲れ様でした！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1039770"/>
          </a:xfrm>
        </p:spPr>
        <p:txBody>
          <a:bodyPr/>
          <a:lstStyle/>
          <a:p>
            <a:r>
              <a:rPr kumimoji="1" lang="ja-JP" altLang="en-US" dirty="0" smtClean="0"/>
              <a:t>スライドはブログに掲載します。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>
                <a:hlinkClick r:id="rId2"/>
              </a:rPr>
              <a:t>http://www.kekyo.net/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324" y="3415446"/>
            <a:ext cx="2765367" cy="333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6" y="1632422"/>
            <a:ext cx="6782747" cy="37629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43" y="4838385"/>
            <a:ext cx="5662042" cy="1746722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デリゲートによる条件式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10438"/>
          </a:xfrm>
        </p:spPr>
        <p:txBody>
          <a:bodyPr/>
          <a:lstStyle/>
          <a:p>
            <a:r>
              <a:rPr lang="ja-JP" altLang="en-US" dirty="0" smtClean="0"/>
              <a:t>フィルタ式（</a:t>
            </a:r>
            <a:r>
              <a:rPr lang="en-US" altLang="ja-JP" dirty="0" smtClean="0"/>
              <a:t>Where</a:t>
            </a:r>
            <a:r>
              <a:rPr lang="ja-JP" altLang="en-US" dirty="0" smtClean="0"/>
              <a:t>）の等価実装</a:t>
            </a:r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1161913" y="2314298"/>
            <a:ext cx="3555230" cy="37084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7228780" y="6112625"/>
            <a:ext cx="4587084" cy="26275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6088345" y="2034773"/>
            <a:ext cx="4013597" cy="699729"/>
          </a:xfrm>
          <a:prstGeom prst="wedgeRoundRectCallout">
            <a:avLst>
              <a:gd name="adj1" fmla="val -69610"/>
              <a:gd name="adj2" fmla="val 3391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フィルタ式を指定するデリゲート</a:t>
            </a:r>
            <a:endParaRPr kumimoji="1" lang="ja-JP" altLang="en-US" dirty="0"/>
          </a:p>
        </p:txBody>
      </p:sp>
      <p:sp>
        <p:nvSpPr>
          <p:cNvPr id="17" name="角丸四角形吹き出し 16"/>
          <p:cNvSpPr/>
          <p:nvPr/>
        </p:nvSpPr>
        <p:spPr>
          <a:xfrm>
            <a:off x="3758071" y="5675651"/>
            <a:ext cx="2330274" cy="699729"/>
          </a:xfrm>
          <a:prstGeom prst="wedgeRoundRectCallout">
            <a:avLst>
              <a:gd name="adj1" fmla="val 90464"/>
              <a:gd name="adj2" fmla="val 3391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こんな風に使える</a:t>
            </a:r>
            <a:endParaRPr kumimoji="1"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2184784" y="3548717"/>
            <a:ext cx="2285616" cy="37084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吹き出し 21"/>
          <p:cNvSpPr/>
          <p:nvPr/>
        </p:nvSpPr>
        <p:spPr>
          <a:xfrm>
            <a:off x="6576652" y="3144083"/>
            <a:ext cx="2597112" cy="699729"/>
          </a:xfrm>
          <a:prstGeom prst="wedgeRoundRectCallout">
            <a:avLst>
              <a:gd name="adj1" fmla="val -76875"/>
              <a:gd name="adj2" fmla="val 3598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デリゲートを実行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9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仮の話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で指定したフィルター式をサーバーに送信し、サーバー側で解釈すれば、クライアント側の非力な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じゃなくて、剛力なサーバーでフィルター処理が実行できるのでは？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（例えば</a:t>
            </a:r>
            <a:r>
              <a:rPr lang="en-US" altLang="ja-JP" dirty="0" smtClean="0"/>
              <a:t>SQL Server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935" y="2125276"/>
            <a:ext cx="1651972" cy="224679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598" y="4524261"/>
            <a:ext cx="681135" cy="137705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277" y="5212788"/>
            <a:ext cx="751079" cy="907325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3749755" y="5749977"/>
            <a:ext cx="2597112" cy="699729"/>
          </a:xfrm>
          <a:prstGeom prst="wedgeRoundRectCallout">
            <a:avLst>
              <a:gd name="adj1" fmla="val -68407"/>
              <a:gd name="adj2" fmla="val -5334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フォーン的な何か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35" y="4140158"/>
            <a:ext cx="4963218" cy="390580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2866598" y="4132829"/>
            <a:ext cx="2030264" cy="37084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20267175">
            <a:off x="3745721" y="3976781"/>
            <a:ext cx="4801790" cy="891251"/>
          </a:xfrm>
          <a:prstGeom prst="rightArrow">
            <a:avLst>
              <a:gd name="adj1" fmla="val 50000"/>
              <a:gd name="adj2" fmla="val 94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0921" y="4470083"/>
            <a:ext cx="2086266" cy="409632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9000921" y="4501090"/>
            <a:ext cx="2139078" cy="37084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9681335" y="5063687"/>
            <a:ext cx="2193814" cy="699729"/>
          </a:xfrm>
          <a:prstGeom prst="wedgeRoundRectCallout">
            <a:avLst>
              <a:gd name="adj1" fmla="val -43082"/>
              <a:gd name="adj2" fmla="val -8477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サーバーで実行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72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仮の話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LINQ</a:t>
            </a:r>
            <a:r>
              <a:rPr kumimoji="1" lang="ja-JP" altLang="en-US" dirty="0" smtClean="0"/>
              <a:t>で指定したフィルター式を、動的に論理的に解釈できれば良いのでは？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55" y="3402890"/>
            <a:ext cx="8851684" cy="559507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6256427" y="3338101"/>
            <a:ext cx="3569744" cy="624295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2208855" y="1804356"/>
            <a:ext cx="6190741" cy="978272"/>
          </a:xfrm>
          <a:prstGeom prst="wedgeRoundRectCallout">
            <a:avLst>
              <a:gd name="adj1" fmla="val 40242"/>
              <a:gd name="adj2" fmla="val 9072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ここの式が、「</a:t>
            </a:r>
            <a:r>
              <a:rPr kumimoji="1" lang="en-US" altLang="ja-JP" dirty="0" smtClean="0"/>
              <a:t>value</a:t>
            </a:r>
            <a:r>
              <a:rPr kumimoji="1" lang="ja-JP" altLang="en-US" dirty="0" smtClean="0"/>
              <a:t>変数を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で割った余りが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である」と、</a:t>
            </a:r>
            <a:r>
              <a:rPr kumimoji="1" lang="ja-JP" altLang="en-US" dirty="0" smtClean="0">
                <a:solidFill>
                  <a:srgbClr val="FF0000"/>
                </a:solidFill>
              </a:rPr>
              <a:t>動的に解釈</a:t>
            </a:r>
            <a:r>
              <a:rPr kumimoji="1" lang="ja-JP" altLang="en-US" dirty="0" smtClean="0"/>
              <a:t>できれば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25" y="5631879"/>
            <a:ext cx="10740071" cy="648234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7780427" y="5631878"/>
            <a:ext cx="3569744" cy="624295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8041299" y="4173022"/>
            <a:ext cx="1480457" cy="1175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1944914" y="4271714"/>
            <a:ext cx="5628526" cy="978272"/>
          </a:xfrm>
          <a:prstGeom prst="wedgeRoundRectCallout">
            <a:avLst>
              <a:gd name="adj1" fmla="val 40242"/>
              <a:gd name="adj2" fmla="val 9072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こー</a:t>
            </a:r>
            <a:r>
              <a:rPr kumimoji="1" lang="ja-JP" altLang="en-US" dirty="0" err="1" smtClean="0"/>
              <a:t>んな</a:t>
            </a:r>
            <a:r>
              <a:rPr kumimoji="1" lang="en-US" altLang="ja-JP" dirty="0" smtClean="0"/>
              <a:t>SQL</a:t>
            </a:r>
            <a:r>
              <a:rPr kumimoji="1" lang="ja-JP" altLang="en-US" dirty="0" smtClean="0"/>
              <a:t>文（疑似）に変換して、サーバー側で実行できる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51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85" y="1567433"/>
            <a:ext cx="8359825" cy="242399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43" y="4838385"/>
            <a:ext cx="5662042" cy="1746722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式を動的に解釈できるようにしたい</a:t>
            </a:r>
            <a:endParaRPr kumimoji="1" lang="ja-JP" altLang="en-US" dirty="0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658" y="1020385"/>
            <a:ext cx="11386206" cy="510438"/>
          </a:xfrm>
        </p:spPr>
        <p:txBody>
          <a:bodyPr/>
          <a:lstStyle/>
          <a:p>
            <a:r>
              <a:rPr lang="ja-JP" altLang="en-US" dirty="0" smtClean="0"/>
              <a:t>フィルタ式（</a:t>
            </a:r>
            <a:r>
              <a:rPr lang="en-US" altLang="ja-JP" dirty="0" smtClean="0"/>
              <a:t>Where</a:t>
            </a:r>
            <a:r>
              <a:rPr lang="ja-JP" altLang="en-US" dirty="0" smtClean="0"/>
              <a:t>）の等価実装</a:t>
            </a:r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1367977" y="2384637"/>
            <a:ext cx="6295565" cy="447845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7228780" y="6112625"/>
            <a:ext cx="4587084" cy="262756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/>
          <p:cNvSpPr/>
          <p:nvPr/>
        </p:nvSpPr>
        <p:spPr>
          <a:xfrm>
            <a:off x="6886632" y="3095103"/>
            <a:ext cx="2518626" cy="699729"/>
          </a:xfrm>
          <a:prstGeom prst="wedgeRoundRectCallout">
            <a:avLst>
              <a:gd name="adj1" fmla="val -76084"/>
              <a:gd name="adj2" fmla="val -6772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デリゲート</a:t>
            </a:r>
            <a:r>
              <a:rPr kumimoji="1" lang="en-US" altLang="ja-JP" dirty="0" smtClean="0"/>
              <a:t>…. </a:t>
            </a:r>
            <a:r>
              <a:rPr kumimoji="1"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17" name="角丸四角形吹き出し 16"/>
          <p:cNvSpPr/>
          <p:nvPr/>
        </p:nvSpPr>
        <p:spPr>
          <a:xfrm>
            <a:off x="3758071" y="5675651"/>
            <a:ext cx="2330274" cy="699729"/>
          </a:xfrm>
          <a:prstGeom prst="wedgeRoundRectCallout">
            <a:avLst>
              <a:gd name="adj1" fmla="val 90464"/>
              <a:gd name="adj2" fmla="val 3391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使い方は変わらず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73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レーム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フレーム</Template>
  <TotalTime>0</TotalTime>
  <Words>2582</Words>
  <Application>Microsoft Office PowerPoint</Application>
  <PresentationFormat>ワイド画面</PresentationFormat>
  <Paragraphs>281</Paragraphs>
  <Slides>57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62" baseType="lpstr">
      <vt:lpstr>メイリオ</vt:lpstr>
      <vt:lpstr>Calibri</vt:lpstr>
      <vt:lpstr>Lucida Calligraphy</vt:lpstr>
      <vt:lpstr>Wingdings 2</vt:lpstr>
      <vt:lpstr>フレーム</vt:lpstr>
      <vt:lpstr>遂に完結</vt:lpstr>
      <vt:lpstr>Final LINQ Extensions Ⅲ</vt:lpstr>
      <vt:lpstr>自己紹介</vt:lpstr>
      <vt:lpstr>アジェンダ</vt:lpstr>
      <vt:lpstr>フフフ、メモリを救いたいか？ ヒントをやろう</vt:lpstr>
      <vt:lpstr>デリゲートによる条件式</vt:lpstr>
      <vt:lpstr>仮の話</vt:lpstr>
      <vt:lpstr>仮の話</vt:lpstr>
      <vt:lpstr>式を動的に解釈できるようにしたい</vt:lpstr>
      <vt:lpstr>式木の宣言</vt:lpstr>
      <vt:lpstr>式木の構造</vt:lpstr>
      <vt:lpstr>式木の探索</vt:lpstr>
      <vt:lpstr>式木の探索</vt:lpstr>
      <vt:lpstr>式木の探索</vt:lpstr>
      <vt:lpstr>そんなわけで….</vt:lpstr>
      <vt:lpstr>IQueryableインターフェイス</vt:lpstr>
      <vt:lpstr>IQueryableの理想郷</vt:lpstr>
      <vt:lpstr>IQueryableの現実</vt:lpstr>
      <vt:lpstr>LINQ、ダメなのかよ、終わっちまうのかよ…</vt:lpstr>
      <vt:lpstr>え？</vt:lpstr>
      <vt:lpstr>IQueryableに頼らないLINQ</vt:lpstr>
      <vt:lpstr>テーブルを司るクラス</vt:lpstr>
      <vt:lpstr>行けますね？</vt:lpstr>
      <vt:lpstr>フィルター(Where)のサポート</vt:lpstr>
      <vt:lpstr>Where演算結果を司るクラス</vt:lpstr>
      <vt:lpstr>なんか、それっぽくなった</vt:lpstr>
      <vt:lpstr>クエリ構文でも行けますよ</vt:lpstr>
      <vt:lpstr>射影したいからSelectをサポート</vt:lpstr>
      <vt:lpstr>Select結果を司るクラス</vt:lpstr>
      <vt:lpstr>射影も可能に！</vt:lpstr>
      <vt:lpstr>マルチカラムは？</vt:lpstr>
      <vt:lpstr>匿名クラスを生成するNew式</vt:lpstr>
      <vt:lpstr>これで、かなりそれっぽく</vt:lpstr>
      <vt:lpstr>結果はどうやって得るのか？</vt:lpstr>
      <vt:lpstr>LINQ to OreOre O/Rマッパー</vt:lpstr>
      <vt:lpstr>LINQ to OreOreの展望</vt:lpstr>
      <vt:lpstr>LINQと式木のまとめ</vt:lpstr>
      <vt:lpstr>IEnumerableへのフォールバック</vt:lpstr>
      <vt:lpstr>IEnumerableへのフォールバック</vt:lpstr>
      <vt:lpstr>IEnumerableへのフォールバック</vt:lpstr>
      <vt:lpstr>アジェンダ</vt:lpstr>
      <vt:lpstr>並列LINQ - PLINQ</vt:lpstr>
      <vt:lpstr>並列LINQ - PLINQ</vt:lpstr>
      <vt:lpstr>並列LINQ - PLINQ</vt:lpstr>
      <vt:lpstr>さぞかし速くなっ.....</vt:lpstr>
      <vt:lpstr>何が起きているのか？</vt:lpstr>
      <vt:lpstr>高速化のポイント</vt:lpstr>
      <vt:lpstr>まずは分かりやすく計算量を増やす</vt:lpstr>
      <vt:lpstr>飢餓状態のPLINQに食わすメシ</vt:lpstr>
      <vt:lpstr>更に並列計算量を増やす</vt:lpstr>
      <vt:lpstr>PLINQの高速化は：</vt:lpstr>
      <vt:lpstr>出たり入ったり</vt:lpstr>
      <vt:lpstr>別の方法を考える</vt:lpstr>
      <vt:lpstr>Awaitableを応用する</vt:lpstr>
      <vt:lpstr>まとめ</vt:lpstr>
      <vt:lpstr>くっ、まだ負けを認めたわけではないぞ</vt:lpstr>
      <vt:lpstr>お疲れ様でした！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2015-08-30T01:02:41Z</dcterms:created>
  <dcterms:modified xsi:type="dcterms:W3CDTF">2015-08-30T01:02:46Z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