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 id="2147483732" r:id="rId2"/>
  </p:sldMasterIdLst>
  <p:notesMasterIdLst>
    <p:notesMasterId r:id="rId66"/>
  </p:notesMasterIdLst>
  <p:handoutMasterIdLst>
    <p:handoutMasterId r:id="rId67"/>
  </p:handoutMasterIdLst>
  <p:sldIdLst>
    <p:sldId id="273" r:id="rId3"/>
    <p:sldId id="274" r:id="rId4"/>
    <p:sldId id="333" r:id="rId5"/>
    <p:sldId id="275" r:id="rId6"/>
    <p:sldId id="276" r:id="rId7"/>
    <p:sldId id="338" r:id="rId8"/>
    <p:sldId id="339" r:id="rId9"/>
    <p:sldId id="325" r:id="rId10"/>
    <p:sldId id="332" r:id="rId11"/>
    <p:sldId id="326" r:id="rId12"/>
    <p:sldId id="277" r:id="rId13"/>
    <p:sldId id="278" r:id="rId14"/>
    <p:sldId id="342" r:id="rId15"/>
    <p:sldId id="281" r:id="rId16"/>
    <p:sldId id="280" r:id="rId17"/>
    <p:sldId id="283" r:id="rId18"/>
    <p:sldId id="286" r:id="rId19"/>
    <p:sldId id="288" r:id="rId20"/>
    <p:sldId id="330" r:id="rId21"/>
    <p:sldId id="289" r:id="rId22"/>
    <p:sldId id="334" r:id="rId23"/>
    <p:sldId id="335" r:id="rId24"/>
    <p:sldId id="331" r:id="rId25"/>
    <p:sldId id="336" r:id="rId26"/>
    <p:sldId id="294" r:id="rId27"/>
    <p:sldId id="290" r:id="rId28"/>
    <p:sldId id="291" r:id="rId29"/>
    <p:sldId id="313" r:id="rId30"/>
    <p:sldId id="337" r:id="rId31"/>
    <p:sldId id="293" r:id="rId32"/>
    <p:sldId id="295" r:id="rId33"/>
    <p:sldId id="296" r:id="rId34"/>
    <p:sldId id="324" r:id="rId35"/>
    <p:sldId id="340" r:id="rId36"/>
    <p:sldId id="298" r:id="rId37"/>
    <p:sldId id="299" r:id="rId38"/>
    <p:sldId id="300" r:id="rId39"/>
    <p:sldId id="345" r:id="rId40"/>
    <p:sldId id="343" r:id="rId41"/>
    <p:sldId id="346" r:id="rId42"/>
    <p:sldId id="347" r:id="rId43"/>
    <p:sldId id="348" r:id="rId44"/>
    <p:sldId id="349" r:id="rId45"/>
    <p:sldId id="344" r:id="rId46"/>
    <p:sldId id="301" r:id="rId47"/>
    <p:sldId id="303" r:id="rId48"/>
    <p:sldId id="304" r:id="rId49"/>
    <p:sldId id="306" r:id="rId50"/>
    <p:sldId id="305" r:id="rId51"/>
    <p:sldId id="350" r:id="rId52"/>
    <p:sldId id="307" r:id="rId53"/>
    <p:sldId id="308" r:id="rId54"/>
    <p:sldId id="309" r:id="rId55"/>
    <p:sldId id="311" r:id="rId56"/>
    <p:sldId id="312" r:id="rId57"/>
    <p:sldId id="351" r:id="rId58"/>
    <p:sldId id="352" r:id="rId59"/>
    <p:sldId id="353" r:id="rId60"/>
    <p:sldId id="354" r:id="rId61"/>
    <p:sldId id="355" r:id="rId62"/>
    <p:sldId id="356" r:id="rId63"/>
    <p:sldId id="358" r:id="rId64"/>
    <p:sldId id="323"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57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1" autoAdjust="0"/>
    <p:restoredTop sz="94660"/>
  </p:normalViewPr>
  <p:slideViewPr>
    <p:cSldViewPr snapToGrid="0">
      <p:cViewPr varScale="1">
        <p:scale>
          <a:sx n="121" d="100"/>
          <a:sy n="121" d="100"/>
        </p:scale>
        <p:origin x="115" y="1579"/>
      </p:cViewPr>
      <p:guideLst>
        <p:guide pos="3840"/>
        <p:guide orient="horz" pos="2160"/>
      </p:guideLst>
    </p:cSldViewPr>
  </p:slideViewPr>
  <p:notesTextViewPr>
    <p:cViewPr>
      <p:scale>
        <a:sx n="1" d="1"/>
        <a:sy n="1" d="1"/>
      </p:scale>
      <p:origin x="0" y="0"/>
    </p:cViewPr>
  </p:notesTextViewPr>
  <p:notesViewPr>
    <p:cSldViewPr snapToGrid="0">
      <p:cViewPr varScale="1">
        <p:scale>
          <a:sx n="64" d="100"/>
          <a:sy n="64" d="100"/>
        </p:scale>
        <p:origin x="1962"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kumimoji="1" lang="ja-JP" sz="1200"/>
            </a:lvl1pPr>
          </a:lstStyle>
          <a:p>
            <a:fld id="{20EA5F0D-C1DC-412F-A146-DDB3A74B588F}" type="datetimeFigureOut">
              <a:rPr kumimoji="1" lang="en-US" altLang="ja-JP"/>
              <a:t>7/23/2015</a:t>
            </a:fld>
            <a:endParaRPr kumimoji="1" lang="ja-JP"/>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kumimoji="1" lang="ja-JP" sz="1200"/>
            </a:lvl1pPr>
          </a:lstStyle>
          <a:p>
            <a:fld id="{7BAE14B8-3CC9-472D-9BC5-A84D80684DE2}" type="slidenum">
              <a:rPr kumimoji="1" lang="ja-JP"/>
              <a:t>‹#›</a:t>
            </a:fld>
            <a:endParaRPr kumimoji="1" lang="ja-JP"/>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kumimoji="1" lang="ja-JP" sz="1200"/>
            </a:lvl1pPr>
          </a:lstStyle>
          <a:p>
            <a:fld id="{A8CDE508-72C8-4AB5-AA9C-1584D31690E0}" type="datetimeFigureOut">
              <a:t>2015/7/23</a:t>
            </a:fld>
            <a:endParaRPr kumimoji="1" lang="ja-JP"/>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kumimoji="1" lang="ja-JP"/>
          </a:p>
        </p:txBody>
      </p:sp>
      <p:sp>
        <p:nvSpPr>
          <p:cNvPr id="5" name="ノート プレースホルダー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kumimoji="1" lang="ja-JP" sz="1200"/>
            </a:lvl1pPr>
          </a:lstStyle>
          <a:p>
            <a:fld id="{7FB667E1-E601-4AAF-B95C-B25720D70A60}" type="slidenum">
              <a:t>‹#›</a:t>
            </a:fld>
            <a:endParaRPr kumimoji="1" lang="ja-JP"/>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lang="ja-JP" sz="1200" kern="1200">
        <a:solidFill>
          <a:schemeClr val="tx1"/>
        </a:solidFill>
        <a:latin typeface="+mn-lt"/>
        <a:ea typeface="+mn-ea"/>
        <a:cs typeface="+mn-cs"/>
      </a:defRPr>
    </a:lvl1pPr>
    <a:lvl2pPr marL="457200" algn="l" defTabSz="914400" rtl="0" eaLnBrk="1" latinLnBrk="0" hangingPunct="1">
      <a:defRPr kumimoji="1" lang="ja-JP" sz="1200" kern="1200">
        <a:solidFill>
          <a:schemeClr val="tx1"/>
        </a:solidFill>
        <a:latin typeface="+mn-lt"/>
        <a:ea typeface="+mn-ea"/>
        <a:cs typeface="+mn-cs"/>
      </a:defRPr>
    </a:lvl2pPr>
    <a:lvl3pPr marL="914400" algn="l" defTabSz="914400" rtl="0" eaLnBrk="1" latinLnBrk="0" hangingPunct="1">
      <a:defRPr kumimoji="1" lang="ja-JP" sz="1200" kern="1200">
        <a:solidFill>
          <a:schemeClr val="tx1"/>
        </a:solidFill>
        <a:latin typeface="+mn-lt"/>
        <a:ea typeface="+mn-ea"/>
        <a:cs typeface="+mn-cs"/>
      </a:defRPr>
    </a:lvl3pPr>
    <a:lvl4pPr marL="1371600" algn="l" defTabSz="914400" rtl="0" eaLnBrk="1" latinLnBrk="0" hangingPunct="1">
      <a:defRPr kumimoji="1" lang="ja-JP" sz="1200" kern="1200">
        <a:solidFill>
          <a:schemeClr val="tx1"/>
        </a:solidFill>
        <a:latin typeface="+mn-lt"/>
        <a:ea typeface="+mn-ea"/>
        <a:cs typeface="+mn-cs"/>
      </a:defRPr>
    </a:lvl4pPr>
    <a:lvl5pPr marL="1828800" algn="l" defTabSz="914400" rtl="0" eaLnBrk="1" latinLnBrk="0" hangingPunct="1">
      <a:defRPr kumimoji="1" lang="ja-JP" sz="1200" kern="1200">
        <a:solidFill>
          <a:schemeClr val="tx1"/>
        </a:solidFill>
        <a:latin typeface="+mn-lt"/>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12</a:t>
            </a:fld>
            <a:endParaRPr kumimoji="1" lang="ja-JP" altLang="en-US"/>
          </a:p>
        </p:txBody>
      </p:sp>
    </p:spTree>
    <p:extLst>
      <p:ext uri="{BB962C8B-B14F-4D97-AF65-F5344CB8AC3E}">
        <p14:creationId xmlns:p14="http://schemas.microsoft.com/office/powerpoint/2010/main" val="158941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TeraTerm</a:t>
            </a:r>
            <a:r>
              <a:rPr kumimoji="1" lang="en-US" altLang="ja-JP" dirty="0" smtClean="0"/>
              <a:t>  http://svn.osdn.jp/svnroot/ttssh2/trunk/</a:t>
            </a:r>
          </a:p>
          <a:p>
            <a:r>
              <a:rPr kumimoji="1" lang="en-US" altLang="ja-JP" dirty="0" err="1" smtClean="0"/>
              <a:t>Bitbucket</a:t>
            </a:r>
            <a:r>
              <a:rPr kumimoji="1" lang="en-US" altLang="ja-JP" dirty="0" smtClean="0"/>
              <a:t>   https://bitbucket.org/</a:t>
            </a:r>
          </a:p>
          <a:p>
            <a:endParaRPr kumimoji="1" lang="ja-JP" altLang="en-US" dirty="0"/>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13</a:t>
            </a:fld>
            <a:endParaRPr kumimoji="1" lang="ja-JP" altLang="en-US"/>
          </a:p>
        </p:txBody>
      </p:sp>
    </p:spTree>
    <p:extLst>
      <p:ext uri="{BB962C8B-B14F-4D97-AF65-F5344CB8AC3E}">
        <p14:creationId xmlns:p14="http://schemas.microsoft.com/office/powerpoint/2010/main" val="3038250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8224893-DBDA-4BFA-9CE1-4BFE7CD0F8CF}" type="datetime1">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13827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ja-JP" altLang="en-US" smtClean="0"/>
              <a:t>
            </a:t>
            </a:r>
            <a:fld id="{9E583DDF-CA54-461A-A486-592D2374C532}" type="datetimeFigureOut">
              <a:rPr lang="ja-JP" altLang="en-US" smtClean="0"/>
              <a:pPr/>
              <a:t>2015/7/23</a:t>
            </a:fld>
            <a:r>
              <a:rPr smtClean="0"/>
              <a:t>
            </a:t>
            </a:r>
            <a:endParaRPr dirty="0"/>
          </a:p>
        </p:txBody>
      </p:sp>
      <p:sp>
        <p:nvSpPr>
          <p:cNvPr id="5" name="Footer Placeholder 4"/>
          <p:cNvSpPr>
            <a:spLocks noGrp="1"/>
          </p:cNvSpPr>
          <p:nvPr>
            <p:ph type="ftr" sz="quarter" idx="11"/>
          </p:nvPr>
        </p:nvSpPr>
        <p:spPr/>
        <p:txBody>
          <a:bodyPr/>
          <a:lstStyle/>
          <a:p>
            <a:r>
              <a:rPr lang="ja-JP" altLang="en-US" smtClean="0"/>
              <a:t>フッター</a:t>
            </a:r>
            <a:endParaRPr lang="ja-JP" altLang="en-US" dirty="0"/>
          </a:p>
        </p:txBody>
      </p:sp>
      <p:sp>
        <p:nvSpPr>
          <p:cNvPr id="6" name="Slide Number Placeholder 5"/>
          <p:cNvSpPr>
            <a:spLocks noGrp="1"/>
          </p:cNvSpPr>
          <p:nvPr>
            <p:ph type="sldNum" sz="quarter" idx="12"/>
          </p:nvPr>
        </p:nvSpPr>
        <p:spPr/>
        <p:txBody>
          <a:bodyPr/>
          <a:lstStyle/>
          <a:p>
            <a:r>
              <a:rPr lang="ja-JP" altLang="en-US" smtClean="0"/>
              <a:t>
            </a:t>
            </a:r>
            <a:fld id="{CA8D9AD5-F248-4919-864A-CFD76CC027D6}" type="slidenum">
              <a:rPr smtClean="0"/>
              <a:pPr/>
              <a:t>‹#›</a:t>
            </a:fld>
            <a:r>
              <a:rPr smtClean="0"/>
              <a:t>
            </a:t>
            </a:r>
            <a:endParaRPr/>
          </a:p>
        </p:txBody>
      </p:sp>
    </p:spTree>
    <p:extLst>
      <p:ext uri="{BB962C8B-B14F-4D97-AF65-F5344CB8AC3E}">
        <p14:creationId xmlns:p14="http://schemas.microsoft.com/office/powerpoint/2010/main" val="362455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lang="ja-JP" altLang="en-US" smtClean="0"/>
              <a:t>
            </a:t>
            </a:r>
            <a:fld id="{9E583DDF-CA54-461A-A486-592D2374C532}" type="datetimeFigureOut">
              <a:rPr lang="ja-JP" altLang="en-US" smtClean="0"/>
              <a:pPr/>
              <a:t>2015/7/23</a:t>
            </a:fld>
            <a:r>
              <a:rPr smtClean="0"/>
              <a:t>
            </a:t>
            </a:r>
            <a:endParaRPr dirty="0"/>
          </a:p>
        </p:txBody>
      </p:sp>
      <p:sp>
        <p:nvSpPr>
          <p:cNvPr id="5" name="Footer Placeholder 4"/>
          <p:cNvSpPr>
            <a:spLocks noGrp="1"/>
          </p:cNvSpPr>
          <p:nvPr>
            <p:ph type="ftr" sz="quarter" idx="11"/>
          </p:nvPr>
        </p:nvSpPr>
        <p:spPr/>
        <p:txBody>
          <a:bodyPr/>
          <a:lstStyle/>
          <a:p>
            <a:r>
              <a:rPr lang="ja-JP" altLang="en-US" smtClean="0"/>
              <a:t>フッター</a:t>
            </a:r>
            <a:endParaRPr lang="ja-JP" altLang="en-US" dirty="0"/>
          </a:p>
        </p:txBody>
      </p:sp>
      <p:sp>
        <p:nvSpPr>
          <p:cNvPr id="6" name="Slide Number Placeholder 5"/>
          <p:cNvSpPr>
            <a:spLocks noGrp="1"/>
          </p:cNvSpPr>
          <p:nvPr>
            <p:ph type="sldNum" sz="quarter" idx="12"/>
          </p:nvPr>
        </p:nvSpPr>
        <p:spPr/>
        <p:txBody>
          <a:bodyPr/>
          <a:lstStyle/>
          <a:p>
            <a:r>
              <a:rPr lang="ja-JP" altLang="en-US" smtClean="0"/>
              <a:t>
            </a:t>
            </a:r>
            <a:fld id="{CA8D9AD5-F248-4919-864A-CFD76CC027D6}" type="slidenum">
              <a:rPr smtClean="0"/>
              <a:pPr/>
              <a:t>‹#›</a:t>
            </a:fld>
            <a:r>
              <a:rPr smtClean="0"/>
              <a:t>
            </a:t>
            </a:r>
            <a:endParaRPr/>
          </a:p>
        </p:txBody>
      </p:sp>
    </p:spTree>
    <p:extLst>
      <p:ext uri="{BB962C8B-B14F-4D97-AF65-F5344CB8AC3E}">
        <p14:creationId xmlns:p14="http://schemas.microsoft.com/office/powerpoint/2010/main" val="141718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smtClean="0"/>
              <a:t>タイトルを入力</a:t>
            </a:r>
            <a:endParaRPr kumimoji="1" lang="ja-JP" dirty="0"/>
          </a:p>
        </p:txBody>
      </p:sp>
      <p:sp>
        <p:nvSpPr>
          <p:cNvPr id="3" name="コンテンツ プレースホルダー 2"/>
          <p:cNvSpPr>
            <a:spLocks noGrp="1"/>
          </p:cNvSpPr>
          <p:nvPr>
            <p:ph sz="half" idx="1" hasCustomPrompt="1"/>
          </p:nvPr>
        </p:nvSpPr>
        <p:spPr>
          <a:xfrm>
            <a:off x="1341120" y="1673352"/>
            <a:ext cx="4572000" cy="434340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dirty="0" smtClean="0"/>
              <a:t>マスター </a:t>
            </a:r>
            <a:r>
              <a:rPr kumimoji="1" lang="ja-JP" dirty="0"/>
              <a:t>テキストのスタイルを編集するには、ここを</a:t>
            </a:r>
            <a:r>
              <a:rPr kumimoji="1" lang="ja-JP" dirty="0" smtClean="0"/>
              <a:t>クリック                 </a:t>
            </a:r>
            <a:endParaRPr kumimoji="1" lang="ja-JP" dirty="0"/>
          </a:p>
          <a:p>
            <a:pPr lvl="1"/>
            <a:r>
              <a:rPr kumimoji="1" lang="ja-JP" dirty="0" smtClean="0"/>
              <a:t>第 </a:t>
            </a:r>
            <a:r>
              <a:rPr kumimoji="1" lang="ja-JP" dirty="0"/>
              <a:t>2 </a:t>
            </a:r>
            <a:r>
              <a:rPr kumimoji="1" lang="ja-JP" dirty="0" smtClean="0"/>
              <a:t>レベル</a:t>
            </a:r>
            <a:endParaRPr kumimoji="1" lang="ja-JP" dirty="0"/>
          </a:p>
          <a:p>
            <a:pPr lvl="2"/>
            <a:r>
              <a:rPr kumimoji="1" lang="ja-JP" dirty="0" smtClean="0"/>
              <a:t>第 </a:t>
            </a:r>
            <a:r>
              <a:rPr kumimoji="1" lang="ja-JP" dirty="0"/>
              <a:t>3 </a:t>
            </a:r>
            <a:r>
              <a:rPr kumimoji="1" lang="ja-JP" dirty="0" smtClean="0"/>
              <a:t>レベル</a:t>
            </a:r>
            <a:endParaRPr kumimoji="1" lang="ja-JP" dirty="0"/>
          </a:p>
          <a:p>
            <a:pPr lvl="3"/>
            <a:r>
              <a:rPr kumimoji="1" lang="ja-JP" dirty="0" smtClean="0"/>
              <a:t>第 </a:t>
            </a:r>
            <a:r>
              <a:rPr kumimoji="1" lang="ja-JP" dirty="0"/>
              <a:t>4 </a:t>
            </a:r>
            <a:r>
              <a:rPr kumimoji="1" lang="ja-JP" dirty="0" smtClean="0"/>
              <a:t>レベル                    </a:t>
            </a:r>
            <a:endParaRPr kumimoji="1" lang="ja-JP" dirty="0"/>
          </a:p>
          <a:p>
            <a:pPr lvl="4"/>
            <a:r>
              <a:rPr kumimoji="1" lang="ja-JP" dirty="0" smtClean="0"/>
              <a:t>第 </a:t>
            </a:r>
            <a:r>
              <a:rPr kumimoji="1" lang="ja-JP" dirty="0"/>
              <a:t>5 </a:t>
            </a:r>
            <a:r>
              <a:rPr kumimoji="1" lang="ja-JP" dirty="0" smtClean="0"/>
              <a:t>レベル</a:t>
            </a:r>
            <a:endParaRPr kumimoji="1" lang="ja-JP" dirty="0"/>
          </a:p>
        </p:txBody>
      </p:sp>
      <p:sp>
        <p:nvSpPr>
          <p:cNvPr id="5" name="日付プレースホルダー 4"/>
          <p:cNvSpPr>
            <a:spLocks noGrp="1"/>
          </p:cNvSpPr>
          <p:nvPr>
            <p:ph type="dt" sz="half" idx="10"/>
          </p:nvPr>
        </p:nvSpPr>
        <p:spPr/>
        <p:txBody>
          <a:bodyPr/>
          <a:lstStyle/>
          <a:p>
            <a:r>
              <a:rPr kumimoji="1" lang="ja-JP"/>
              <a:t>
            </a:t>
            </a:r>
            <a:fld id="{0A879FD0-C37A-4F50-8F3B-5FA0D9D0B42F}" type="datetimeFigureOut">
              <a:t>2015/7/23</a:t>
            </a:fld>
            <a:r>
              <a:rPr kumimoji="1" lang="ja-JP"/>
              <a:t>
            </a:t>
            </a:r>
          </a:p>
        </p:txBody>
      </p:sp>
      <p:sp>
        <p:nvSpPr>
          <p:cNvPr id="6" name="フッター プレースホルダー 5"/>
          <p:cNvSpPr>
            <a:spLocks noGrp="1"/>
          </p:cNvSpPr>
          <p:nvPr>
            <p:ph type="ftr" sz="quarter" idx="11"/>
          </p:nvPr>
        </p:nvSpPr>
        <p:spPr/>
        <p:txBody>
          <a:bodyPr/>
          <a:lstStyle/>
          <a:p>
            <a:endParaRPr lang="pt-BR" dirty="0"/>
          </a:p>
        </p:txBody>
      </p:sp>
      <p:sp>
        <p:nvSpPr>
          <p:cNvPr id="7" name="スライド番号プレースホルダー 6"/>
          <p:cNvSpPr>
            <a:spLocks noGrp="1"/>
          </p:cNvSpPr>
          <p:nvPr>
            <p:ph type="sldNum" sz="quarter" idx="12"/>
          </p:nvPr>
        </p:nvSpPr>
        <p:spPr/>
        <p:txBody>
          <a:bodyPr/>
          <a:lstStyle/>
          <a:p>
            <a:r>
              <a:rPr kumimoji="1" lang="ja-JP"/>
              <a:t>
            </a:t>
            </a:r>
            <a:fld id="{0D06EF73-9DB8-4763-865F-2F88181A4732}" type="slidenum">
              <a:t>‹#›</a:t>
            </a:fld>
            <a:r>
              <a:rPr kumimoji="1" lang="ja-JP"/>
              <a:t>
            </a:t>
            </a:r>
          </a:p>
        </p:txBody>
      </p:sp>
      <p:sp>
        <p:nvSpPr>
          <p:cNvPr id="8" name="コンテンツ プレースホルダー 2"/>
          <p:cNvSpPr>
            <a:spLocks noGrp="1"/>
          </p:cNvSpPr>
          <p:nvPr>
            <p:ph sz="half" idx="13" hasCustomPrompt="1"/>
          </p:nvPr>
        </p:nvSpPr>
        <p:spPr>
          <a:xfrm>
            <a:off x="6278880" y="1673352"/>
            <a:ext cx="4572000" cy="434340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dirty="0" smtClean="0"/>
              <a:t>マスター </a:t>
            </a:r>
            <a:r>
              <a:rPr kumimoji="1" lang="ja-JP" dirty="0"/>
              <a:t>テキストのスタイルを編集するには、ここを</a:t>
            </a:r>
            <a:r>
              <a:rPr kumimoji="1" lang="ja-JP" dirty="0" smtClean="0"/>
              <a:t>クリック                 </a:t>
            </a:r>
            <a:endParaRPr kumimoji="1" lang="ja-JP" dirty="0"/>
          </a:p>
          <a:p>
            <a:pPr lvl="1"/>
            <a:r>
              <a:rPr kumimoji="1" lang="ja-JP" dirty="0" smtClean="0"/>
              <a:t>第 </a:t>
            </a:r>
            <a:r>
              <a:rPr kumimoji="1" lang="ja-JP" dirty="0"/>
              <a:t>2 </a:t>
            </a:r>
            <a:r>
              <a:rPr kumimoji="1" lang="ja-JP" dirty="0" smtClean="0"/>
              <a:t>レベル</a:t>
            </a:r>
            <a:endParaRPr kumimoji="1" lang="ja-JP" dirty="0"/>
          </a:p>
          <a:p>
            <a:pPr lvl="2"/>
            <a:r>
              <a:rPr kumimoji="1" lang="ja-JP" dirty="0" smtClean="0"/>
              <a:t>第 </a:t>
            </a:r>
            <a:r>
              <a:rPr kumimoji="1" lang="ja-JP" dirty="0"/>
              <a:t>3 </a:t>
            </a:r>
            <a:r>
              <a:rPr kumimoji="1" lang="ja-JP" dirty="0" smtClean="0"/>
              <a:t>レベル</a:t>
            </a:r>
            <a:endParaRPr kumimoji="1" lang="ja-JP" dirty="0"/>
          </a:p>
          <a:p>
            <a:pPr lvl="3"/>
            <a:r>
              <a:rPr kumimoji="1" lang="ja-JP" dirty="0" smtClean="0"/>
              <a:t>第 </a:t>
            </a:r>
            <a:r>
              <a:rPr kumimoji="1" lang="ja-JP" dirty="0"/>
              <a:t>4 </a:t>
            </a:r>
            <a:r>
              <a:rPr kumimoji="1" lang="ja-JP" dirty="0" smtClean="0"/>
              <a:t>レベル                    </a:t>
            </a:r>
            <a:endParaRPr kumimoji="1" lang="ja-JP" dirty="0"/>
          </a:p>
          <a:p>
            <a:pPr lvl="4"/>
            <a:r>
              <a:rPr kumimoji="1" lang="ja-JP" dirty="0" smtClean="0"/>
              <a:t>第 </a:t>
            </a:r>
            <a:r>
              <a:rPr kumimoji="1" lang="ja-JP" dirty="0"/>
              <a:t>5 </a:t>
            </a:r>
            <a:r>
              <a:rPr kumimoji="1" lang="ja-JP" dirty="0" smtClean="0"/>
              <a:t>レベル</a:t>
            </a:r>
            <a:endParaRPr kumimoji="1" lang="ja-JP" dirty="0"/>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smtClean="0"/>
              <a:t>タイトルを入力</a:t>
            </a:r>
            <a:endParaRPr kumimoji="1" lang="ja-JP" dirty="0"/>
          </a:p>
        </p:txBody>
      </p:sp>
      <p:sp>
        <p:nvSpPr>
          <p:cNvPr id="3" name="テキスト プレースホルダー 2"/>
          <p:cNvSpPr>
            <a:spLocks noGrp="1"/>
          </p:cNvSpPr>
          <p:nvPr>
            <p:ph type="body" idx="1" hasCustomPrompt="1"/>
          </p:nvPr>
        </p:nvSpPr>
        <p:spPr>
          <a:xfrm>
            <a:off x="1341120" y="1600200"/>
            <a:ext cx="4572000" cy="758952"/>
          </a:xfrm>
        </p:spPr>
        <p:txBody>
          <a:bodyPr anchor="ctr">
            <a:normAutofit/>
          </a:bodyPr>
          <a:lstStyle>
            <a:lvl1pPr marL="0" indent="0" latinLnBrk="0">
              <a:spcBef>
                <a:spcPts val="0"/>
              </a:spcBef>
              <a:buNone/>
              <a:defRPr kumimoji="1" lang="ja-JP" sz="2000" b="0" cap="all" baseline="0"/>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dirty="0" smtClean="0"/>
              <a:t>サブタイトルを入力</a:t>
            </a:r>
            <a:endParaRPr kumimoji="1" lang="ja-JP" dirty="0"/>
          </a:p>
        </p:txBody>
      </p:sp>
      <p:sp>
        <p:nvSpPr>
          <p:cNvPr id="4" name="コンテンツ プレースホルダー 3"/>
          <p:cNvSpPr>
            <a:spLocks noGrp="1"/>
          </p:cNvSpPr>
          <p:nvPr>
            <p:ph sz="half" idx="2" hasCustomPrompt="1"/>
          </p:nvPr>
        </p:nvSpPr>
        <p:spPr>
          <a:xfrm>
            <a:off x="1341120" y="2441448"/>
            <a:ext cx="4572000" cy="3584448"/>
          </a:xfrm>
        </p:spPr>
        <p:txBody>
          <a:bodyPr>
            <a:normAutofit/>
          </a:bodyPr>
          <a:lstStyle>
            <a:lvl1pPr latinLnBrk="0">
              <a:defRPr kumimoji="1" lang="ja-JP" sz="1800"/>
            </a:lvl1pPr>
            <a:lvl2pPr latinLnBrk="0">
              <a:defRPr kumimoji="1" lang="ja-JP" sz="1600"/>
            </a:lvl2pPr>
            <a:lvl3pPr latinLnBrk="0">
              <a:defRPr kumimoji="1" lang="ja-JP" sz="1400"/>
            </a:lvl3pPr>
            <a:lvl4pPr latinLnBrk="0">
              <a:defRPr kumimoji="1" lang="ja-JP" sz="1200"/>
            </a:lvl4pPr>
            <a:lvl5pPr latinLnBrk="0">
              <a:defRPr kumimoji="1" lang="ja-JP" sz="1200"/>
            </a:lvl5pPr>
            <a:lvl6pPr latinLnBrk="0">
              <a:defRPr kumimoji="1" lang="ja-JP" sz="1200"/>
            </a:lvl6pPr>
            <a:lvl7pPr latinLnBrk="0">
              <a:defRPr kumimoji="1" lang="ja-JP" sz="1200"/>
            </a:lvl7pPr>
            <a:lvl8pPr latinLnBrk="0">
              <a:defRPr kumimoji="1" lang="ja-JP" sz="1200"/>
            </a:lvl8pPr>
            <a:lvl9pPr latinLnBrk="0">
              <a:defRPr kumimoji="1" lang="ja-JP" sz="1200"/>
            </a:lvl9pPr>
          </a:lstStyle>
          <a:p>
            <a:pPr lvl="0"/>
            <a:r>
              <a:rPr kumimoji="1" lang="ja-JP" altLang="en-US" dirty="0" smtClean="0"/>
              <a:t>サブタイトルを入力</a:t>
            </a:r>
            <a:endParaRPr kumimoji="1" lang="ja-JP" dirty="0"/>
          </a:p>
          <a:p>
            <a:pPr lvl="1"/>
            <a:r>
              <a:rPr kumimoji="1" lang="ja-JP" dirty="0" smtClean="0"/>
              <a:t>第 </a:t>
            </a:r>
            <a:r>
              <a:rPr kumimoji="1" lang="ja-JP" dirty="0"/>
              <a:t>2 </a:t>
            </a:r>
            <a:r>
              <a:rPr kumimoji="1" lang="ja-JP" dirty="0" smtClean="0"/>
              <a:t>レベル</a:t>
            </a:r>
            <a:endParaRPr kumimoji="1" lang="ja-JP" dirty="0"/>
          </a:p>
          <a:p>
            <a:pPr lvl="2"/>
            <a:r>
              <a:rPr kumimoji="1" lang="ja-JP" dirty="0" smtClean="0"/>
              <a:t>第 </a:t>
            </a:r>
            <a:r>
              <a:rPr kumimoji="1" lang="ja-JP" dirty="0"/>
              <a:t>3 </a:t>
            </a:r>
            <a:r>
              <a:rPr kumimoji="1" lang="ja-JP" dirty="0" smtClean="0"/>
              <a:t>レベル</a:t>
            </a:r>
            <a:endParaRPr kumimoji="1" lang="ja-JP" dirty="0"/>
          </a:p>
          <a:p>
            <a:pPr lvl="3"/>
            <a:r>
              <a:rPr kumimoji="1" lang="ja-JP" dirty="0" smtClean="0"/>
              <a:t>第 </a:t>
            </a:r>
            <a:r>
              <a:rPr kumimoji="1" lang="ja-JP" dirty="0"/>
              <a:t>4 </a:t>
            </a:r>
            <a:r>
              <a:rPr kumimoji="1" lang="ja-JP" dirty="0" smtClean="0"/>
              <a:t>レベル</a:t>
            </a:r>
            <a:endParaRPr kumimoji="1" lang="ja-JP" dirty="0"/>
          </a:p>
          <a:p>
            <a:pPr lvl="4"/>
            <a:r>
              <a:rPr kumimoji="1" lang="ja-JP" dirty="0" smtClean="0"/>
              <a:t> 第 </a:t>
            </a:r>
            <a:r>
              <a:rPr kumimoji="1" lang="ja-JP" dirty="0"/>
              <a:t>5 </a:t>
            </a:r>
            <a:r>
              <a:rPr kumimoji="1" lang="ja-JP" dirty="0" smtClean="0"/>
              <a:t>レベル</a:t>
            </a:r>
            <a:endParaRPr kumimoji="1" lang="ja-JP" dirty="0"/>
          </a:p>
        </p:txBody>
      </p:sp>
      <p:sp>
        <p:nvSpPr>
          <p:cNvPr id="7" name="日付プレースホルダー 6"/>
          <p:cNvSpPr>
            <a:spLocks noGrp="1"/>
          </p:cNvSpPr>
          <p:nvPr>
            <p:ph type="dt" sz="half" idx="10"/>
          </p:nvPr>
        </p:nvSpPr>
        <p:spPr/>
        <p:txBody>
          <a:bodyPr/>
          <a:lstStyle/>
          <a:p>
            <a:r>
              <a:rPr kumimoji="1" lang="ja-JP"/>
              <a:t>
            </a:t>
            </a:r>
            <a:fld id="{9E583DDF-CA54-461A-A486-592D2374C532}" type="datetimeFigureOut">
              <a:t>2015/7/23</a:t>
            </a:fld>
            <a:r>
              <a:rPr kumimoji="1" lang="ja-JP"/>
              <a:t>
            </a:t>
            </a:r>
          </a:p>
        </p:txBody>
      </p:sp>
      <p:sp>
        <p:nvSpPr>
          <p:cNvPr id="8" name="フッター プレースホルダー 7"/>
          <p:cNvSpPr>
            <a:spLocks noGrp="1"/>
          </p:cNvSpPr>
          <p:nvPr>
            <p:ph type="ftr" sz="quarter" idx="11"/>
          </p:nvPr>
        </p:nvSpPr>
        <p:spPr/>
        <p:txBody>
          <a:bodyPr/>
          <a:lstStyle/>
          <a:p>
            <a:endParaRPr kumimoji="1" lang="ja-JP" dirty="0"/>
          </a:p>
        </p:txBody>
      </p:sp>
      <p:sp>
        <p:nvSpPr>
          <p:cNvPr id="9" name="スライド番号プレースホルダー 8"/>
          <p:cNvSpPr>
            <a:spLocks noGrp="1"/>
          </p:cNvSpPr>
          <p:nvPr>
            <p:ph type="sldNum" sz="quarter" idx="12"/>
          </p:nvPr>
        </p:nvSpPr>
        <p:spPr/>
        <p:txBody>
          <a:bodyPr/>
          <a:lstStyle/>
          <a:p>
            <a:r>
              <a:rPr kumimoji="1" lang="ja-JP"/>
              <a:t>
            </a:t>
            </a:r>
            <a:fld id="{CA8D9AD5-F248-4919-864A-CFD76CC027D6}" type="slidenum">
              <a:t>‹#›</a:t>
            </a:fld>
            <a:r>
              <a:rPr kumimoji="1" lang="ja-JP"/>
              <a:t>
            </a:t>
            </a:r>
          </a:p>
        </p:txBody>
      </p:sp>
      <p:sp>
        <p:nvSpPr>
          <p:cNvPr id="10" name="テキスト プレースホルダー 2"/>
          <p:cNvSpPr>
            <a:spLocks noGrp="1"/>
          </p:cNvSpPr>
          <p:nvPr>
            <p:ph type="body" idx="13" hasCustomPrompt="1"/>
          </p:nvPr>
        </p:nvSpPr>
        <p:spPr>
          <a:xfrm>
            <a:off x="6278880" y="1600200"/>
            <a:ext cx="4572000" cy="758952"/>
          </a:xfrm>
        </p:spPr>
        <p:txBody>
          <a:bodyPr anchor="ctr">
            <a:normAutofit/>
          </a:bodyPr>
          <a:lstStyle>
            <a:lvl1pPr marL="0" indent="0" latinLnBrk="0">
              <a:spcBef>
                <a:spcPts val="0"/>
              </a:spcBef>
              <a:buNone/>
              <a:defRPr kumimoji="1" lang="ja-JP" sz="2000" b="0" cap="all" baseline="0"/>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dirty="0" smtClean="0"/>
              <a:t>サブタイトルを入力</a:t>
            </a:r>
            <a:endParaRPr kumimoji="1" lang="ja-JP" dirty="0"/>
          </a:p>
        </p:txBody>
      </p:sp>
      <p:sp>
        <p:nvSpPr>
          <p:cNvPr id="11" name="コンテンツ プレースホルダー 3"/>
          <p:cNvSpPr>
            <a:spLocks noGrp="1"/>
          </p:cNvSpPr>
          <p:nvPr>
            <p:ph sz="half" idx="14" hasCustomPrompt="1"/>
          </p:nvPr>
        </p:nvSpPr>
        <p:spPr>
          <a:xfrm>
            <a:off x="6278880" y="2441448"/>
            <a:ext cx="4572000" cy="3584448"/>
          </a:xfrm>
        </p:spPr>
        <p:txBody>
          <a:bodyPr>
            <a:normAutofit/>
          </a:bodyPr>
          <a:lstStyle>
            <a:lvl1pPr latinLnBrk="0">
              <a:defRPr kumimoji="1" lang="ja-JP" sz="1800"/>
            </a:lvl1pPr>
            <a:lvl2pPr latinLnBrk="0">
              <a:defRPr kumimoji="1" lang="ja-JP" sz="1600"/>
            </a:lvl2pPr>
            <a:lvl3pPr latinLnBrk="0">
              <a:defRPr kumimoji="1" lang="ja-JP" sz="1400"/>
            </a:lvl3pPr>
            <a:lvl4pPr latinLnBrk="0">
              <a:defRPr kumimoji="1" lang="ja-JP" sz="1200"/>
            </a:lvl4pPr>
            <a:lvl5pPr latinLnBrk="0">
              <a:defRPr kumimoji="1" lang="ja-JP" sz="1200"/>
            </a:lvl5pPr>
            <a:lvl6pPr latinLnBrk="0">
              <a:defRPr kumimoji="1" lang="ja-JP" sz="1200"/>
            </a:lvl6pPr>
            <a:lvl7pPr latinLnBrk="0">
              <a:defRPr kumimoji="1" lang="ja-JP" sz="1200"/>
            </a:lvl7pPr>
            <a:lvl8pPr latinLnBrk="0">
              <a:defRPr kumimoji="1" lang="ja-JP" sz="1200"/>
            </a:lvl8pPr>
            <a:lvl9pPr latinLnBrk="0">
              <a:defRPr kumimoji="1" lang="ja-JP" sz="1200"/>
            </a:lvl9pPr>
          </a:lstStyle>
          <a:p>
            <a:pPr lvl="0"/>
            <a:r>
              <a:rPr kumimoji="1" lang="ja-JP" altLang="en-US" dirty="0" smtClean="0"/>
              <a:t>サブタイトルを入力</a:t>
            </a:r>
            <a:endParaRPr kumimoji="1" lang="ja-JP" dirty="0"/>
          </a:p>
          <a:p>
            <a:pPr lvl="1"/>
            <a:r>
              <a:rPr kumimoji="1" lang="ja-JP" dirty="0" smtClean="0"/>
              <a:t>第 </a:t>
            </a:r>
            <a:r>
              <a:rPr kumimoji="1" lang="ja-JP" dirty="0"/>
              <a:t>2 </a:t>
            </a:r>
            <a:r>
              <a:rPr kumimoji="1" lang="ja-JP" dirty="0" smtClean="0"/>
              <a:t>レベル</a:t>
            </a:r>
            <a:endParaRPr kumimoji="1" lang="ja-JP" dirty="0"/>
          </a:p>
          <a:p>
            <a:pPr lvl="2"/>
            <a:r>
              <a:rPr kumimoji="1" lang="ja-JP" dirty="0" smtClean="0"/>
              <a:t>第 </a:t>
            </a:r>
            <a:r>
              <a:rPr kumimoji="1" lang="ja-JP" dirty="0"/>
              <a:t>3 </a:t>
            </a:r>
            <a:r>
              <a:rPr kumimoji="1" lang="ja-JP" dirty="0" smtClean="0"/>
              <a:t>レベル</a:t>
            </a:r>
            <a:endParaRPr kumimoji="1" lang="ja-JP" dirty="0"/>
          </a:p>
          <a:p>
            <a:pPr lvl="3"/>
            <a:r>
              <a:rPr kumimoji="1" lang="ja-JP" dirty="0" smtClean="0"/>
              <a:t>第 </a:t>
            </a:r>
            <a:r>
              <a:rPr kumimoji="1" lang="ja-JP" dirty="0"/>
              <a:t>4 </a:t>
            </a:r>
            <a:r>
              <a:rPr kumimoji="1" lang="ja-JP" dirty="0" smtClean="0"/>
              <a:t>レベル</a:t>
            </a:r>
            <a:endParaRPr kumimoji="1" lang="ja-JP" dirty="0"/>
          </a:p>
          <a:p>
            <a:pPr lvl="4"/>
            <a:r>
              <a:rPr kumimoji="1" lang="ja-JP" dirty="0" smtClean="0"/>
              <a:t> 第 </a:t>
            </a:r>
            <a:r>
              <a:rPr kumimoji="1" lang="ja-JP" dirty="0"/>
              <a:t>5 </a:t>
            </a:r>
            <a:r>
              <a:rPr kumimoji="1" lang="ja-JP" dirty="0" smtClean="0"/>
              <a:t>レベル</a:t>
            </a:r>
            <a:endParaRPr kumimoji="1" lang="ja-JP"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8224893-DBDA-4BFA-9CE1-4BFE7CD0F8CF}" type="datetime1">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656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ja-JP" smtClean="0"/>
              <a:t>
            </a:t>
            </a:r>
            <a:fld id="{9E583DDF-CA54-461A-A486-592D2374C532}" type="datetimeFigureOut">
              <a:rPr lang="ja-JP" altLang="en-US" smtClean="0"/>
              <a:t>2015/7/23</a:t>
            </a:fld>
            <a:r>
              <a:rPr kumimoji="1" lang="ja-JP" smtClean="0"/>
              <a:t>
            </a:t>
            </a:r>
            <a:endParaRPr kumimoji="1" lang="ja-JP"/>
          </a:p>
        </p:txBody>
      </p:sp>
      <p:sp>
        <p:nvSpPr>
          <p:cNvPr id="5" name="Footer Placeholder 4"/>
          <p:cNvSpPr>
            <a:spLocks noGrp="1"/>
          </p:cNvSpPr>
          <p:nvPr>
            <p:ph type="ftr" sz="quarter" idx="11"/>
          </p:nvPr>
        </p:nvSpPr>
        <p:spPr/>
        <p:txBody>
          <a:bodyPr/>
          <a:lstStyle/>
          <a:p>
            <a:endParaRPr kumimoji="1" lang="ja-JP" dirty="0"/>
          </a:p>
        </p:txBody>
      </p:sp>
      <p:sp>
        <p:nvSpPr>
          <p:cNvPr id="6" name="Slide Number Placeholder 5"/>
          <p:cNvSpPr>
            <a:spLocks noGrp="1"/>
          </p:cNvSpPr>
          <p:nvPr>
            <p:ph type="sldNum" sz="quarter" idx="12"/>
          </p:nvPr>
        </p:nvSpPr>
        <p:spPr/>
        <p:txBody>
          <a:bodyPr/>
          <a:lstStyle/>
          <a:p>
            <a:r>
              <a:rPr kumimoji="1" lang="ja-JP" altLang="en-US" smtClean="0"/>
              <a:t>
            </a:t>
            </a:r>
            <a:fld id="{CA8D9AD5-F248-4919-864A-CFD76CC027D6}" type="slidenum">
              <a:rPr smtClean="0"/>
              <a:t>‹#›</a:t>
            </a:fld>
            <a:r>
              <a:rPr kumimoji="1" lang="ja-JP" smtClean="0"/>
              <a:t>
            </a:t>
            </a:r>
            <a:endParaRPr kumimoji="1" lang="ja-JP"/>
          </a:p>
        </p:txBody>
      </p:sp>
    </p:spTree>
    <p:extLst>
      <p:ext uri="{BB962C8B-B14F-4D97-AF65-F5344CB8AC3E}">
        <p14:creationId xmlns:p14="http://schemas.microsoft.com/office/powerpoint/2010/main" val="357362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kumimoji="1" lang="ja-JP" smtClean="0"/>
              <a:t>
            </a:t>
            </a:r>
            <a:fld id="{9E583DDF-CA54-461A-A486-592D2374C532}" type="datetimeFigureOut">
              <a:rPr lang="ja-JP" altLang="en-US" smtClean="0"/>
              <a:t>2015/7/23</a:t>
            </a:fld>
            <a:r>
              <a:rPr kumimoji="1" lang="ja-JP" smtClean="0"/>
              <a:t>
            </a:t>
            </a:r>
            <a:endParaRPr kumimoji="1" lang="ja-JP"/>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r>
              <a:rPr kumimoji="1" lang="ja-JP" altLang="en-US" smtClean="0"/>
              <a:t>
            </a:t>
            </a:r>
            <a:fld id="{CA8D9AD5-F248-4919-864A-CFD76CC027D6}" type="slidenum">
              <a:rPr smtClean="0"/>
              <a:t>‹#›</a:t>
            </a:fld>
            <a:r>
              <a:rPr kumimoji="1" lang="ja-JP" smtClean="0"/>
              <a:t>
            </a:t>
            </a:r>
            <a:endParaRPr kumimoji="1" lang="ja-JP"/>
          </a:p>
        </p:txBody>
      </p:sp>
    </p:spTree>
    <p:extLst>
      <p:ext uri="{BB962C8B-B14F-4D97-AF65-F5344CB8AC3E}">
        <p14:creationId xmlns:p14="http://schemas.microsoft.com/office/powerpoint/2010/main" val="330190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kumimoji="1" lang="ja-JP" smtClean="0"/>
              <a:t>
            </a:t>
            </a:r>
            <a:fld id="{0A879FD0-C37A-4F50-8F3B-5FA0D9D0B42F}" type="datetimeFigureOut">
              <a:rPr lang="ja-JP" altLang="en-US" smtClean="0"/>
              <a:t>2015/7/23</a:t>
            </a:fld>
            <a:r>
              <a:rPr kumimoji="1" lang="ja-JP" smtClean="0"/>
              <a:t>
            </a:t>
            </a:r>
            <a:endParaRPr kumimoji="1" lang="ja-JP"/>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r>
              <a:rPr kumimoji="1" lang="ja-JP" altLang="en-US" smtClean="0"/>
              <a:t>
            </a:t>
            </a:r>
            <a:fld id="{0D06EF73-9DB8-4763-865F-2F88181A4732}" type="slidenum">
              <a:rPr smtClean="0"/>
              <a:t>‹#›</a:t>
            </a:fld>
            <a:r>
              <a:rPr kumimoji="1" lang="ja-JP" smtClean="0"/>
              <a:t>
            </a:t>
            </a:r>
            <a:endParaRPr kumimoji="1" lang="ja-JP"/>
          </a:p>
        </p:txBody>
      </p:sp>
    </p:spTree>
    <p:extLst>
      <p:ext uri="{BB962C8B-B14F-4D97-AF65-F5344CB8AC3E}">
        <p14:creationId xmlns:p14="http://schemas.microsoft.com/office/powerpoint/2010/main" val="120687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r>
              <a:rPr kumimoji="1" lang="ja-JP" smtClean="0"/>
              <a:t>
            </a:t>
            </a:r>
            <a:fld id="{9E583DDF-CA54-461A-A486-592D2374C532}" type="datetimeFigureOut">
              <a:rPr lang="ja-JP" altLang="en-US" smtClean="0"/>
              <a:t>2015/7/23</a:t>
            </a:fld>
            <a:r>
              <a:rPr kumimoji="1" lang="ja-JP" smtClean="0"/>
              <a:t>
            </a:t>
            </a:r>
            <a:endParaRPr kumimoji="1" lang="ja-JP"/>
          </a:p>
        </p:txBody>
      </p:sp>
      <p:sp>
        <p:nvSpPr>
          <p:cNvPr id="8" name="Footer Placeholder 7"/>
          <p:cNvSpPr>
            <a:spLocks noGrp="1"/>
          </p:cNvSpPr>
          <p:nvPr>
            <p:ph type="ftr" sz="quarter" idx="11"/>
          </p:nvPr>
        </p:nvSpPr>
        <p:spPr/>
        <p:txBody>
          <a:bodyPr/>
          <a:lstStyle/>
          <a:p>
            <a:endParaRPr kumimoji="1" lang="ja-JP" dirty="0"/>
          </a:p>
        </p:txBody>
      </p:sp>
      <p:sp>
        <p:nvSpPr>
          <p:cNvPr id="9" name="Slide Number Placeholder 8"/>
          <p:cNvSpPr>
            <a:spLocks noGrp="1"/>
          </p:cNvSpPr>
          <p:nvPr>
            <p:ph type="sldNum" sz="quarter" idx="12"/>
          </p:nvPr>
        </p:nvSpPr>
        <p:spPr/>
        <p:txBody>
          <a:bodyPr/>
          <a:lstStyle/>
          <a:p>
            <a:r>
              <a:rPr kumimoji="1" lang="ja-JP" altLang="en-US" smtClean="0"/>
              <a:t>
            </a:t>
            </a:r>
            <a:fld id="{CA8D9AD5-F248-4919-864A-CFD76CC027D6}" type="slidenum">
              <a:rPr smtClean="0"/>
              <a:t>‹#›</a:t>
            </a:fld>
            <a:r>
              <a:rPr kumimoji="1" lang="ja-JP" smtClean="0"/>
              <a:t>
            </a:t>
            </a:r>
            <a:endParaRPr kumimoji="1" lang="ja-JP"/>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54259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kumimoji="1" lang="ja-JP" smtClean="0"/>
              <a:t>
            </a:t>
            </a:r>
            <a:fld id="{9E583DDF-CA54-461A-A486-592D2374C532}" type="datetimeFigureOut">
              <a:rPr lang="ja-JP" altLang="en-US" smtClean="0"/>
              <a:t>2015/7/23</a:t>
            </a:fld>
            <a:r>
              <a:rPr kumimoji="1" lang="ja-JP" smtClean="0"/>
              <a:t>
            </a:t>
            </a:r>
            <a:endParaRPr kumimoji="1" lang="ja-JP"/>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r>
              <a:rPr kumimoji="1" lang="ja-JP" altLang="en-US" smtClean="0"/>
              <a:t>
            </a:t>
            </a:r>
            <a:fld id="{CA8D9AD5-F248-4919-864A-CFD76CC027D6}" type="slidenum">
              <a:rPr smtClean="0"/>
              <a:t>‹#›</a:t>
            </a:fld>
            <a:r>
              <a:rPr kumimoji="1" lang="ja-JP" smtClean="0"/>
              <a:t>
            </a:t>
            </a:r>
            <a:endParaRPr kumimoji="1" lang="ja-JP"/>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401174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ja-JP" smtClean="0"/>
              <a:t>
            </a:t>
            </a:r>
            <a:fld id="{9E583DDF-CA54-461A-A486-592D2374C532}" type="datetimeFigureOut">
              <a:rPr lang="ja-JP" altLang="en-US" smtClean="0"/>
              <a:t>2015/7/23</a:t>
            </a:fld>
            <a:r>
              <a:rPr kumimoji="1" lang="ja-JP" smtClean="0"/>
              <a:t>
            </a:t>
            </a:r>
            <a:endParaRPr kumimoji="1" lang="ja-JP"/>
          </a:p>
        </p:txBody>
      </p:sp>
      <p:sp>
        <p:nvSpPr>
          <p:cNvPr id="5" name="Footer Placeholder 4"/>
          <p:cNvSpPr>
            <a:spLocks noGrp="1"/>
          </p:cNvSpPr>
          <p:nvPr>
            <p:ph type="ftr" sz="quarter" idx="11"/>
          </p:nvPr>
        </p:nvSpPr>
        <p:spPr/>
        <p:txBody>
          <a:bodyPr/>
          <a:lstStyle/>
          <a:p>
            <a:endParaRPr kumimoji="1" lang="ja-JP" dirty="0"/>
          </a:p>
        </p:txBody>
      </p:sp>
      <p:sp>
        <p:nvSpPr>
          <p:cNvPr id="6" name="Slide Number Placeholder 5"/>
          <p:cNvSpPr>
            <a:spLocks noGrp="1"/>
          </p:cNvSpPr>
          <p:nvPr>
            <p:ph type="sldNum" sz="quarter" idx="12"/>
          </p:nvPr>
        </p:nvSpPr>
        <p:spPr/>
        <p:txBody>
          <a:bodyPr/>
          <a:lstStyle/>
          <a:p>
            <a:r>
              <a:rPr kumimoji="1" lang="ja-JP" altLang="en-US" smtClean="0"/>
              <a:t>
            </a:t>
            </a:r>
            <a:fld id="{CA8D9AD5-F248-4919-864A-CFD76CC027D6}" type="slidenum">
              <a:rPr smtClean="0"/>
              <a:t>‹#›</a:t>
            </a:fld>
            <a:r>
              <a:rPr kumimoji="1" lang="ja-JP" smtClean="0"/>
              <a:t>
            </a:t>
            </a:r>
            <a:endParaRPr kumimoji="1" lang="ja-JP"/>
          </a:p>
        </p:txBody>
      </p:sp>
    </p:spTree>
    <p:extLst>
      <p:ext uri="{BB962C8B-B14F-4D97-AF65-F5344CB8AC3E}">
        <p14:creationId xmlns:p14="http://schemas.microsoft.com/office/powerpoint/2010/main" val="124507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ja-JP" smtClean="0"/>
              <a:t>
            </a:t>
            </a:r>
            <a:fld id="{9E583DDF-CA54-461A-A486-592D2374C532}" type="datetimeFigureOut">
              <a:rPr lang="ja-JP" altLang="en-US" smtClean="0"/>
              <a:t>2015/7/23</a:t>
            </a:fld>
            <a:r>
              <a:rPr kumimoji="1" lang="ja-JP" smtClean="0"/>
              <a:t>
            </a:t>
            </a:r>
            <a:endParaRPr kumimoji="1" lang="ja-JP"/>
          </a:p>
        </p:txBody>
      </p:sp>
      <p:sp>
        <p:nvSpPr>
          <p:cNvPr id="3" name="Footer Placeholder 2"/>
          <p:cNvSpPr>
            <a:spLocks noGrp="1"/>
          </p:cNvSpPr>
          <p:nvPr>
            <p:ph type="ftr" sz="quarter" idx="11"/>
          </p:nvPr>
        </p:nvSpPr>
        <p:spPr/>
        <p:txBody>
          <a:bodyPr/>
          <a:lstStyle/>
          <a:p>
            <a:endParaRPr kumimoji="1" lang="ja-JP" dirty="0"/>
          </a:p>
        </p:txBody>
      </p:sp>
      <p:sp>
        <p:nvSpPr>
          <p:cNvPr id="4" name="Slide Number Placeholder 3"/>
          <p:cNvSpPr>
            <a:spLocks noGrp="1"/>
          </p:cNvSpPr>
          <p:nvPr>
            <p:ph type="sldNum" sz="quarter" idx="12"/>
          </p:nvPr>
        </p:nvSpPr>
        <p:spPr/>
        <p:txBody>
          <a:bodyPr/>
          <a:lstStyle/>
          <a:p>
            <a:r>
              <a:rPr kumimoji="1" lang="ja-JP" altLang="en-US" smtClean="0"/>
              <a:t>
            </a:t>
            </a:r>
            <a:fld id="{CA8D9AD5-F248-4919-864A-CFD76CC027D6}" type="slidenum">
              <a:rPr smtClean="0"/>
              <a:t>‹#›</a:t>
            </a:fld>
            <a:r>
              <a:rPr kumimoji="1" lang="ja-JP" smtClean="0"/>
              <a:t>
            </a:t>
            </a:r>
            <a:endParaRPr kumimoji="1" lang="ja-JP"/>
          </a:p>
        </p:txBody>
      </p:sp>
    </p:spTree>
    <p:extLst>
      <p:ext uri="{BB962C8B-B14F-4D97-AF65-F5344CB8AC3E}">
        <p14:creationId xmlns:p14="http://schemas.microsoft.com/office/powerpoint/2010/main" val="174751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ja-JP" altLang="en-US" smtClean="0"/>
              <a:t>
            </a:t>
            </a:r>
            <a:fld id="{9E583DDF-CA54-461A-A486-592D2374C532}" type="datetimeFigureOut">
              <a:rPr lang="ja-JP" altLang="en-US" smtClean="0"/>
              <a:pPr/>
              <a:t>2015/7/23</a:t>
            </a:fld>
            <a:r>
              <a:rPr smtClean="0"/>
              <a:t>
            </a:t>
            </a:r>
            <a:endParaRPr dirty="0"/>
          </a:p>
        </p:txBody>
      </p:sp>
      <p:sp>
        <p:nvSpPr>
          <p:cNvPr id="6" name="Footer Placeholder 5"/>
          <p:cNvSpPr>
            <a:spLocks noGrp="1"/>
          </p:cNvSpPr>
          <p:nvPr>
            <p:ph type="ftr" sz="quarter" idx="11"/>
          </p:nvPr>
        </p:nvSpPr>
        <p:spPr/>
        <p:txBody>
          <a:bodyPr/>
          <a:lstStyle/>
          <a:p>
            <a:r>
              <a:rPr lang="ja-JP" altLang="en-US" smtClean="0"/>
              <a:t>フッター</a:t>
            </a:r>
            <a:endParaRPr lang="ja-JP" altLang="en-US" dirty="0"/>
          </a:p>
        </p:txBody>
      </p:sp>
      <p:sp>
        <p:nvSpPr>
          <p:cNvPr id="7" name="Slide Number Placeholder 6"/>
          <p:cNvSpPr>
            <a:spLocks noGrp="1"/>
          </p:cNvSpPr>
          <p:nvPr>
            <p:ph type="sldNum" sz="quarter" idx="12"/>
          </p:nvPr>
        </p:nvSpPr>
        <p:spPr/>
        <p:txBody>
          <a:bodyPr/>
          <a:lstStyle/>
          <a:p>
            <a:r>
              <a:rPr lang="ja-JP" altLang="en-US" smtClean="0"/>
              <a:t>
            </a:t>
            </a:r>
            <a:fld id="{CA8D9AD5-F248-4919-864A-CFD76CC027D6}" type="slidenum">
              <a:rPr smtClean="0"/>
              <a:pPr/>
              <a:t>‹#›</a:t>
            </a:fld>
            <a:r>
              <a:rPr smtClean="0"/>
              <a:t>
            </a:t>
            </a:r>
            <a:endParaRPr/>
          </a:p>
        </p:txBody>
      </p:sp>
    </p:spTree>
    <p:extLst>
      <p:ext uri="{BB962C8B-B14F-4D97-AF65-F5344CB8AC3E}">
        <p14:creationId xmlns:p14="http://schemas.microsoft.com/office/powerpoint/2010/main" val="21644866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ja-JP" altLang="en-US" smtClean="0"/>
              <a:t>
            </a:t>
            </a:r>
            <a:fld id="{9E583DDF-CA54-461A-A486-592D2374C532}" type="datetimeFigureOut">
              <a:rPr lang="ja-JP" altLang="en-US" smtClean="0"/>
              <a:pPr/>
              <a:t>2015/7/23</a:t>
            </a:fld>
            <a:r>
              <a:rPr smtClean="0"/>
              <a:t>
            </a:t>
            </a:r>
            <a:endParaRPr dirty="0"/>
          </a:p>
        </p:txBody>
      </p:sp>
      <p:sp>
        <p:nvSpPr>
          <p:cNvPr id="6" name="Footer Placeholder 5"/>
          <p:cNvSpPr>
            <a:spLocks noGrp="1"/>
          </p:cNvSpPr>
          <p:nvPr>
            <p:ph type="ftr" sz="quarter" idx="11"/>
          </p:nvPr>
        </p:nvSpPr>
        <p:spPr/>
        <p:txBody>
          <a:bodyPr/>
          <a:lstStyle/>
          <a:p>
            <a:r>
              <a:rPr lang="ja-JP" altLang="en-US" smtClean="0"/>
              <a:t>フッター</a:t>
            </a:r>
            <a:endParaRPr lang="ja-JP" altLang="en-US" dirty="0"/>
          </a:p>
        </p:txBody>
      </p:sp>
      <p:sp>
        <p:nvSpPr>
          <p:cNvPr id="7" name="Slide Number Placeholder 6"/>
          <p:cNvSpPr>
            <a:spLocks noGrp="1"/>
          </p:cNvSpPr>
          <p:nvPr>
            <p:ph type="sldNum" sz="quarter" idx="12"/>
          </p:nvPr>
        </p:nvSpPr>
        <p:spPr/>
        <p:txBody>
          <a:bodyPr/>
          <a:lstStyle/>
          <a:p>
            <a:r>
              <a:rPr lang="ja-JP" altLang="en-US" smtClean="0"/>
              <a:t>
            </a:t>
            </a:r>
            <a:fld id="{CA8D9AD5-F248-4919-864A-CFD76CC027D6}" type="slidenum">
              <a:rPr smtClean="0"/>
              <a:pPr/>
              <a:t>‹#›</a:t>
            </a:fld>
            <a:r>
              <a:rPr smtClean="0"/>
              <a:t>
            </a:t>
            </a:r>
            <a:endParaRPr/>
          </a:p>
        </p:txBody>
      </p:sp>
    </p:spTree>
    <p:extLst>
      <p:ext uri="{BB962C8B-B14F-4D97-AF65-F5344CB8AC3E}">
        <p14:creationId xmlns:p14="http://schemas.microsoft.com/office/powerpoint/2010/main" val="363234623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ja-JP" altLang="en-US" smtClean="0"/>
              <a:t>
            </a:t>
            </a:r>
            <a:fld id="{9E583DDF-CA54-461A-A486-592D2374C532}" type="datetimeFigureOut">
              <a:rPr lang="ja-JP" altLang="en-US" smtClean="0"/>
              <a:pPr/>
              <a:t>2015/7/23</a:t>
            </a:fld>
            <a:r>
              <a:rPr smtClean="0"/>
              <a:t>
            </a:t>
            </a:r>
            <a:endParaRPr dirty="0"/>
          </a:p>
        </p:txBody>
      </p:sp>
      <p:sp>
        <p:nvSpPr>
          <p:cNvPr id="5" name="Footer Placeholder 4"/>
          <p:cNvSpPr>
            <a:spLocks noGrp="1"/>
          </p:cNvSpPr>
          <p:nvPr>
            <p:ph type="ftr" sz="quarter" idx="11"/>
          </p:nvPr>
        </p:nvSpPr>
        <p:spPr/>
        <p:txBody>
          <a:bodyPr/>
          <a:lstStyle/>
          <a:p>
            <a:r>
              <a:rPr lang="ja-JP" altLang="en-US" smtClean="0"/>
              <a:t>フッター</a:t>
            </a:r>
            <a:endParaRPr lang="ja-JP" altLang="en-US" dirty="0"/>
          </a:p>
        </p:txBody>
      </p:sp>
      <p:sp>
        <p:nvSpPr>
          <p:cNvPr id="6" name="Slide Number Placeholder 5"/>
          <p:cNvSpPr>
            <a:spLocks noGrp="1"/>
          </p:cNvSpPr>
          <p:nvPr>
            <p:ph type="sldNum" sz="quarter" idx="12"/>
          </p:nvPr>
        </p:nvSpPr>
        <p:spPr/>
        <p:txBody>
          <a:bodyPr/>
          <a:lstStyle/>
          <a:p>
            <a:r>
              <a:rPr lang="ja-JP" altLang="en-US" smtClean="0"/>
              <a:t>
            </a:t>
            </a:r>
            <a:fld id="{CA8D9AD5-F248-4919-864A-CFD76CC027D6}" type="slidenum">
              <a:rPr smtClean="0"/>
              <a:pPr/>
              <a:t>‹#›</a:t>
            </a:fld>
            <a:r>
              <a:rPr smtClean="0"/>
              <a:t>
            </a:t>
            </a:r>
            <a:endParaRPr/>
          </a:p>
        </p:txBody>
      </p:sp>
    </p:spTree>
    <p:extLst>
      <p:ext uri="{BB962C8B-B14F-4D97-AF65-F5344CB8AC3E}">
        <p14:creationId xmlns:p14="http://schemas.microsoft.com/office/powerpoint/2010/main" val="354973787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lang="ja-JP" altLang="en-US" smtClean="0"/>
              <a:t>
            </a:t>
            </a:r>
            <a:fld id="{9E583DDF-CA54-461A-A486-592D2374C532}" type="datetimeFigureOut">
              <a:rPr lang="ja-JP" altLang="en-US" smtClean="0"/>
              <a:pPr/>
              <a:t>2015/7/23</a:t>
            </a:fld>
            <a:r>
              <a:rPr smtClean="0"/>
              <a:t>
            </a:t>
            </a:r>
            <a:endParaRPr dirty="0"/>
          </a:p>
        </p:txBody>
      </p:sp>
      <p:sp>
        <p:nvSpPr>
          <p:cNvPr id="5" name="Footer Placeholder 4"/>
          <p:cNvSpPr>
            <a:spLocks noGrp="1"/>
          </p:cNvSpPr>
          <p:nvPr>
            <p:ph type="ftr" sz="quarter" idx="11"/>
          </p:nvPr>
        </p:nvSpPr>
        <p:spPr/>
        <p:txBody>
          <a:bodyPr/>
          <a:lstStyle/>
          <a:p>
            <a:r>
              <a:rPr lang="ja-JP" altLang="en-US" smtClean="0"/>
              <a:t>フッター</a:t>
            </a:r>
            <a:endParaRPr lang="ja-JP" altLang="en-US" dirty="0"/>
          </a:p>
        </p:txBody>
      </p:sp>
      <p:sp>
        <p:nvSpPr>
          <p:cNvPr id="6" name="Slide Number Placeholder 5"/>
          <p:cNvSpPr>
            <a:spLocks noGrp="1"/>
          </p:cNvSpPr>
          <p:nvPr>
            <p:ph type="sldNum" sz="quarter" idx="12"/>
          </p:nvPr>
        </p:nvSpPr>
        <p:spPr/>
        <p:txBody>
          <a:bodyPr/>
          <a:lstStyle/>
          <a:p>
            <a:r>
              <a:rPr lang="ja-JP" altLang="en-US" smtClean="0"/>
              <a:t>
            </a:t>
            </a:r>
            <a:fld id="{CA8D9AD5-F248-4919-864A-CFD76CC027D6}" type="slidenum">
              <a:rPr smtClean="0"/>
              <a:pPr/>
              <a:t>‹#›</a:t>
            </a:fld>
            <a:r>
              <a:rPr smtClean="0"/>
              <a:t>
            </a:t>
            </a:r>
            <a:endParaRPr/>
          </a:p>
        </p:txBody>
      </p:sp>
    </p:spTree>
    <p:extLst>
      <p:ext uri="{BB962C8B-B14F-4D97-AF65-F5344CB8AC3E}">
        <p14:creationId xmlns:p14="http://schemas.microsoft.com/office/powerpoint/2010/main" val="5383449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kumimoji="1" lang="ja-JP" smtClean="0"/>
              <a:t>
            </a:t>
            </a:r>
            <a:fld id="{9E583DDF-CA54-461A-A486-592D2374C532}" type="datetimeFigureOut">
              <a:rPr lang="ja-JP" altLang="en-US" smtClean="0"/>
              <a:t>2015/7/23</a:t>
            </a:fld>
            <a:r>
              <a:rPr kumimoji="1" lang="ja-JP" smtClean="0"/>
              <a:t>
            </a:t>
            </a:r>
            <a:endParaRPr kumimoji="1" lang="ja-JP"/>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r>
              <a:rPr kumimoji="1" lang="ja-JP" altLang="en-US" smtClean="0"/>
              <a:t>
            </a:t>
            </a:r>
            <a:fld id="{CA8D9AD5-F248-4919-864A-CFD76CC027D6}" type="slidenum">
              <a:rPr smtClean="0"/>
              <a:t>‹#›</a:t>
            </a:fld>
            <a:r>
              <a:rPr kumimoji="1" lang="ja-JP" smtClean="0"/>
              <a:t>
            </a:t>
            </a:r>
            <a:endParaRPr kumimoji="1" lang="ja-JP"/>
          </a:p>
        </p:txBody>
      </p:sp>
    </p:spTree>
    <p:extLst>
      <p:ext uri="{BB962C8B-B14F-4D97-AF65-F5344CB8AC3E}">
        <p14:creationId xmlns:p14="http://schemas.microsoft.com/office/powerpoint/2010/main" val="358690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kumimoji="1" lang="ja-JP" smtClean="0"/>
              <a:t>
            </a:t>
            </a:r>
            <a:fld id="{0A879FD0-C37A-4F50-8F3B-5FA0D9D0B42F}" type="datetimeFigureOut">
              <a:rPr lang="ja-JP" altLang="en-US" smtClean="0"/>
              <a:t>2015/7/23</a:t>
            </a:fld>
            <a:r>
              <a:rPr kumimoji="1" lang="ja-JP" smtClean="0"/>
              <a:t>
            </a:t>
            </a:r>
            <a:endParaRPr kumimoji="1" lang="ja-JP"/>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r>
              <a:rPr kumimoji="1" lang="ja-JP" altLang="en-US" smtClean="0"/>
              <a:t>
            </a:t>
            </a:r>
            <a:fld id="{0D06EF73-9DB8-4763-865F-2F88181A4732}" type="slidenum">
              <a:rPr smtClean="0"/>
              <a:t>‹#›</a:t>
            </a:fld>
            <a:r>
              <a:rPr kumimoji="1" lang="ja-JP" smtClean="0"/>
              <a:t>
            </a:t>
            </a:r>
            <a:endParaRPr kumimoji="1" lang="ja-JP"/>
          </a:p>
        </p:txBody>
      </p:sp>
    </p:spTree>
    <p:extLst>
      <p:ext uri="{BB962C8B-B14F-4D97-AF65-F5344CB8AC3E}">
        <p14:creationId xmlns:p14="http://schemas.microsoft.com/office/powerpoint/2010/main" val="386005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r>
              <a:rPr kumimoji="1" lang="ja-JP" smtClean="0"/>
              <a:t>
            </a:t>
            </a:r>
            <a:fld id="{9E583DDF-CA54-461A-A486-592D2374C532}" type="datetimeFigureOut">
              <a:rPr lang="ja-JP" altLang="en-US" smtClean="0"/>
              <a:t>2015/7/23</a:t>
            </a:fld>
            <a:r>
              <a:rPr kumimoji="1" lang="ja-JP" smtClean="0"/>
              <a:t>
            </a:t>
            </a:r>
            <a:endParaRPr kumimoji="1" lang="ja-JP"/>
          </a:p>
        </p:txBody>
      </p:sp>
      <p:sp>
        <p:nvSpPr>
          <p:cNvPr id="8" name="Footer Placeholder 7"/>
          <p:cNvSpPr>
            <a:spLocks noGrp="1"/>
          </p:cNvSpPr>
          <p:nvPr>
            <p:ph type="ftr" sz="quarter" idx="11"/>
          </p:nvPr>
        </p:nvSpPr>
        <p:spPr/>
        <p:txBody>
          <a:bodyPr/>
          <a:lstStyle/>
          <a:p>
            <a:endParaRPr kumimoji="1" lang="ja-JP" dirty="0"/>
          </a:p>
        </p:txBody>
      </p:sp>
      <p:sp>
        <p:nvSpPr>
          <p:cNvPr id="9" name="Slide Number Placeholder 8"/>
          <p:cNvSpPr>
            <a:spLocks noGrp="1"/>
          </p:cNvSpPr>
          <p:nvPr>
            <p:ph type="sldNum" sz="quarter" idx="12"/>
          </p:nvPr>
        </p:nvSpPr>
        <p:spPr/>
        <p:txBody>
          <a:bodyPr/>
          <a:lstStyle/>
          <a:p>
            <a:r>
              <a:rPr kumimoji="1" lang="ja-JP" altLang="en-US" smtClean="0"/>
              <a:t>
            </a:t>
            </a:r>
            <a:fld id="{CA8D9AD5-F248-4919-864A-CFD76CC027D6}" type="slidenum">
              <a:rPr smtClean="0"/>
              <a:t>‹#›</a:t>
            </a:fld>
            <a:r>
              <a:rPr kumimoji="1" lang="ja-JP" smtClean="0"/>
              <a:t>
            </a:t>
            </a:r>
            <a:endParaRPr kumimoji="1" lang="ja-JP"/>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276714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kumimoji="1" lang="ja-JP" smtClean="0"/>
              <a:t>
            </a:t>
            </a:r>
            <a:fld id="{9E583DDF-CA54-461A-A486-592D2374C532}" type="datetimeFigureOut">
              <a:rPr lang="ja-JP" altLang="en-US" smtClean="0"/>
              <a:t>2015/7/23</a:t>
            </a:fld>
            <a:r>
              <a:rPr kumimoji="1" lang="ja-JP" smtClean="0"/>
              <a:t>
            </a:t>
            </a:r>
            <a:endParaRPr kumimoji="1" lang="ja-JP"/>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r>
              <a:rPr kumimoji="1" lang="ja-JP" altLang="en-US" smtClean="0"/>
              <a:t>
            </a:t>
            </a:r>
            <a:fld id="{CA8D9AD5-F248-4919-864A-CFD76CC027D6}" type="slidenum">
              <a:rPr smtClean="0"/>
              <a:t>‹#›</a:t>
            </a:fld>
            <a:r>
              <a:rPr kumimoji="1" lang="ja-JP" smtClean="0"/>
              <a:t>
            </a:t>
            </a:r>
            <a:endParaRPr kumimoji="1" lang="ja-JP"/>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44809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ja-JP" smtClean="0"/>
              <a:t>
            </a:t>
            </a:r>
            <a:fld id="{9E583DDF-CA54-461A-A486-592D2374C532}" type="datetimeFigureOut">
              <a:rPr lang="ja-JP" altLang="en-US" smtClean="0"/>
              <a:t>2015/7/23</a:t>
            </a:fld>
            <a:r>
              <a:rPr kumimoji="1" lang="ja-JP" smtClean="0"/>
              <a:t>
            </a:t>
            </a:r>
            <a:endParaRPr kumimoji="1" lang="ja-JP"/>
          </a:p>
        </p:txBody>
      </p:sp>
      <p:sp>
        <p:nvSpPr>
          <p:cNvPr id="3" name="Footer Placeholder 2"/>
          <p:cNvSpPr>
            <a:spLocks noGrp="1"/>
          </p:cNvSpPr>
          <p:nvPr>
            <p:ph type="ftr" sz="quarter" idx="11"/>
          </p:nvPr>
        </p:nvSpPr>
        <p:spPr/>
        <p:txBody>
          <a:bodyPr/>
          <a:lstStyle/>
          <a:p>
            <a:endParaRPr kumimoji="1" lang="ja-JP" dirty="0"/>
          </a:p>
        </p:txBody>
      </p:sp>
      <p:sp>
        <p:nvSpPr>
          <p:cNvPr id="4" name="Slide Number Placeholder 3"/>
          <p:cNvSpPr>
            <a:spLocks noGrp="1"/>
          </p:cNvSpPr>
          <p:nvPr>
            <p:ph type="sldNum" sz="quarter" idx="12"/>
          </p:nvPr>
        </p:nvSpPr>
        <p:spPr/>
        <p:txBody>
          <a:bodyPr/>
          <a:lstStyle/>
          <a:p>
            <a:r>
              <a:rPr kumimoji="1" lang="ja-JP" altLang="en-US" smtClean="0"/>
              <a:t>
            </a:t>
            </a:r>
            <a:fld id="{CA8D9AD5-F248-4919-864A-CFD76CC027D6}" type="slidenum">
              <a:rPr smtClean="0"/>
              <a:t>‹#›</a:t>
            </a:fld>
            <a:r>
              <a:rPr kumimoji="1" lang="ja-JP" smtClean="0"/>
              <a:t>
            </a:t>
            </a:r>
            <a:endParaRPr kumimoji="1" lang="ja-JP"/>
          </a:p>
        </p:txBody>
      </p:sp>
    </p:spTree>
    <p:extLst>
      <p:ext uri="{BB962C8B-B14F-4D97-AF65-F5344CB8AC3E}">
        <p14:creationId xmlns:p14="http://schemas.microsoft.com/office/powerpoint/2010/main" val="364522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ja-JP" altLang="en-US" smtClean="0"/>
              <a:t>
            </a:t>
            </a:r>
            <a:fld id="{9E583DDF-CA54-461A-A486-592D2374C532}" type="datetimeFigureOut">
              <a:rPr lang="ja-JP" altLang="en-US" smtClean="0"/>
              <a:pPr/>
              <a:t>2015/7/23</a:t>
            </a:fld>
            <a:r>
              <a:rPr smtClean="0"/>
              <a:t>
            </a:t>
            </a:r>
            <a:endParaRPr dirty="0"/>
          </a:p>
        </p:txBody>
      </p:sp>
      <p:sp>
        <p:nvSpPr>
          <p:cNvPr id="6" name="Footer Placeholder 5"/>
          <p:cNvSpPr>
            <a:spLocks noGrp="1"/>
          </p:cNvSpPr>
          <p:nvPr>
            <p:ph type="ftr" sz="quarter" idx="11"/>
          </p:nvPr>
        </p:nvSpPr>
        <p:spPr/>
        <p:txBody>
          <a:bodyPr/>
          <a:lstStyle/>
          <a:p>
            <a:r>
              <a:rPr lang="ja-JP" altLang="en-US" smtClean="0"/>
              <a:t>フッター</a:t>
            </a:r>
            <a:endParaRPr lang="ja-JP" altLang="en-US" dirty="0"/>
          </a:p>
        </p:txBody>
      </p:sp>
      <p:sp>
        <p:nvSpPr>
          <p:cNvPr id="7" name="Slide Number Placeholder 6"/>
          <p:cNvSpPr>
            <a:spLocks noGrp="1"/>
          </p:cNvSpPr>
          <p:nvPr>
            <p:ph type="sldNum" sz="quarter" idx="12"/>
          </p:nvPr>
        </p:nvSpPr>
        <p:spPr/>
        <p:txBody>
          <a:bodyPr/>
          <a:lstStyle/>
          <a:p>
            <a:r>
              <a:rPr lang="ja-JP" altLang="en-US" smtClean="0"/>
              <a:t>
            </a:t>
            </a:r>
            <a:fld id="{CA8D9AD5-F248-4919-864A-CFD76CC027D6}" type="slidenum">
              <a:rPr smtClean="0"/>
              <a:pPr/>
              <a:t>‹#›</a:t>
            </a:fld>
            <a:r>
              <a:rPr smtClean="0"/>
              <a:t>
            </a:t>
            </a:r>
            <a:endParaRPr/>
          </a:p>
        </p:txBody>
      </p:sp>
    </p:spTree>
    <p:extLst>
      <p:ext uri="{BB962C8B-B14F-4D97-AF65-F5344CB8AC3E}">
        <p14:creationId xmlns:p14="http://schemas.microsoft.com/office/powerpoint/2010/main" val="283784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ja-JP" altLang="en-US" smtClean="0"/>
              <a:t>
            </a:t>
            </a:r>
            <a:fld id="{9E583DDF-CA54-461A-A486-592D2374C532}" type="datetimeFigureOut">
              <a:rPr lang="ja-JP" altLang="en-US" smtClean="0"/>
              <a:pPr/>
              <a:t>2015/7/23</a:t>
            </a:fld>
            <a:r>
              <a:rPr smtClean="0"/>
              <a:t>
            </a:t>
            </a:r>
            <a:endParaRPr dirty="0"/>
          </a:p>
        </p:txBody>
      </p:sp>
      <p:sp>
        <p:nvSpPr>
          <p:cNvPr id="6" name="Footer Placeholder 5"/>
          <p:cNvSpPr>
            <a:spLocks noGrp="1"/>
          </p:cNvSpPr>
          <p:nvPr>
            <p:ph type="ftr" sz="quarter" idx="11"/>
          </p:nvPr>
        </p:nvSpPr>
        <p:spPr/>
        <p:txBody>
          <a:bodyPr/>
          <a:lstStyle/>
          <a:p>
            <a:r>
              <a:rPr lang="ja-JP" altLang="en-US" smtClean="0"/>
              <a:t>フッター</a:t>
            </a:r>
            <a:endParaRPr lang="ja-JP" altLang="en-US" dirty="0"/>
          </a:p>
        </p:txBody>
      </p:sp>
      <p:sp>
        <p:nvSpPr>
          <p:cNvPr id="7" name="Slide Number Placeholder 6"/>
          <p:cNvSpPr>
            <a:spLocks noGrp="1"/>
          </p:cNvSpPr>
          <p:nvPr>
            <p:ph type="sldNum" sz="quarter" idx="12"/>
          </p:nvPr>
        </p:nvSpPr>
        <p:spPr/>
        <p:txBody>
          <a:bodyPr/>
          <a:lstStyle/>
          <a:p>
            <a:r>
              <a:rPr lang="ja-JP" altLang="en-US" smtClean="0"/>
              <a:t>
            </a:t>
            </a:r>
            <a:fld id="{CA8D9AD5-F248-4919-864A-CFD76CC027D6}" type="slidenum">
              <a:rPr smtClean="0"/>
              <a:pPr/>
              <a:t>‹#›</a:t>
            </a:fld>
            <a:r>
              <a:rPr smtClean="0"/>
              <a:t>
            </a:t>
            </a:r>
            <a:endParaRPr/>
          </a:p>
        </p:txBody>
      </p:sp>
    </p:spTree>
    <p:extLst>
      <p:ext uri="{BB962C8B-B14F-4D97-AF65-F5344CB8AC3E}">
        <p14:creationId xmlns:p14="http://schemas.microsoft.com/office/powerpoint/2010/main" val="2579477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ja-JP" altLang="en-US" smtClean="0"/>
              <a:t>
            </a:t>
            </a:r>
            <a:fld id="{9E583DDF-CA54-461A-A486-592D2374C532}" type="datetimeFigureOut">
              <a:rPr lang="ja-JP" altLang="en-US" smtClean="0"/>
              <a:pPr/>
              <a:t>2015/7/23</a:t>
            </a:fld>
            <a:r>
              <a:rPr smtClean="0"/>
              <a:t>
            </a:t>
            </a:r>
            <a:endParaRP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ja-JP" altLang="en-US" smtClean="0"/>
              <a:t>フッター</a:t>
            </a:r>
            <a:endParaRPr lang="ja-JP" alt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r>
              <a:rPr lang="ja-JP" altLang="en-US" smtClean="0"/>
              <a:t>
            </a:t>
            </a:r>
            <a:fld id="{CA8D9AD5-F248-4919-864A-CFD76CC027D6}" type="slidenum">
              <a:rPr smtClean="0"/>
              <a:pPr/>
              <a:t>‹#›</a:t>
            </a:fld>
            <a:r>
              <a:rPr smtClean="0"/>
              <a:t>
            </a:t>
            </a:r>
            <a:endParaRPr/>
          </a:p>
        </p:txBody>
      </p:sp>
    </p:spTree>
    <p:extLst>
      <p:ext uri="{BB962C8B-B14F-4D97-AF65-F5344CB8AC3E}">
        <p14:creationId xmlns:p14="http://schemas.microsoft.com/office/powerpoint/2010/main" val="16195246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 id="214748365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ja-JP" altLang="en-US" smtClean="0"/>
              <a:t>
            </a:t>
            </a:r>
            <a:fld id="{9E583DDF-CA54-461A-A486-592D2374C532}" type="datetimeFigureOut">
              <a:rPr lang="ja-JP" altLang="en-US" smtClean="0"/>
              <a:pPr/>
              <a:t>2015/7/23</a:t>
            </a:fld>
            <a:r>
              <a:rPr smtClean="0"/>
              <a:t>
            </a:t>
            </a:r>
            <a:endParaRP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ja-JP" altLang="en-US" smtClean="0"/>
              <a:t>フッター</a:t>
            </a:r>
            <a:endParaRPr lang="ja-JP" alt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r>
              <a:rPr lang="ja-JP" altLang="en-US" smtClean="0"/>
              <a:t>
            </a:t>
            </a:r>
            <a:fld id="{CA8D9AD5-F248-4919-864A-CFD76CC027D6}" type="slidenum">
              <a:rPr smtClean="0"/>
              <a:pPr/>
              <a:t>‹#›</a:t>
            </a:fld>
            <a:r>
              <a:rPr smtClean="0"/>
              <a:t>
            </a:t>
            </a:r>
            <a:endParaRPr/>
          </a:p>
        </p:txBody>
      </p:sp>
    </p:spTree>
    <p:extLst>
      <p:ext uri="{BB962C8B-B14F-4D97-AF65-F5344CB8AC3E}">
        <p14:creationId xmlns:p14="http://schemas.microsoft.com/office/powerpoint/2010/main" val="158082343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sourcetreeapp.co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backlog.jp/git-guide/" TargetMode="External"/><Relationship Id="rId2" Type="http://schemas.openxmlformats.org/officeDocument/2006/relationships/hyperlink" Target="http://progit-ja.github.io/"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github.com/kekyo/CenterCLR.SgmlReader"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github.com/kekyo/TortoiseMergePortabl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ekyo.net/"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91540" y="441960"/>
            <a:ext cx="9220200" cy="2220893"/>
          </a:xfrm>
        </p:spPr>
        <p:txBody>
          <a:bodyPr>
            <a:normAutofit/>
          </a:bodyPr>
          <a:lstStyle/>
          <a:p>
            <a:r>
              <a:rPr kumimoji="1" lang="en-US" altLang="ja-JP" b="1" dirty="0" err="1" smtClean="0"/>
              <a:t>SourceTree</a:t>
            </a:r>
            <a:r>
              <a:rPr kumimoji="1" lang="ja-JP" altLang="en-US" b="1" dirty="0" smtClean="0"/>
              <a:t>で始めよう！</a:t>
            </a:r>
            <a:r>
              <a:rPr kumimoji="1" lang="en-US" altLang="ja-JP" b="1" dirty="0" smtClean="0"/>
              <a:t/>
            </a:r>
            <a:br>
              <a:rPr kumimoji="1" lang="en-US" altLang="ja-JP" b="1" dirty="0" smtClean="0"/>
            </a:br>
            <a:r>
              <a:rPr lang="en-US" altLang="ja-JP" b="1" dirty="0" err="1" smtClean="0"/>
              <a:t>Git</a:t>
            </a:r>
            <a:r>
              <a:rPr lang="ja-JP" altLang="en-US" b="1" dirty="0" err="1" smtClean="0"/>
              <a:t>への</a:t>
            </a:r>
            <a:r>
              <a:rPr lang="ja-JP" altLang="en-US" b="1" dirty="0" smtClean="0"/>
              <a:t>乗り換え指南</a:t>
            </a:r>
            <a:endParaRPr kumimoji="1" lang="ja-JP" b="1" dirty="0"/>
          </a:p>
        </p:txBody>
      </p:sp>
      <p:sp>
        <p:nvSpPr>
          <p:cNvPr id="3" name="サブタイトル 2"/>
          <p:cNvSpPr>
            <a:spLocks noGrp="1"/>
          </p:cNvSpPr>
          <p:nvPr>
            <p:ph type="subTitle" idx="1"/>
          </p:nvPr>
        </p:nvSpPr>
        <p:spPr>
          <a:xfrm>
            <a:off x="995484" y="2950461"/>
            <a:ext cx="8053251" cy="800100"/>
          </a:xfrm>
        </p:spPr>
        <p:txBody>
          <a:bodyPr>
            <a:normAutofit fontScale="92500" lnSpcReduction="10000"/>
          </a:bodyPr>
          <a:lstStyle/>
          <a:p>
            <a:r>
              <a:rPr lang="en-US" altLang="ja-JP" dirty="0" err="1"/>
              <a:t>Atlassian</a:t>
            </a:r>
            <a:r>
              <a:rPr lang="en-US" altLang="ja-JP" dirty="0"/>
              <a:t> User Group NAGOYA </a:t>
            </a:r>
            <a:r>
              <a:rPr lang="ja-JP" altLang="en-US" dirty="0"/>
              <a:t>第</a:t>
            </a:r>
            <a:r>
              <a:rPr lang="en-US" altLang="ja-JP" dirty="0"/>
              <a:t>3</a:t>
            </a:r>
            <a:r>
              <a:rPr lang="ja-JP" altLang="en-US" dirty="0" smtClean="0"/>
              <a:t>回 </a:t>
            </a:r>
            <a:r>
              <a:rPr kumimoji="1" lang="en-US" altLang="ja-JP" dirty="0" smtClean="0"/>
              <a:t>2015/07/23</a:t>
            </a:r>
          </a:p>
          <a:p>
            <a:r>
              <a:rPr kumimoji="1" lang="en-US" altLang="ja-JP" dirty="0" smtClean="0"/>
              <a:t>Kouji Matsui @kekyo2</a:t>
            </a:r>
            <a:endParaRPr kumimoji="1" lang="ja-JP" dirty="0"/>
          </a:p>
        </p:txBody>
      </p:sp>
      <p:sp>
        <p:nvSpPr>
          <p:cNvPr id="6" name="円/楕円 5"/>
          <p:cNvSpPr/>
          <p:nvPr/>
        </p:nvSpPr>
        <p:spPr>
          <a:xfrm>
            <a:off x="10232232" y="6035040"/>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7" name="円/楕円 6"/>
          <p:cNvSpPr/>
          <p:nvPr/>
        </p:nvSpPr>
        <p:spPr>
          <a:xfrm>
            <a:off x="10232232" y="5326380"/>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8" name="直線矢印コネクタ 7"/>
          <p:cNvCxnSpPr>
            <a:stCxn id="6" idx="0"/>
            <a:endCxn id="7" idx="4"/>
          </p:cNvCxnSpPr>
          <p:nvPr/>
        </p:nvCxnSpPr>
        <p:spPr>
          <a:xfrm flipV="1">
            <a:off x="10380822" y="5623560"/>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9" name="円/楕円 8"/>
          <p:cNvSpPr/>
          <p:nvPr/>
        </p:nvSpPr>
        <p:spPr>
          <a:xfrm>
            <a:off x="10232232" y="4600281"/>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C</a:t>
            </a:r>
            <a:endParaRPr kumimoji="1" lang="ja-JP" altLang="en-US" dirty="0"/>
          </a:p>
        </p:txBody>
      </p:sp>
      <p:sp>
        <p:nvSpPr>
          <p:cNvPr id="10" name="円/楕円 9"/>
          <p:cNvSpPr/>
          <p:nvPr/>
        </p:nvSpPr>
        <p:spPr>
          <a:xfrm>
            <a:off x="10232232" y="3048000"/>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F</a:t>
            </a:r>
            <a:endParaRPr kumimoji="1" lang="ja-JP" altLang="en-US" dirty="0"/>
          </a:p>
        </p:txBody>
      </p:sp>
      <p:cxnSp>
        <p:nvCxnSpPr>
          <p:cNvPr id="11" name="直線矢印コネクタ 10"/>
          <p:cNvCxnSpPr>
            <a:stCxn id="7" idx="0"/>
            <a:endCxn id="9" idx="4"/>
          </p:cNvCxnSpPr>
          <p:nvPr/>
        </p:nvCxnSpPr>
        <p:spPr>
          <a:xfrm flipV="1">
            <a:off x="10380822" y="4897461"/>
            <a:ext cx="0" cy="42891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9" idx="0"/>
            <a:endCxn id="10" idx="4"/>
          </p:cNvCxnSpPr>
          <p:nvPr/>
        </p:nvCxnSpPr>
        <p:spPr>
          <a:xfrm flipV="1">
            <a:off x="10380822" y="3345180"/>
            <a:ext cx="0" cy="125510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3" name="円/楕円 12"/>
          <p:cNvSpPr/>
          <p:nvPr/>
        </p:nvSpPr>
        <p:spPr>
          <a:xfrm>
            <a:off x="11093292" y="5103201"/>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D</a:t>
            </a:r>
            <a:endParaRPr kumimoji="1" lang="ja-JP" altLang="en-US" dirty="0"/>
          </a:p>
        </p:txBody>
      </p:sp>
      <p:sp>
        <p:nvSpPr>
          <p:cNvPr id="14" name="円/楕円 13"/>
          <p:cNvSpPr/>
          <p:nvPr/>
        </p:nvSpPr>
        <p:spPr>
          <a:xfrm>
            <a:off x="11093292" y="4145280"/>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E</a:t>
            </a:r>
            <a:endParaRPr kumimoji="1" lang="ja-JP" altLang="en-US" dirty="0"/>
          </a:p>
        </p:txBody>
      </p:sp>
      <p:cxnSp>
        <p:nvCxnSpPr>
          <p:cNvPr id="15" name="直線矢印コネクタ 14"/>
          <p:cNvCxnSpPr>
            <a:stCxn id="13" idx="0"/>
            <a:endCxn id="14" idx="4"/>
          </p:cNvCxnSpPr>
          <p:nvPr/>
        </p:nvCxnSpPr>
        <p:spPr>
          <a:xfrm flipV="1">
            <a:off x="11241882" y="4442460"/>
            <a:ext cx="0" cy="66074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14" idx="0"/>
            <a:endCxn id="10" idx="5"/>
          </p:cNvCxnSpPr>
          <p:nvPr/>
        </p:nvCxnSpPr>
        <p:spPr>
          <a:xfrm flipH="1" flipV="1">
            <a:off x="10485891" y="3301659"/>
            <a:ext cx="755991" cy="84362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6" idx="7"/>
            <a:endCxn id="13" idx="3"/>
          </p:cNvCxnSpPr>
          <p:nvPr/>
        </p:nvCxnSpPr>
        <p:spPr>
          <a:xfrm flipV="1">
            <a:off x="10485891" y="5356860"/>
            <a:ext cx="650922" cy="72170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9480635" y="4672670"/>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G</a:t>
            </a:r>
            <a:endParaRPr kumimoji="1" lang="ja-JP" altLang="en-US" dirty="0"/>
          </a:p>
        </p:txBody>
      </p:sp>
      <p:sp>
        <p:nvSpPr>
          <p:cNvPr id="19" name="円/楕円 18"/>
          <p:cNvSpPr/>
          <p:nvPr/>
        </p:nvSpPr>
        <p:spPr>
          <a:xfrm>
            <a:off x="9480635" y="3565572"/>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H</a:t>
            </a:r>
            <a:endParaRPr kumimoji="1" lang="ja-JP" altLang="en-US" dirty="0"/>
          </a:p>
        </p:txBody>
      </p:sp>
      <p:cxnSp>
        <p:nvCxnSpPr>
          <p:cNvPr id="20" name="直線矢印コネクタ 19"/>
          <p:cNvCxnSpPr>
            <a:stCxn id="18" idx="0"/>
            <a:endCxn id="19" idx="4"/>
          </p:cNvCxnSpPr>
          <p:nvPr/>
        </p:nvCxnSpPr>
        <p:spPr>
          <a:xfrm flipV="1">
            <a:off x="9629225" y="3862752"/>
            <a:ext cx="0" cy="80991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7" idx="1"/>
            <a:endCxn id="18" idx="5"/>
          </p:cNvCxnSpPr>
          <p:nvPr/>
        </p:nvCxnSpPr>
        <p:spPr>
          <a:xfrm flipH="1" flipV="1">
            <a:off x="9734294" y="4926329"/>
            <a:ext cx="541459" cy="44357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a:off x="8847611" y="4303101"/>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I</a:t>
            </a:r>
            <a:endParaRPr kumimoji="1" lang="ja-JP" altLang="en-US" dirty="0"/>
          </a:p>
        </p:txBody>
      </p:sp>
      <p:cxnSp>
        <p:nvCxnSpPr>
          <p:cNvPr id="23" name="直線矢印コネクタ 22"/>
          <p:cNvCxnSpPr>
            <a:stCxn id="18" idx="2"/>
            <a:endCxn id="22" idx="5"/>
          </p:cNvCxnSpPr>
          <p:nvPr/>
        </p:nvCxnSpPr>
        <p:spPr>
          <a:xfrm flipH="1" flipV="1">
            <a:off x="9101270" y="4556760"/>
            <a:ext cx="379365" cy="2645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22" idx="7"/>
            <a:endCxn id="19" idx="2"/>
          </p:cNvCxnSpPr>
          <p:nvPr/>
        </p:nvCxnSpPr>
        <p:spPr>
          <a:xfrm flipV="1">
            <a:off x="9101270" y="3714162"/>
            <a:ext cx="379365" cy="63246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10232232" y="2020399"/>
            <a:ext cx="297180" cy="297180"/>
          </a:xfrm>
          <a:prstGeom prst="ellipse">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J</a:t>
            </a:r>
            <a:endParaRPr kumimoji="1" lang="ja-JP" altLang="en-US" dirty="0"/>
          </a:p>
        </p:txBody>
      </p:sp>
      <p:cxnSp>
        <p:nvCxnSpPr>
          <p:cNvPr id="26" name="直線矢印コネクタ 25"/>
          <p:cNvCxnSpPr>
            <a:stCxn id="19" idx="0"/>
            <a:endCxn id="25" idx="3"/>
          </p:cNvCxnSpPr>
          <p:nvPr/>
        </p:nvCxnSpPr>
        <p:spPr>
          <a:xfrm flipV="1">
            <a:off x="9629225" y="2274058"/>
            <a:ext cx="646528" cy="1291514"/>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10" idx="0"/>
            <a:endCxn id="25" idx="4"/>
          </p:cNvCxnSpPr>
          <p:nvPr/>
        </p:nvCxnSpPr>
        <p:spPr>
          <a:xfrm flipV="1">
            <a:off x="10380822" y="2317579"/>
            <a:ext cx="0" cy="730421"/>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線吹き出し 1 (枠付き) 27"/>
          <p:cNvSpPr/>
          <p:nvPr/>
        </p:nvSpPr>
        <p:spPr>
          <a:xfrm>
            <a:off x="10934862" y="2849238"/>
            <a:ext cx="1120140" cy="296172"/>
          </a:xfrm>
          <a:prstGeom prst="borderCallout1">
            <a:avLst>
              <a:gd name="adj1" fmla="val 52197"/>
              <a:gd name="adj2" fmla="val -706"/>
              <a:gd name="adj3" fmla="val 112500"/>
              <a:gd name="adj4" fmla="val -3833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dirty="0" smtClean="0">
                <a:solidFill>
                  <a:schemeClr val="tx1"/>
                </a:solidFill>
              </a:rPr>
              <a:t>perf-run2939</a:t>
            </a:r>
            <a:endParaRPr kumimoji="1" lang="ja-JP" altLang="en-US" sz="1050" dirty="0">
              <a:solidFill>
                <a:schemeClr val="tx1"/>
              </a:solidFill>
            </a:endParaRPr>
          </a:p>
        </p:txBody>
      </p:sp>
      <p:sp>
        <p:nvSpPr>
          <p:cNvPr id="29" name="強調線吹き出し 1 (枠付き) 28"/>
          <p:cNvSpPr/>
          <p:nvPr/>
        </p:nvSpPr>
        <p:spPr>
          <a:xfrm>
            <a:off x="10983042" y="2191254"/>
            <a:ext cx="754381" cy="296172"/>
          </a:xfrm>
          <a:prstGeom prst="accentBorderCallout1">
            <a:avLst>
              <a:gd name="adj1" fmla="val 49624"/>
              <a:gd name="adj2" fmla="val -5303"/>
              <a:gd name="adj3" fmla="val 1869"/>
              <a:gd name="adj4" fmla="val -60555"/>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1050" dirty="0" smtClean="0">
                <a:solidFill>
                  <a:schemeClr val="tx1"/>
                </a:solidFill>
              </a:rPr>
              <a:t>2.0.3</a:t>
            </a:r>
            <a:endParaRPr kumimoji="1" lang="ja-JP" altLang="en-US" sz="1050" dirty="0">
              <a:solidFill>
                <a:schemeClr val="tx1"/>
              </a:solidFill>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971" y="3683716"/>
            <a:ext cx="5758414" cy="3582507"/>
          </a:xfrm>
          <a:prstGeom prst="rect">
            <a:avLst/>
          </a:prstGeom>
        </p:spPr>
      </p:pic>
      <p:sp>
        <p:nvSpPr>
          <p:cNvPr id="31" name="線吹き出し 1 (枠付き) 30"/>
          <p:cNvSpPr/>
          <p:nvPr/>
        </p:nvSpPr>
        <p:spPr>
          <a:xfrm>
            <a:off x="10934862" y="1701282"/>
            <a:ext cx="681287" cy="296172"/>
          </a:xfrm>
          <a:prstGeom prst="borderCallout1">
            <a:avLst>
              <a:gd name="adj1" fmla="val 52197"/>
              <a:gd name="adj2" fmla="val -706"/>
              <a:gd name="adj3" fmla="val 121017"/>
              <a:gd name="adj4" fmla="val -65176"/>
            </a:avLst>
          </a:prstGeom>
          <a:solidFill>
            <a:srgbClr val="FF9966"/>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master</a:t>
            </a:r>
            <a:endParaRPr kumimoji="1" lang="ja-JP" altLang="en-US" sz="1050" dirty="0">
              <a:solidFill>
                <a:schemeClr val="tx1"/>
              </a:solidFill>
            </a:endParaRPr>
          </a:p>
        </p:txBody>
      </p:sp>
    </p:spTree>
    <p:extLst>
      <p:ext uri="{BB962C8B-B14F-4D97-AF65-F5344CB8AC3E}">
        <p14:creationId xmlns:p14="http://schemas.microsoft.com/office/powerpoint/2010/main" val="210487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smtClean="0"/>
              <a:t>移行しよう！</a:t>
            </a:r>
            <a:endParaRPr kumimoji="1" lang="ja-JP" altLang="en-US" b="1"/>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6787" y="3174695"/>
            <a:ext cx="1371603" cy="1184150"/>
          </a:xfrm>
          <a:prstGeom prst="rect">
            <a:avLst/>
          </a:prstGeom>
        </p:spPr>
      </p:pic>
      <p:sp>
        <p:nvSpPr>
          <p:cNvPr id="6" name="右矢印 5"/>
          <p:cNvSpPr/>
          <p:nvPr/>
        </p:nvSpPr>
        <p:spPr>
          <a:xfrm>
            <a:off x="4572000" y="3340050"/>
            <a:ext cx="1473200" cy="85344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1010" y="3153106"/>
            <a:ext cx="2936191" cy="1227328"/>
          </a:xfrm>
          <a:prstGeom prst="rect">
            <a:avLst/>
          </a:prstGeom>
        </p:spPr>
      </p:pic>
    </p:spTree>
    <p:extLst>
      <p:ext uri="{BB962C8B-B14F-4D97-AF65-F5344CB8AC3E}">
        <p14:creationId xmlns:p14="http://schemas.microsoft.com/office/powerpoint/2010/main" val="290803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438912"/>
            <a:ext cx="10920548" cy="932688"/>
          </a:xfrm>
        </p:spPr>
        <p:txBody>
          <a:bodyPr>
            <a:noAutofit/>
          </a:bodyPr>
          <a:lstStyle/>
          <a:p>
            <a:r>
              <a:rPr kumimoji="1" lang="ja-JP" altLang="en-US" sz="4000" b="1" smtClean="0"/>
              <a:t>移行</a:t>
            </a:r>
            <a:r>
              <a:rPr lang="ja-JP" altLang="en-US" sz="4000" b="1" smtClean="0"/>
              <a:t>をサクッと考える</a:t>
            </a:r>
            <a:r>
              <a:rPr kumimoji="1" lang="ja-JP" altLang="en-US" sz="4000" b="1" smtClean="0"/>
              <a:t>！</a:t>
            </a:r>
            <a:endParaRPr kumimoji="1" lang="ja-JP" altLang="en-US" sz="4000" b="1" dirty="0"/>
          </a:p>
        </p:txBody>
      </p:sp>
      <p:sp>
        <p:nvSpPr>
          <p:cNvPr id="3" name="コンテンツ プレースホルダー 2"/>
          <p:cNvSpPr>
            <a:spLocks noGrp="1"/>
          </p:cNvSpPr>
          <p:nvPr>
            <p:ph idx="1"/>
          </p:nvPr>
        </p:nvSpPr>
        <p:spPr>
          <a:xfrm>
            <a:off x="587830" y="1887582"/>
            <a:ext cx="11202850" cy="4129169"/>
          </a:xfrm>
        </p:spPr>
        <p:txBody>
          <a:bodyPr>
            <a:normAutofit/>
          </a:bodyPr>
          <a:lstStyle/>
          <a:p>
            <a:r>
              <a:rPr kumimoji="1" lang="ja-JP" altLang="en-US" sz="2800" dirty="0" smtClean="0"/>
              <a:t>移行って事で、とりあえず、</a:t>
            </a:r>
            <a:r>
              <a:rPr kumimoji="1" lang="en-US" altLang="ja-JP" sz="2800" dirty="0" smtClean="0">
                <a:solidFill>
                  <a:srgbClr val="FF0000"/>
                </a:solidFill>
              </a:rPr>
              <a:t>Subversion</a:t>
            </a:r>
            <a:r>
              <a:rPr kumimoji="1" lang="ja-JP" altLang="en-US" sz="2800" dirty="0" smtClean="0"/>
              <a:t>からの移行を考えます</a:t>
            </a:r>
            <a:r>
              <a:rPr kumimoji="1" lang="ja-JP" altLang="en-US" sz="2800" smtClean="0"/>
              <a:t>！！  </a:t>
            </a:r>
            <a:r>
              <a:rPr lang="ja-JP" altLang="en-US" smtClean="0"/>
              <a:t>（注：初めて触る方にはあまり関係ない話です）</a:t>
            </a:r>
            <a:endParaRPr kumimoji="1" lang="en-US" altLang="ja-JP" sz="2800" dirty="0" smtClean="0"/>
          </a:p>
          <a:p>
            <a:r>
              <a:rPr lang="ja-JP" altLang="en-US" sz="2800" dirty="0" smtClean="0"/>
              <a:t>移行のポイントは</a:t>
            </a:r>
            <a:r>
              <a:rPr lang="en-US" altLang="ja-JP" sz="2800" dirty="0" smtClean="0"/>
              <a:t>2</a:t>
            </a:r>
            <a:r>
              <a:rPr lang="ja-JP" altLang="en-US" sz="2800" dirty="0" smtClean="0"/>
              <a:t>つ。</a:t>
            </a:r>
            <a:endParaRPr lang="en-US" altLang="ja-JP" sz="2800" dirty="0" smtClean="0"/>
          </a:p>
          <a:p>
            <a:pPr lvl="1"/>
            <a:r>
              <a:rPr kumimoji="1" lang="ja-JP" altLang="en-US" sz="2600" dirty="0" smtClean="0">
                <a:solidFill>
                  <a:srgbClr val="FF0000"/>
                </a:solidFill>
              </a:rPr>
              <a:t>物理面の移行</a:t>
            </a:r>
            <a:r>
              <a:rPr kumimoji="1" lang="ja-JP" altLang="en-US" sz="2600" dirty="0" smtClean="0"/>
              <a:t>。</a:t>
            </a:r>
            <a:r>
              <a:rPr kumimoji="1" lang="en-US" altLang="ja-JP" sz="2600" dirty="0" smtClean="0"/>
              <a:t>Subversion</a:t>
            </a:r>
            <a:r>
              <a:rPr kumimoji="1" lang="ja-JP" altLang="en-US" sz="2600" dirty="0" smtClean="0"/>
              <a:t>のソースコードを</a:t>
            </a:r>
            <a:r>
              <a:rPr kumimoji="1" lang="en-US" altLang="ja-JP" sz="2600" dirty="0" err="1" smtClean="0"/>
              <a:t>Git</a:t>
            </a:r>
            <a:r>
              <a:rPr kumimoji="1" lang="ja-JP" altLang="en-US" sz="2600" dirty="0" smtClean="0"/>
              <a:t>に移行する方法。</a:t>
            </a:r>
            <a:endParaRPr kumimoji="1" lang="en-US" altLang="ja-JP" sz="2600" dirty="0" smtClean="0"/>
          </a:p>
          <a:p>
            <a:pPr lvl="1"/>
            <a:r>
              <a:rPr lang="ja-JP" altLang="en-US" sz="2600" dirty="0" smtClean="0">
                <a:solidFill>
                  <a:srgbClr val="FF0000"/>
                </a:solidFill>
              </a:rPr>
              <a:t>論理面</a:t>
            </a:r>
            <a:r>
              <a:rPr lang="ja-JP" altLang="en-US" sz="2600" dirty="0">
                <a:solidFill>
                  <a:srgbClr val="FF0000"/>
                </a:solidFill>
              </a:rPr>
              <a:t>（</a:t>
            </a:r>
            <a:r>
              <a:rPr lang="ja-JP" altLang="en-US" sz="2600" dirty="0" smtClean="0">
                <a:solidFill>
                  <a:srgbClr val="FF0000"/>
                </a:solidFill>
              </a:rPr>
              <a:t>精神面）の移行</a:t>
            </a:r>
            <a:r>
              <a:rPr lang="ja-JP" altLang="en-US" sz="2600" dirty="0" smtClean="0"/>
              <a:t>。</a:t>
            </a:r>
            <a:r>
              <a:rPr lang="en-US" altLang="ja-JP" sz="2600" dirty="0" smtClean="0"/>
              <a:t>Subversion</a:t>
            </a:r>
            <a:r>
              <a:rPr lang="ja-JP" altLang="en-US" sz="2600" dirty="0" smtClean="0"/>
              <a:t>と</a:t>
            </a:r>
            <a:r>
              <a:rPr lang="en-US" altLang="ja-JP" sz="2600" dirty="0" err="1" smtClean="0"/>
              <a:t>Git</a:t>
            </a:r>
            <a:r>
              <a:rPr lang="ja-JP" altLang="en-US" sz="2600" dirty="0" smtClean="0"/>
              <a:t>の違いを把握する。</a:t>
            </a:r>
            <a:endParaRPr kumimoji="1" lang="ja-JP" altLang="en-US" sz="2600" dirty="0"/>
          </a:p>
        </p:txBody>
      </p:sp>
    </p:spTree>
    <p:extLst>
      <p:ext uri="{BB962C8B-B14F-4D97-AF65-F5344CB8AC3E}">
        <p14:creationId xmlns:p14="http://schemas.microsoft.com/office/powerpoint/2010/main" val="32110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438912"/>
            <a:ext cx="10920548" cy="932688"/>
          </a:xfrm>
        </p:spPr>
        <p:txBody>
          <a:bodyPr>
            <a:noAutofit/>
          </a:bodyPr>
          <a:lstStyle/>
          <a:p>
            <a:r>
              <a:rPr kumimoji="1" lang="ja-JP" altLang="en-US" sz="4000" b="1" dirty="0" smtClean="0"/>
              <a:t>物理面の移行</a:t>
            </a:r>
            <a:endParaRPr kumimoji="1" lang="ja-JP" altLang="en-US" sz="4000" b="1" dirty="0"/>
          </a:p>
        </p:txBody>
      </p:sp>
      <p:sp>
        <p:nvSpPr>
          <p:cNvPr id="3" name="コンテンツ プレースホルダー 2"/>
          <p:cNvSpPr>
            <a:spLocks noGrp="1"/>
          </p:cNvSpPr>
          <p:nvPr>
            <p:ph idx="1"/>
          </p:nvPr>
        </p:nvSpPr>
        <p:spPr>
          <a:xfrm>
            <a:off x="855617" y="1704187"/>
            <a:ext cx="10384972" cy="3235961"/>
          </a:xfrm>
        </p:spPr>
        <p:txBody>
          <a:bodyPr>
            <a:normAutofit/>
          </a:bodyPr>
          <a:lstStyle/>
          <a:p>
            <a:r>
              <a:rPr kumimoji="1" lang="ja-JP" altLang="en-US" sz="2800" dirty="0" smtClean="0"/>
              <a:t>ググ</a:t>
            </a:r>
            <a:r>
              <a:rPr kumimoji="1" lang="ja-JP" altLang="en-US" sz="2800" dirty="0" err="1" smtClean="0"/>
              <a:t>っ</a:t>
            </a:r>
            <a:r>
              <a:rPr kumimoji="1" lang="ja-JP" altLang="en-US" sz="2800" dirty="0" smtClean="0"/>
              <a:t>たりすると、</a:t>
            </a:r>
            <a:r>
              <a:rPr lang="en-US" altLang="ja-JP" sz="2800" dirty="0" smtClean="0"/>
              <a:t>Subversion</a:t>
            </a:r>
            <a:r>
              <a:rPr lang="ja-JP" altLang="en-US" sz="2800" dirty="0" smtClean="0"/>
              <a:t>のリポジトリを</a:t>
            </a:r>
            <a:r>
              <a:rPr lang="en-US" altLang="ja-JP" sz="2800" dirty="0" err="1" smtClean="0"/>
              <a:t>Git</a:t>
            </a:r>
            <a:r>
              <a:rPr lang="ja-JP" altLang="en-US" sz="2800" dirty="0" smtClean="0"/>
              <a:t>のリポジトリに移行する方法がいろいろ見つかります。</a:t>
            </a:r>
            <a:endParaRPr lang="en-US" altLang="ja-JP" sz="2800" dirty="0" smtClean="0"/>
          </a:p>
          <a:p>
            <a:r>
              <a:rPr lang="en-US" altLang="ja-JP" dirty="0" err="1" smtClean="0"/>
              <a:t>Bitbucket</a:t>
            </a:r>
            <a:r>
              <a:rPr lang="ja-JP" altLang="en-US" dirty="0" smtClean="0"/>
              <a:t>を使う場合、</a:t>
            </a:r>
            <a:r>
              <a:rPr lang="en-US" altLang="ja-JP" dirty="0" err="1" smtClean="0"/>
              <a:t>Bitbucket</a:t>
            </a:r>
            <a:r>
              <a:rPr lang="ja-JP" altLang="en-US" dirty="0" smtClean="0"/>
              <a:t>の機能で簡単に</a:t>
            </a:r>
            <a:r>
              <a:rPr lang="en-US" altLang="ja-JP" dirty="0" smtClean="0"/>
              <a:t>Subversion</a:t>
            </a:r>
            <a:r>
              <a:rPr lang="ja-JP" altLang="en-US" dirty="0" smtClean="0"/>
              <a:t>リポジトリをインポート出来ます。</a:t>
            </a:r>
            <a:endParaRPr lang="en-US" altLang="ja-JP" dirty="0" smtClean="0"/>
          </a:p>
          <a:p>
            <a:r>
              <a:rPr lang="ja-JP" altLang="en-US" dirty="0" smtClean="0"/>
              <a:t>コマンドラインの</a:t>
            </a:r>
            <a:r>
              <a:rPr lang="en-US" altLang="ja-JP" dirty="0" err="1" smtClean="0"/>
              <a:t>Git</a:t>
            </a:r>
            <a:r>
              <a:rPr lang="ja-JP" altLang="en-US" dirty="0" smtClean="0"/>
              <a:t>クライアントを使って、</a:t>
            </a:r>
            <a:r>
              <a:rPr lang="en-US" altLang="ja-JP" dirty="0" err="1" smtClean="0"/>
              <a:t>git-svn</a:t>
            </a:r>
            <a:r>
              <a:rPr lang="ja-JP" altLang="en-US" dirty="0" smtClean="0"/>
              <a:t>でインポートする方法が（多分ググ</a:t>
            </a:r>
            <a:r>
              <a:rPr lang="ja-JP" altLang="en-US" dirty="0" err="1" smtClean="0"/>
              <a:t>る</a:t>
            </a:r>
            <a:r>
              <a:rPr lang="ja-JP" altLang="en-US" dirty="0" smtClean="0"/>
              <a:t>と）ありますが、実用的ではないので、お勧めしません。</a:t>
            </a:r>
            <a:endParaRPr lang="en-US" altLang="ja-JP" sz="2800" dirty="0" smtClean="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0914" y="4786196"/>
            <a:ext cx="3467463" cy="2157228"/>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8427" y="5272735"/>
            <a:ext cx="1371603" cy="1184150"/>
          </a:xfrm>
          <a:prstGeom prst="rect">
            <a:avLst/>
          </a:prstGeom>
        </p:spPr>
      </p:pic>
      <p:sp>
        <p:nvSpPr>
          <p:cNvPr id="6" name="ストライプ矢印 5"/>
          <p:cNvSpPr/>
          <p:nvPr/>
        </p:nvSpPr>
        <p:spPr>
          <a:xfrm>
            <a:off x="6174183" y="5420248"/>
            <a:ext cx="1473200" cy="853440"/>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987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438912"/>
            <a:ext cx="10920548" cy="932688"/>
          </a:xfrm>
        </p:spPr>
        <p:txBody>
          <a:bodyPr>
            <a:noAutofit/>
          </a:bodyPr>
          <a:lstStyle/>
          <a:p>
            <a:r>
              <a:rPr kumimoji="1" lang="ja-JP" altLang="en-US" sz="4000" b="1" smtClean="0"/>
              <a:t>デモ</a:t>
            </a:r>
            <a:endParaRPr kumimoji="1" lang="ja-JP" altLang="en-US" sz="4000" b="1" dirty="0"/>
          </a:p>
        </p:txBody>
      </p:sp>
      <p:pic>
        <p:nvPicPr>
          <p:cNvPr id="9" name="図 8"/>
          <p:cNvPicPr>
            <a:picLocks noChangeAspect="1"/>
          </p:cNvPicPr>
          <p:nvPr/>
        </p:nvPicPr>
        <p:blipFill>
          <a:blip r:embed="rId3"/>
          <a:stretch>
            <a:fillRect/>
          </a:stretch>
        </p:blipFill>
        <p:spPr>
          <a:xfrm>
            <a:off x="4521524" y="153528"/>
            <a:ext cx="6081276" cy="6152679"/>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829" y="4504860"/>
            <a:ext cx="3467463" cy="2157228"/>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9555" y="2428636"/>
            <a:ext cx="1371603" cy="1184150"/>
          </a:xfrm>
          <a:prstGeom prst="rect">
            <a:avLst/>
          </a:prstGeom>
        </p:spPr>
      </p:pic>
      <p:sp>
        <p:nvSpPr>
          <p:cNvPr id="12" name="ストライプ矢印 11"/>
          <p:cNvSpPr/>
          <p:nvPr/>
        </p:nvSpPr>
        <p:spPr>
          <a:xfrm rot="5400000">
            <a:off x="1902195" y="3994759"/>
            <a:ext cx="1086322" cy="853440"/>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6"/>
          <a:stretch>
            <a:fillRect/>
          </a:stretch>
        </p:blipFill>
        <p:spPr>
          <a:xfrm>
            <a:off x="6235399" y="3375733"/>
            <a:ext cx="5798208" cy="3343111"/>
          </a:xfrm>
          <a:prstGeom prst="rect">
            <a:avLst/>
          </a:prstGeom>
        </p:spPr>
      </p:pic>
    </p:spTree>
    <p:extLst>
      <p:ext uri="{BB962C8B-B14F-4D97-AF65-F5344CB8AC3E}">
        <p14:creationId xmlns:p14="http://schemas.microsoft.com/office/powerpoint/2010/main" val="52665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761" y="438912"/>
            <a:ext cx="10920548" cy="932688"/>
          </a:xfrm>
        </p:spPr>
        <p:txBody>
          <a:bodyPr>
            <a:noAutofit/>
          </a:bodyPr>
          <a:lstStyle/>
          <a:p>
            <a:r>
              <a:rPr kumimoji="1" lang="en-US" altLang="ja-JP" sz="4000" b="1" smtClean="0"/>
              <a:t>SourceTree</a:t>
            </a:r>
            <a:r>
              <a:rPr kumimoji="1" lang="ja-JP" altLang="en-US" sz="4000" b="1" smtClean="0"/>
              <a:t>で行こう！</a:t>
            </a:r>
            <a:endParaRPr kumimoji="1" lang="ja-JP" altLang="en-US" sz="4000" b="1" dirty="0"/>
          </a:p>
        </p:txBody>
      </p:sp>
      <p:sp>
        <p:nvSpPr>
          <p:cNvPr id="3" name="コンテンツ プレースホルダー 2"/>
          <p:cNvSpPr>
            <a:spLocks noGrp="1"/>
          </p:cNvSpPr>
          <p:nvPr>
            <p:ph idx="1"/>
          </p:nvPr>
        </p:nvSpPr>
        <p:spPr>
          <a:xfrm>
            <a:off x="267815" y="1563277"/>
            <a:ext cx="5440680" cy="5019040"/>
          </a:xfrm>
        </p:spPr>
        <p:txBody>
          <a:bodyPr>
            <a:normAutofit/>
          </a:bodyPr>
          <a:lstStyle/>
          <a:p>
            <a:r>
              <a:rPr lang="en-US" altLang="ja-JP" sz="2400" smtClean="0"/>
              <a:t>Subversion</a:t>
            </a:r>
            <a:r>
              <a:rPr lang="ja-JP" altLang="en-US" sz="2400" smtClean="0"/>
              <a:t>を使っていたなら、</a:t>
            </a:r>
            <a:r>
              <a:rPr lang="en-US" altLang="ja-JP" sz="2400" smtClean="0"/>
              <a:t>TortoiseSVN</a:t>
            </a:r>
            <a:r>
              <a:rPr lang="ja-JP" altLang="en-US" sz="2400" smtClean="0"/>
              <a:t>とかのクライアントが有名ですが、</a:t>
            </a:r>
            <a:r>
              <a:rPr lang="en-US" altLang="ja-JP" sz="2400" smtClean="0"/>
              <a:t>Git</a:t>
            </a:r>
            <a:r>
              <a:rPr lang="ja-JP" altLang="en-US" sz="2400" smtClean="0"/>
              <a:t>の場合は？</a:t>
            </a:r>
            <a:endParaRPr kumimoji="1" lang="en-US" altLang="ja-JP" sz="2400" smtClean="0"/>
          </a:p>
          <a:p>
            <a:r>
              <a:rPr kumimoji="1" lang="ja-JP" altLang="en-US" sz="2400" smtClean="0"/>
              <a:t>グラフィカルで全体の見通しの良い「</a:t>
            </a:r>
            <a:r>
              <a:rPr kumimoji="1" lang="en-US" altLang="ja-JP" sz="2400" err="1" smtClean="0"/>
              <a:t>SourceTree</a:t>
            </a:r>
            <a:r>
              <a:rPr kumimoji="1" lang="ja-JP" altLang="en-US" sz="2400" smtClean="0"/>
              <a:t>」をお勧めします。</a:t>
            </a:r>
            <a:r>
              <a:rPr kumimoji="1" lang="en-US" altLang="ja-JP" sz="2400" dirty="0" smtClean="0"/>
              <a:t/>
            </a:r>
            <a:br>
              <a:rPr kumimoji="1" lang="en-US" altLang="ja-JP" sz="2400" dirty="0" smtClean="0"/>
            </a:br>
            <a:r>
              <a:rPr kumimoji="1" lang="en-US" altLang="ja-JP" sz="2400" dirty="0" smtClean="0">
                <a:hlinkClick r:id="rId2"/>
              </a:rPr>
              <a:t>http://www.sourcetreeapp.com/</a:t>
            </a:r>
            <a:endParaRPr kumimoji="1" lang="en-US" altLang="ja-JP" sz="2400" dirty="0" smtClean="0"/>
          </a:p>
          <a:p>
            <a:r>
              <a:rPr lang="ja-JP" altLang="en-US" sz="2400" dirty="0" smtClean="0"/>
              <a:t>しかし、これはあくまで</a:t>
            </a:r>
            <a:r>
              <a:rPr lang="en-US" altLang="ja-JP" sz="2400" dirty="0" err="1" smtClean="0"/>
              <a:t>Git</a:t>
            </a:r>
            <a:r>
              <a:rPr lang="ja-JP" altLang="en-US" sz="2400" dirty="0" smtClean="0"/>
              <a:t>の使い方を知っていないと、まともに使えません。</a:t>
            </a:r>
            <a:r>
              <a:rPr lang="ja-JP" altLang="en-US" sz="2400" dirty="0" smtClean="0">
                <a:solidFill>
                  <a:srgbClr val="FF0000"/>
                </a:solidFill>
              </a:rPr>
              <a:t>見た目のフレンドリーさに騙されないように</a:t>
            </a:r>
            <a:r>
              <a:rPr lang="ja-JP" altLang="en-US" sz="2400" smtClean="0">
                <a:solidFill>
                  <a:srgbClr val="FF0000"/>
                </a:solidFill>
              </a:rPr>
              <a:t>！！</a:t>
            </a:r>
            <a:endParaRPr kumimoji="1" lang="ja-JP" altLang="en-US" sz="2400" dirty="0"/>
          </a:p>
        </p:txBody>
      </p:sp>
      <p:pic>
        <p:nvPicPr>
          <p:cNvPr id="5" name="図 4"/>
          <p:cNvPicPr>
            <a:picLocks noChangeAspect="1"/>
          </p:cNvPicPr>
          <p:nvPr/>
        </p:nvPicPr>
        <p:blipFill>
          <a:blip r:embed="rId3"/>
          <a:stretch>
            <a:fillRect/>
          </a:stretch>
        </p:blipFill>
        <p:spPr>
          <a:xfrm>
            <a:off x="6115675" y="1210243"/>
            <a:ext cx="5918209" cy="3990686"/>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9109" y="4904697"/>
            <a:ext cx="3574776" cy="2223991"/>
          </a:xfrm>
          <a:prstGeom prst="rect">
            <a:avLst/>
          </a:prstGeom>
        </p:spPr>
      </p:pic>
    </p:spTree>
    <p:extLst>
      <p:ext uri="{BB962C8B-B14F-4D97-AF65-F5344CB8AC3E}">
        <p14:creationId xmlns:p14="http://schemas.microsoft.com/office/powerpoint/2010/main" val="365490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6632745" y="262453"/>
            <a:ext cx="5305072" cy="3577244"/>
          </a:xfrm>
          <a:prstGeom prst="rect">
            <a:avLst/>
          </a:prstGeom>
        </p:spPr>
      </p:pic>
      <p:sp>
        <p:nvSpPr>
          <p:cNvPr id="2" name="タイトル 1"/>
          <p:cNvSpPr>
            <a:spLocks noGrp="1"/>
          </p:cNvSpPr>
          <p:nvPr>
            <p:ph type="title"/>
          </p:nvPr>
        </p:nvSpPr>
        <p:spPr>
          <a:xfrm>
            <a:off x="365761" y="438912"/>
            <a:ext cx="10920548" cy="932688"/>
          </a:xfrm>
        </p:spPr>
        <p:txBody>
          <a:bodyPr>
            <a:noAutofit/>
          </a:bodyPr>
          <a:lstStyle/>
          <a:p>
            <a:r>
              <a:rPr lang="ja-JP" altLang="en-US" sz="4000" b="1"/>
              <a:t>念</a:t>
            </a:r>
            <a:r>
              <a:rPr lang="ja-JP" altLang="en-US" sz="4000" b="1" smtClean="0"/>
              <a:t>のため</a:t>
            </a:r>
            <a:endParaRPr kumimoji="1" lang="ja-JP" altLang="en-US" sz="4000" b="1" dirty="0"/>
          </a:p>
        </p:txBody>
      </p:sp>
      <p:sp>
        <p:nvSpPr>
          <p:cNvPr id="3" name="コンテンツ プレースホルダー 2"/>
          <p:cNvSpPr>
            <a:spLocks noGrp="1"/>
          </p:cNvSpPr>
          <p:nvPr>
            <p:ph idx="1"/>
          </p:nvPr>
        </p:nvSpPr>
        <p:spPr>
          <a:xfrm>
            <a:off x="121920" y="1600562"/>
            <a:ext cx="6243320" cy="4541158"/>
          </a:xfrm>
        </p:spPr>
        <p:txBody>
          <a:bodyPr>
            <a:normAutofit/>
          </a:bodyPr>
          <a:lstStyle/>
          <a:p>
            <a:r>
              <a:rPr lang="en-US" altLang="ja-JP" sz="2400"/>
              <a:t>SourceTree</a:t>
            </a:r>
            <a:r>
              <a:rPr lang="ja-JP" altLang="en-US" sz="2400"/>
              <a:t>は、コマンドラインで出来る事の「全て」はカバーしていません。</a:t>
            </a:r>
          </a:p>
          <a:p>
            <a:r>
              <a:rPr kumimoji="1" lang="ja-JP" altLang="en-US" sz="2400" smtClean="0"/>
              <a:t>そのため、コマンドラインでも</a:t>
            </a:r>
            <a:r>
              <a:rPr kumimoji="1" lang="en-US" altLang="ja-JP" sz="2400" smtClean="0"/>
              <a:t>Git</a:t>
            </a:r>
            <a:r>
              <a:rPr kumimoji="1" lang="ja-JP" altLang="en-US" sz="2400" smtClean="0"/>
              <a:t>が使えるようにしておいた方が良いのですが、</a:t>
            </a:r>
            <a:r>
              <a:rPr kumimoji="1" lang="en-US" altLang="ja-JP" sz="2400" smtClean="0"/>
              <a:t>SourceTree</a:t>
            </a:r>
            <a:r>
              <a:rPr kumimoji="1" lang="ja-JP" altLang="en-US" sz="2400" smtClean="0"/>
              <a:t>にも内蔵されているので、最初は内蔵版をそのまま使えば良いでしょう。</a:t>
            </a:r>
            <a:endParaRPr kumimoji="1" lang="en-US" altLang="ja-JP" sz="2400" smtClean="0"/>
          </a:p>
          <a:p>
            <a:r>
              <a:rPr kumimoji="1" lang="ja-JP" altLang="en-US" sz="2400" smtClean="0"/>
              <a:t>コマンドラインでの操作は、</a:t>
            </a:r>
            <a:r>
              <a:rPr kumimoji="1" lang="ja-JP" altLang="en-US" sz="2400" dirty="0" smtClean="0"/>
              <a:t>ググ</a:t>
            </a:r>
            <a:r>
              <a:rPr kumimoji="1" lang="ja-JP" altLang="en-US" sz="2400" dirty="0" err="1" smtClean="0"/>
              <a:t>っ</a:t>
            </a:r>
            <a:r>
              <a:rPr kumimoji="1" lang="ja-JP" altLang="en-US" sz="2400" dirty="0" smtClean="0"/>
              <a:t>たりして得られる情報がそのまま使えることも利点</a:t>
            </a:r>
            <a:r>
              <a:rPr kumimoji="1" lang="ja-JP" altLang="en-US" sz="2400" smtClean="0"/>
              <a:t>です。</a:t>
            </a:r>
            <a:endParaRPr kumimoji="1" lang="en-US" altLang="ja-JP" sz="2400" smtClean="0"/>
          </a:p>
        </p:txBody>
      </p:sp>
      <p:pic>
        <p:nvPicPr>
          <p:cNvPr id="5" name="図 4"/>
          <p:cNvPicPr>
            <a:picLocks noChangeAspect="1"/>
          </p:cNvPicPr>
          <p:nvPr/>
        </p:nvPicPr>
        <p:blipFill>
          <a:blip r:embed="rId3"/>
          <a:stretch>
            <a:fillRect/>
          </a:stretch>
        </p:blipFill>
        <p:spPr>
          <a:xfrm>
            <a:off x="7468358" y="3010032"/>
            <a:ext cx="4215211" cy="3236323"/>
          </a:xfrm>
          <a:prstGeom prst="rect">
            <a:avLst/>
          </a:prstGeom>
        </p:spPr>
      </p:pic>
      <p:sp>
        <p:nvSpPr>
          <p:cNvPr id="7" name="角丸四角形 6"/>
          <p:cNvSpPr/>
          <p:nvPr/>
        </p:nvSpPr>
        <p:spPr>
          <a:xfrm>
            <a:off x="10343871" y="417718"/>
            <a:ext cx="325617" cy="345025"/>
          </a:xfrm>
          <a:prstGeom prst="roundRect">
            <a:avLst>
              <a:gd name="adj" fmla="val 4463"/>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flipH="1">
            <a:off x="10111926" y="816269"/>
            <a:ext cx="338998" cy="2114271"/>
          </a:xfrm>
          <a:prstGeom prst="straightConnector1">
            <a:avLst/>
          </a:prstGeom>
          <a:ln w="41275">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56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438912"/>
            <a:ext cx="10920548" cy="932688"/>
          </a:xfrm>
        </p:spPr>
        <p:txBody>
          <a:bodyPr>
            <a:noAutofit/>
          </a:bodyPr>
          <a:lstStyle/>
          <a:p>
            <a:r>
              <a:rPr kumimoji="1" lang="ja-JP" altLang="en-US" sz="4000" b="1" dirty="0" smtClean="0"/>
              <a:t>論理面（精神面）の移行</a:t>
            </a:r>
            <a:endParaRPr kumimoji="1" lang="ja-JP" altLang="en-US" sz="4000" b="1" dirty="0"/>
          </a:p>
        </p:txBody>
      </p:sp>
      <p:sp>
        <p:nvSpPr>
          <p:cNvPr id="3" name="コンテンツ プレースホルダー 2"/>
          <p:cNvSpPr>
            <a:spLocks noGrp="1"/>
          </p:cNvSpPr>
          <p:nvPr>
            <p:ph idx="1"/>
          </p:nvPr>
        </p:nvSpPr>
        <p:spPr>
          <a:xfrm>
            <a:off x="855617" y="1887582"/>
            <a:ext cx="10384972" cy="4129169"/>
          </a:xfrm>
        </p:spPr>
        <p:txBody>
          <a:bodyPr>
            <a:normAutofit/>
          </a:bodyPr>
          <a:lstStyle/>
          <a:p>
            <a:r>
              <a:rPr kumimoji="1" lang="en-US" altLang="ja-JP" sz="2800" dirty="0" smtClean="0"/>
              <a:t>Subversion</a:t>
            </a:r>
            <a:r>
              <a:rPr kumimoji="1" lang="ja-JP" altLang="en-US" sz="2800" dirty="0" smtClean="0"/>
              <a:t>を知っている方が</a:t>
            </a:r>
            <a:r>
              <a:rPr kumimoji="1" lang="ja-JP" altLang="en-US" sz="2800" dirty="0" err="1" smtClean="0"/>
              <a:t>ほ</a:t>
            </a:r>
            <a:r>
              <a:rPr kumimoji="1" lang="ja-JP" altLang="en-US" sz="2800" dirty="0" smtClean="0"/>
              <a:t>どんとだと思いますが、</a:t>
            </a:r>
            <a:r>
              <a:rPr kumimoji="1" lang="ja-JP" altLang="en-US" sz="2800" dirty="0" smtClean="0">
                <a:solidFill>
                  <a:schemeClr val="tx1"/>
                </a:solidFill>
              </a:rPr>
              <a:t>「</a:t>
            </a:r>
            <a:r>
              <a:rPr kumimoji="1" lang="en-US" altLang="ja-JP" sz="2800" dirty="0" smtClean="0">
                <a:solidFill>
                  <a:srgbClr val="FF0000"/>
                </a:solidFill>
              </a:rPr>
              <a:t>Subversion</a:t>
            </a:r>
            <a:r>
              <a:rPr kumimoji="1" lang="ja-JP" altLang="en-US" sz="2800" dirty="0" smtClean="0">
                <a:solidFill>
                  <a:srgbClr val="FF0000"/>
                </a:solidFill>
              </a:rPr>
              <a:t>忘れて下さい！！！</a:t>
            </a:r>
            <a:r>
              <a:rPr kumimoji="1" lang="ja-JP" altLang="en-US" sz="2800" dirty="0" smtClean="0">
                <a:solidFill>
                  <a:schemeClr val="tx1"/>
                </a:solidFill>
              </a:rPr>
              <a:t>」</a:t>
            </a:r>
            <a:endParaRPr kumimoji="1" lang="en-US" altLang="ja-JP" sz="2800" dirty="0" smtClean="0">
              <a:solidFill>
                <a:schemeClr val="tx1"/>
              </a:solidFill>
            </a:endParaRPr>
          </a:p>
          <a:p>
            <a:r>
              <a:rPr kumimoji="1" lang="ja-JP" altLang="en-US" sz="2800" dirty="0" smtClean="0">
                <a:solidFill>
                  <a:schemeClr val="tx1"/>
                </a:solidFill>
              </a:rPr>
              <a:t>そして次に、</a:t>
            </a:r>
            <a:endParaRPr kumimoji="1" lang="ja-JP" altLang="en-US" sz="2800" dirty="0">
              <a:solidFill>
                <a:schemeClr val="tx1"/>
              </a:solidFill>
            </a:endParaRPr>
          </a:p>
        </p:txBody>
      </p:sp>
    </p:spTree>
    <p:extLst>
      <p:ext uri="{BB962C8B-B14F-4D97-AF65-F5344CB8AC3E}">
        <p14:creationId xmlns:p14="http://schemas.microsoft.com/office/powerpoint/2010/main" val="194543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438912"/>
            <a:ext cx="10920548" cy="932688"/>
          </a:xfrm>
        </p:spPr>
        <p:txBody>
          <a:bodyPr>
            <a:noAutofit/>
          </a:bodyPr>
          <a:lstStyle/>
          <a:p>
            <a:r>
              <a:rPr kumimoji="1" lang="ja-JP" altLang="en-US" sz="4000" b="1" dirty="0" smtClean="0"/>
              <a:t>論理面（精神面）の移行</a:t>
            </a:r>
            <a:endParaRPr kumimoji="1" lang="ja-JP" altLang="en-US" sz="4000" b="1" dirty="0"/>
          </a:p>
        </p:txBody>
      </p:sp>
      <p:sp>
        <p:nvSpPr>
          <p:cNvPr id="3" name="コンテンツ プレースホルダー 2"/>
          <p:cNvSpPr>
            <a:spLocks noGrp="1"/>
          </p:cNvSpPr>
          <p:nvPr>
            <p:ph idx="1"/>
          </p:nvPr>
        </p:nvSpPr>
        <p:spPr>
          <a:xfrm>
            <a:off x="441960" y="1887582"/>
            <a:ext cx="11709400" cy="4421778"/>
          </a:xfrm>
        </p:spPr>
        <p:txBody>
          <a:bodyPr>
            <a:normAutofit/>
          </a:bodyPr>
          <a:lstStyle/>
          <a:p>
            <a:pPr marL="45720" indent="0">
              <a:buNone/>
            </a:pPr>
            <a:r>
              <a:rPr kumimoji="1" lang="ja-JP" altLang="en-US" sz="4400" dirty="0" smtClean="0">
                <a:solidFill>
                  <a:schemeClr val="tx1"/>
                </a:solidFill>
              </a:rPr>
              <a:t>「</a:t>
            </a:r>
            <a:r>
              <a:rPr kumimoji="1" lang="en-US" altLang="ja-JP" sz="4400" dirty="0" smtClean="0">
                <a:solidFill>
                  <a:srgbClr val="FF0000"/>
                </a:solidFill>
              </a:rPr>
              <a:t>Subversion</a:t>
            </a:r>
            <a:r>
              <a:rPr kumimoji="1" lang="ja-JP" altLang="en-US" sz="4400" dirty="0" smtClean="0">
                <a:solidFill>
                  <a:srgbClr val="FF0000"/>
                </a:solidFill>
              </a:rPr>
              <a:t>忘れて下さい！！！</a:t>
            </a:r>
            <a:r>
              <a:rPr kumimoji="1" lang="ja-JP" altLang="en-US" sz="4400" dirty="0" smtClean="0">
                <a:solidFill>
                  <a:schemeClr val="tx1"/>
                </a:solidFill>
              </a:rPr>
              <a:t>」</a:t>
            </a:r>
            <a:endParaRPr kumimoji="1" lang="en-US" altLang="ja-JP" sz="4400" dirty="0" smtClean="0">
              <a:solidFill>
                <a:schemeClr val="tx1"/>
              </a:solidFill>
            </a:endParaRPr>
          </a:p>
          <a:p>
            <a:pPr marL="45720" indent="0">
              <a:buNone/>
            </a:pPr>
            <a:r>
              <a:rPr lang="ja-JP" altLang="en-US" sz="4400" dirty="0">
                <a:solidFill>
                  <a:schemeClr val="tx1"/>
                </a:solidFill>
              </a:rPr>
              <a:t>「</a:t>
            </a:r>
            <a:r>
              <a:rPr lang="en-US" altLang="ja-JP" sz="4400" dirty="0">
                <a:solidFill>
                  <a:srgbClr val="FF0000"/>
                </a:solidFill>
              </a:rPr>
              <a:t>Subversion</a:t>
            </a:r>
            <a:r>
              <a:rPr lang="ja-JP" altLang="en-US" sz="4400" dirty="0">
                <a:solidFill>
                  <a:srgbClr val="FF0000"/>
                </a:solidFill>
              </a:rPr>
              <a:t>忘れて下さい！！！</a:t>
            </a:r>
            <a:r>
              <a:rPr lang="ja-JP" altLang="en-US" sz="4400" dirty="0" smtClean="0">
                <a:solidFill>
                  <a:schemeClr val="tx1"/>
                </a:solidFill>
              </a:rPr>
              <a:t>」</a:t>
            </a:r>
            <a:endParaRPr lang="en-US" altLang="ja-JP" sz="4400" dirty="0" smtClean="0">
              <a:solidFill>
                <a:schemeClr val="tx1"/>
              </a:solidFill>
            </a:endParaRPr>
          </a:p>
          <a:p>
            <a:pPr marL="45720" indent="0">
              <a:buNone/>
            </a:pPr>
            <a:endParaRPr lang="en-US" altLang="ja-JP" sz="4400" dirty="0" smtClean="0">
              <a:solidFill>
                <a:schemeClr val="tx1"/>
              </a:solidFill>
            </a:endParaRPr>
          </a:p>
          <a:p>
            <a:pPr marL="45720" indent="0">
              <a:buNone/>
            </a:pPr>
            <a:r>
              <a:rPr lang="ja-JP" altLang="en-US" sz="4400" b="1" dirty="0">
                <a:solidFill>
                  <a:schemeClr val="tx1"/>
                </a:solidFill>
              </a:rPr>
              <a:t>大事</a:t>
            </a:r>
            <a:r>
              <a:rPr lang="ja-JP" altLang="en-US" sz="4400" b="1" dirty="0" smtClean="0">
                <a:solidFill>
                  <a:schemeClr val="tx1"/>
                </a:solidFill>
              </a:rPr>
              <a:t>なことなので、もう一度：</a:t>
            </a:r>
            <a:endParaRPr lang="en-US" altLang="ja-JP" sz="4400" b="1" dirty="0">
              <a:solidFill>
                <a:schemeClr val="tx1"/>
              </a:solidFill>
            </a:endParaRPr>
          </a:p>
          <a:p>
            <a:pPr marL="45720" indent="0">
              <a:buNone/>
            </a:pPr>
            <a:r>
              <a:rPr lang="ja-JP" altLang="en-US" sz="5400" dirty="0">
                <a:solidFill>
                  <a:schemeClr val="tx1"/>
                </a:solidFill>
              </a:rPr>
              <a:t>「</a:t>
            </a:r>
            <a:r>
              <a:rPr lang="en-US" altLang="ja-JP" sz="5400" b="1" dirty="0">
                <a:solidFill>
                  <a:srgbClr val="FF0000"/>
                </a:solidFill>
              </a:rPr>
              <a:t>Subversion</a:t>
            </a:r>
            <a:r>
              <a:rPr lang="ja-JP" altLang="en-US" sz="5400" b="1" dirty="0">
                <a:solidFill>
                  <a:srgbClr val="FF0000"/>
                </a:solidFill>
              </a:rPr>
              <a:t>忘れて下さい！！！</a:t>
            </a:r>
            <a:r>
              <a:rPr lang="ja-JP" altLang="en-US" sz="5400" dirty="0" smtClean="0">
                <a:solidFill>
                  <a:schemeClr val="tx1"/>
                </a:solidFill>
              </a:rPr>
              <a:t>」</a:t>
            </a:r>
            <a:endParaRPr lang="en-US" altLang="ja-JP" sz="5400" dirty="0">
              <a:solidFill>
                <a:schemeClr val="tx1"/>
              </a:solidFill>
            </a:endParaRPr>
          </a:p>
        </p:txBody>
      </p:sp>
    </p:spTree>
    <p:extLst>
      <p:ext uri="{BB962C8B-B14F-4D97-AF65-F5344CB8AC3E}">
        <p14:creationId xmlns:p14="http://schemas.microsoft.com/office/powerpoint/2010/main" val="247544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438912"/>
            <a:ext cx="10920548" cy="932688"/>
          </a:xfrm>
        </p:spPr>
        <p:txBody>
          <a:bodyPr>
            <a:noAutofit/>
          </a:bodyPr>
          <a:lstStyle/>
          <a:p>
            <a:r>
              <a:rPr kumimoji="1" lang="ja-JP" altLang="en-US" sz="4000" b="1" smtClean="0"/>
              <a:t>何故ですか？</a:t>
            </a:r>
            <a:endParaRPr kumimoji="1" lang="ja-JP" altLang="en-US" sz="4000" b="1" dirty="0"/>
          </a:p>
        </p:txBody>
      </p:sp>
      <p:sp>
        <p:nvSpPr>
          <p:cNvPr id="3" name="コンテンツ プレースホルダー 2"/>
          <p:cNvSpPr>
            <a:spLocks noGrp="1"/>
          </p:cNvSpPr>
          <p:nvPr>
            <p:ph idx="1"/>
          </p:nvPr>
        </p:nvSpPr>
        <p:spPr>
          <a:xfrm>
            <a:off x="733697" y="1586049"/>
            <a:ext cx="10384972" cy="1838597"/>
          </a:xfrm>
        </p:spPr>
        <p:txBody>
          <a:bodyPr>
            <a:normAutofit/>
          </a:bodyPr>
          <a:lstStyle/>
          <a:p>
            <a:r>
              <a:rPr kumimoji="1" lang="en-US" altLang="ja-JP" sz="2800" dirty="0" smtClean="0"/>
              <a:t>Subversion</a:t>
            </a:r>
            <a:r>
              <a:rPr kumimoji="1" lang="ja-JP" altLang="en-US" sz="2800" dirty="0" smtClean="0"/>
              <a:t>で使われる用語、特に</a:t>
            </a:r>
            <a:r>
              <a:rPr kumimoji="1" lang="ja-JP" altLang="en-US" sz="2800" dirty="0" smtClean="0">
                <a:solidFill>
                  <a:srgbClr val="FF0000"/>
                </a:solidFill>
              </a:rPr>
              <a:t>「ブランチ」</a:t>
            </a:r>
            <a:r>
              <a:rPr kumimoji="1" lang="ja-JP" altLang="en-US" sz="2800" dirty="0" smtClean="0"/>
              <a:t>について、何となく</a:t>
            </a:r>
            <a:r>
              <a:rPr kumimoji="1" lang="en-US" altLang="ja-JP" sz="2800" dirty="0" smtClean="0"/>
              <a:t>Subversion</a:t>
            </a:r>
            <a:r>
              <a:rPr kumimoji="1" lang="ja-JP" altLang="en-US" sz="2800" dirty="0" smtClean="0"/>
              <a:t>に似ていたり、</a:t>
            </a:r>
            <a:r>
              <a:rPr lang="en-US" altLang="ja-JP" sz="2800" dirty="0" err="1" smtClean="0"/>
              <a:t>SourceTree</a:t>
            </a:r>
            <a:r>
              <a:rPr lang="ja-JP" altLang="en-US" sz="2800" dirty="0" smtClean="0"/>
              <a:t>の樹形図がブランチ構造を表している所を目撃する事で、</a:t>
            </a:r>
            <a:r>
              <a:rPr lang="ja-JP" altLang="en-US" sz="2800" dirty="0" smtClean="0">
                <a:solidFill>
                  <a:srgbClr val="FF0000"/>
                </a:solidFill>
              </a:rPr>
              <a:t>いつの間にか「同じようなもの」と思いこんでしまう</a:t>
            </a:r>
            <a:r>
              <a:rPr lang="ja-JP" altLang="en-US" sz="2800" dirty="0" smtClean="0"/>
              <a:t>。</a:t>
            </a:r>
            <a:endParaRPr lang="en-US" altLang="ja-JP" sz="2800" dirty="0" smtClean="0"/>
          </a:p>
        </p:txBody>
      </p:sp>
      <p:pic>
        <p:nvPicPr>
          <p:cNvPr id="4" name="図 3"/>
          <p:cNvPicPr>
            <a:picLocks noChangeAspect="1"/>
          </p:cNvPicPr>
          <p:nvPr/>
        </p:nvPicPr>
        <p:blipFill>
          <a:blip r:embed="rId2"/>
          <a:stretch>
            <a:fillRect/>
          </a:stretch>
        </p:blipFill>
        <p:spPr>
          <a:xfrm>
            <a:off x="6582202" y="3129280"/>
            <a:ext cx="4969624" cy="3215640"/>
          </a:xfrm>
          <a:prstGeom prst="rect">
            <a:avLst/>
          </a:prstGeom>
        </p:spPr>
      </p:pic>
      <p:sp>
        <p:nvSpPr>
          <p:cNvPr id="5" name="コンテンツ プレースホルダー 2"/>
          <p:cNvSpPr txBox="1">
            <a:spLocks/>
          </p:cNvSpPr>
          <p:nvPr/>
        </p:nvSpPr>
        <p:spPr>
          <a:xfrm>
            <a:off x="733697" y="3424646"/>
            <a:ext cx="5757476" cy="1046455"/>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kumimoji="1" lang="ja-JP" sz="20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594360" indent="-228600" algn="l" defTabSz="914400" rtl="0" eaLnBrk="1" latinLnBrk="0" hangingPunct="1">
              <a:lnSpc>
                <a:spcPct val="90000"/>
              </a:lnSpc>
              <a:spcBef>
                <a:spcPts val="1000"/>
              </a:spcBef>
              <a:buClr>
                <a:schemeClr val="tx1"/>
              </a:buClr>
              <a:buSzPct val="80000"/>
              <a:buFont typeface="Arial" pitchFamily="34" charset="0"/>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914400" indent="-228600" algn="l" defTabSz="914400" rtl="0" eaLnBrk="1" latinLnBrk="0" hangingPunct="1">
              <a:lnSpc>
                <a:spcPct val="90000"/>
              </a:lnSpc>
              <a:spcBef>
                <a:spcPts val="800"/>
              </a:spcBef>
              <a:buClr>
                <a:schemeClr val="tx1"/>
              </a:buClr>
              <a:buSzPct val="80000"/>
              <a:buFont typeface="Arial" pitchFamily="34" charset="0"/>
              <a:buChar char="•"/>
              <a:defRPr kumimoji="1" lang="ja-JP" sz="1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23444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55448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87452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9pPr>
          </a:lstStyle>
          <a:p>
            <a:r>
              <a:rPr lang="ja-JP" altLang="en-US" sz="2800" dirty="0" smtClean="0">
                <a:latin typeface="+mn-ea"/>
                <a:ea typeface="+mn-ea"/>
              </a:rPr>
              <a:t>ここをおさえておけば、勘違いの大半は防げます。</a:t>
            </a:r>
          </a:p>
        </p:txBody>
      </p:sp>
      <p:sp>
        <p:nvSpPr>
          <p:cNvPr id="6" name="角丸四角形 5"/>
          <p:cNvSpPr/>
          <p:nvPr/>
        </p:nvSpPr>
        <p:spPr>
          <a:xfrm>
            <a:off x="6491173" y="2997200"/>
            <a:ext cx="1743507" cy="3535680"/>
          </a:xfrm>
          <a:prstGeom prst="roundRect">
            <a:avLst>
              <a:gd name="adj" fmla="val 4463"/>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形吹き出し 6"/>
          <p:cNvSpPr/>
          <p:nvPr/>
        </p:nvSpPr>
        <p:spPr>
          <a:xfrm>
            <a:off x="1349528" y="4898547"/>
            <a:ext cx="4414345" cy="1598952"/>
          </a:xfrm>
          <a:prstGeom prst="wedgeEllipseCallout">
            <a:avLst>
              <a:gd name="adj1" fmla="val -45773"/>
              <a:gd name="adj2" fmla="val 502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メモ：</a:t>
            </a:r>
            <a:r>
              <a:rPr kumimoji="1" lang="en-US" altLang="ja-JP" smtClean="0"/>
              <a:t>Bitbucket</a:t>
            </a:r>
            <a:r>
              <a:rPr kumimoji="1" lang="ja-JP" altLang="en-US" smtClean="0"/>
              <a:t>のインポートを使うと、</a:t>
            </a:r>
            <a:r>
              <a:rPr kumimoji="1" lang="en-US" altLang="ja-JP" smtClean="0"/>
              <a:t>Subversion</a:t>
            </a:r>
            <a:r>
              <a:rPr kumimoji="1" lang="ja-JP" altLang="en-US" smtClean="0"/>
              <a:t>のブランチは失われます！</a:t>
            </a:r>
            <a:endParaRPr kumimoji="1" lang="ja-JP" altLang="en-US" dirty="0"/>
          </a:p>
        </p:txBody>
      </p:sp>
    </p:spTree>
    <p:extLst>
      <p:ext uri="{BB962C8B-B14F-4D97-AF65-F5344CB8AC3E}">
        <p14:creationId xmlns:p14="http://schemas.microsoft.com/office/powerpoint/2010/main" val="180092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smtClean="0"/>
              <a:t>アジェンダ</a:t>
            </a:r>
            <a:endParaRPr kumimoji="1" lang="ja-JP" altLang="en-US" b="1"/>
          </a:p>
        </p:txBody>
      </p:sp>
      <p:sp>
        <p:nvSpPr>
          <p:cNvPr id="8" name="正方形/長方形 7"/>
          <p:cNvSpPr/>
          <p:nvPr/>
        </p:nvSpPr>
        <p:spPr>
          <a:xfrm>
            <a:off x="558800" y="1432560"/>
            <a:ext cx="1024636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p:cNvSpPr>
            <a:spLocks noGrp="1"/>
          </p:cNvSpPr>
          <p:nvPr>
            <p:ph idx="1"/>
          </p:nvPr>
        </p:nvSpPr>
        <p:spPr>
          <a:xfrm>
            <a:off x="845127" y="1828800"/>
            <a:ext cx="10515600" cy="4351337"/>
          </a:xfrm>
        </p:spPr>
        <p:txBody>
          <a:bodyPr>
            <a:normAutofit/>
          </a:bodyPr>
          <a:lstStyle/>
          <a:p>
            <a:r>
              <a:rPr kumimoji="1" lang="ja-JP" altLang="en-US" sz="2800" smtClean="0"/>
              <a:t>今日のお話</a:t>
            </a:r>
            <a:endParaRPr kumimoji="1" lang="en-US" altLang="ja-JP" sz="2800" smtClean="0"/>
          </a:p>
          <a:p>
            <a:r>
              <a:rPr lang="ja-JP" altLang="en-US" smtClean="0"/>
              <a:t>移行のお話</a:t>
            </a:r>
            <a:endParaRPr lang="en-US" altLang="ja-JP"/>
          </a:p>
          <a:p>
            <a:pPr marL="228600" lvl="1">
              <a:spcBef>
                <a:spcPts val="1000"/>
              </a:spcBef>
            </a:pPr>
            <a:r>
              <a:rPr lang="en-US" altLang="ja-JP" b="1">
                <a:solidFill>
                  <a:srgbClr val="FF0000"/>
                </a:solidFill>
              </a:rPr>
              <a:t>Git</a:t>
            </a:r>
            <a:r>
              <a:rPr lang="ja-JP" altLang="en-US" b="1">
                <a:solidFill>
                  <a:srgbClr val="FF0000"/>
                </a:solidFill>
              </a:rPr>
              <a:t>のブランチとタグとコミット</a:t>
            </a:r>
            <a:endParaRPr lang="en-US" altLang="ja-JP" b="1">
              <a:solidFill>
                <a:srgbClr val="FF0000"/>
              </a:solidFill>
            </a:endParaRPr>
          </a:p>
          <a:p>
            <a:r>
              <a:rPr lang="ja-JP" altLang="en-US" smtClean="0"/>
              <a:t>なぜなに</a:t>
            </a:r>
            <a:r>
              <a:rPr lang="en-US" altLang="ja-JP" smtClean="0"/>
              <a:t>Git</a:t>
            </a:r>
            <a:endParaRPr kumimoji="1" lang="en-US" altLang="ja-JP" sz="2800" smtClean="0"/>
          </a:p>
          <a:p>
            <a:pPr lvl="1"/>
            <a:r>
              <a:rPr kumimoji="1" lang="ja-JP" altLang="en-US" sz="2400" smtClean="0"/>
              <a:t>なぜ</a:t>
            </a:r>
            <a:r>
              <a:rPr kumimoji="1" lang="en-US" altLang="ja-JP" sz="2400" dirty="0" err="1" smtClean="0"/>
              <a:t>Git</a:t>
            </a:r>
            <a:r>
              <a:rPr kumimoji="1" lang="ja-JP" altLang="en-US" sz="2400" dirty="0" smtClean="0"/>
              <a:t>はブランチしまくるのか？</a:t>
            </a:r>
            <a:endParaRPr kumimoji="1" lang="en-US" altLang="ja-JP" sz="2400" dirty="0" smtClean="0"/>
          </a:p>
          <a:p>
            <a:pPr lvl="1"/>
            <a:r>
              <a:rPr lang="ja-JP" altLang="en-US" sz="2400" dirty="0" smtClean="0"/>
              <a:t>なぜ</a:t>
            </a:r>
            <a:r>
              <a:rPr lang="en-US" altLang="ja-JP" sz="2400" dirty="0" err="1" smtClean="0"/>
              <a:t>Git</a:t>
            </a:r>
            <a:r>
              <a:rPr lang="ja-JP" altLang="en-US" sz="2400" dirty="0" smtClean="0"/>
              <a:t>は</a:t>
            </a:r>
            <a:r>
              <a:rPr lang="ja-JP" altLang="en-US" sz="2400" dirty="0"/>
              <a:t>ブランチ</a:t>
            </a:r>
            <a:r>
              <a:rPr lang="ja-JP" altLang="en-US" sz="2400" dirty="0" smtClean="0"/>
              <a:t>をマージしまくるのか？</a:t>
            </a:r>
            <a:endParaRPr lang="en-US" altLang="ja-JP" sz="2400" dirty="0" smtClean="0"/>
          </a:p>
          <a:p>
            <a:pPr lvl="1"/>
            <a:r>
              <a:rPr lang="ja-JP" altLang="en-US" sz="2400" dirty="0" smtClean="0"/>
              <a:t>どうやって</a:t>
            </a:r>
            <a:r>
              <a:rPr lang="en-US" altLang="ja-JP" sz="2400" dirty="0" err="1" smtClean="0"/>
              <a:t>Git</a:t>
            </a:r>
            <a:r>
              <a:rPr lang="ja-JP" altLang="en-US" sz="2400" dirty="0" smtClean="0"/>
              <a:t>は複数のリポジトリを管理するの</a:t>
            </a:r>
            <a:r>
              <a:rPr lang="ja-JP" altLang="en-US" sz="2400" smtClean="0"/>
              <a:t>か？</a:t>
            </a:r>
            <a:endParaRPr lang="en-US" altLang="ja-JP"/>
          </a:p>
          <a:p>
            <a:pPr lvl="1"/>
            <a:r>
              <a:rPr lang="ja-JP" altLang="en-US"/>
              <a:t>どうして</a:t>
            </a:r>
            <a:r>
              <a:rPr lang="en-US" altLang="ja-JP"/>
              <a:t>Git</a:t>
            </a:r>
            <a:r>
              <a:rPr lang="ja-JP" altLang="en-US"/>
              <a:t>はソースの差分を保存しないのか？</a:t>
            </a:r>
          </a:p>
          <a:p>
            <a:pPr lvl="1"/>
            <a:endParaRPr kumimoji="1" lang="ja-JP" altLang="en-US" sz="2400" dirty="0"/>
          </a:p>
        </p:txBody>
      </p:sp>
    </p:spTree>
    <p:extLst>
      <p:ext uri="{BB962C8B-B14F-4D97-AF65-F5344CB8AC3E}">
        <p14:creationId xmlns:p14="http://schemas.microsoft.com/office/powerpoint/2010/main" val="92923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b="1" dirty="0" smtClean="0"/>
              <a:t>自己紹介</a:t>
            </a:r>
            <a:endParaRPr kumimoji="1" lang="ja-JP" altLang="en-US" sz="4400" b="1" dirty="0"/>
          </a:p>
        </p:txBody>
      </p:sp>
      <p:sp>
        <p:nvSpPr>
          <p:cNvPr id="3" name="コンテンツ プレースホルダー 2"/>
          <p:cNvSpPr>
            <a:spLocks noGrp="1"/>
          </p:cNvSpPr>
          <p:nvPr>
            <p:ph idx="1"/>
          </p:nvPr>
        </p:nvSpPr>
        <p:spPr>
          <a:xfrm>
            <a:off x="1348047" y="1853110"/>
            <a:ext cx="9509760" cy="2858590"/>
          </a:xfrm>
        </p:spPr>
        <p:txBody>
          <a:bodyPr>
            <a:normAutofit/>
          </a:bodyPr>
          <a:lstStyle/>
          <a:p>
            <a:r>
              <a:rPr kumimoji="1" lang="en-US" altLang="ja-JP" sz="2800" dirty="0" smtClean="0"/>
              <a:t>Kouji Matsui / </a:t>
            </a:r>
            <a:r>
              <a:rPr kumimoji="1" lang="ja-JP" altLang="en-US" sz="2800" dirty="0" smtClean="0"/>
              <a:t>けきょ </a:t>
            </a:r>
            <a:r>
              <a:rPr kumimoji="1" lang="en-US" altLang="ja-JP" sz="2800" dirty="0" smtClean="0"/>
              <a:t>(@kekyo2</a:t>
            </a:r>
            <a:r>
              <a:rPr lang="en-US" altLang="ja-JP" sz="2800" dirty="0" smtClean="0"/>
              <a:t>)</a:t>
            </a:r>
          </a:p>
          <a:p>
            <a:r>
              <a:rPr lang="en-US" altLang="ja-JP" sz="2800" dirty="0" err="1" smtClean="0"/>
              <a:t>CenterCLR</a:t>
            </a:r>
            <a:r>
              <a:rPr lang="ja-JP" altLang="en-US" sz="2800" dirty="0" smtClean="0"/>
              <a:t>のオーガナイザー</a:t>
            </a:r>
            <a:endParaRPr kumimoji="1" lang="en-US" altLang="ja-JP" sz="2800" dirty="0" smtClean="0"/>
          </a:p>
          <a:p>
            <a:r>
              <a:rPr kumimoji="1" lang="ja-JP" altLang="en-US" sz="2800" dirty="0" smtClean="0"/>
              <a:t>会社やってます</a:t>
            </a:r>
            <a:endParaRPr kumimoji="1" lang="en-US" altLang="ja-JP" sz="2800" dirty="0" smtClean="0"/>
          </a:p>
          <a:p>
            <a:r>
              <a:rPr lang="en-US" altLang="ja-JP" dirty="0" smtClean="0"/>
              <a:t>Microsoft MVP for .NET (2015.04</a:t>
            </a:r>
            <a:r>
              <a:rPr lang="ja-JP" altLang="en-US" dirty="0" smtClean="0"/>
              <a:t>～</a:t>
            </a:r>
            <a:r>
              <a:rPr lang="en-US" altLang="ja-JP" dirty="0" smtClean="0"/>
              <a:t>)</a:t>
            </a:r>
            <a:endParaRPr kumimoji="1" lang="en-US" altLang="ja-JP" sz="2800" dirty="0" smtClean="0"/>
          </a:p>
          <a:p>
            <a:r>
              <a:rPr kumimoji="1" lang="ja-JP" altLang="en-US" sz="2800" dirty="0" smtClean="0"/>
              <a:t>認定スクラムマスター</a:t>
            </a:r>
            <a:endParaRPr kumimoji="1" lang="ja-JP" altLang="en-US" sz="28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3491" y="4627684"/>
            <a:ext cx="3088729" cy="1737410"/>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6780" y="5441548"/>
            <a:ext cx="2289053" cy="923546"/>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651" y="4711700"/>
            <a:ext cx="2146300" cy="2146300"/>
          </a:xfrm>
          <a:prstGeom prst="rect">
            <a:avLst/>
          </a:prstGeom>
        </p:spPr>
      </p:pic>
    </p:spTree>
    <p:extLst>
      <p:ext uri="{BB962C8B-B14F-4D97-AF65-F5344CB8AC3E}">
        <p14:creationId xmlns:p14="http://schemas.microsoft.com/office/powerpoint/2010/main" val="274723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3346" y="197636"/>
            <a:ext cx="10920548" cy="932688"/>
          </a:xfrm>
        </p:spPr>
        <p:txBody>
          <a:bodyPr>
            <a:noAutofit/>
          </a:bodyPr>
          <a:lstStyle/>
          <a:p>
            <a:r>
              <a:rPr lang="en-US" altLang="ja-JP" sz="4000" b="1" smtClean="0"/>
              <a:t>Git</a:t>
            </a:r>
            <a:r>
              <a:rPr lang="ja-JP" altLang="en-US" sz="4000" b="1" smtClean="0"/>
              <a:t>のブランチって何？  知るべきはコレ！</a:t>
            </a:r>
            <a:endParaRPr kumimoji="1" lang="ja-JP" altLang="en-US" sz="4000" b="1" dirty="0"/>
          </a:p>
        </p:txBody>
      </p:sp>
      <p:sp>
        <p:nvSpPr>
          <p:cNvPr id="3" name="コンテンツ プレースホルダー 2"/>
          <p:cNvSpPr>
            <a:spLocks noGrp="1"/>
          </p:cNvSpPr>
          <p:nvPr>
            <p:ph idx="1"/>
          </p:nvPr>
        </p:nvSpPr>
        <p:spPr>
          <a:xfrm>
            <a:off x="6379892" y="2953984"/>
            <a:ext cx="5726429" cy="3720989"/>
          </a:xfrm>
        </p:spPr>
        <p:txBody>
          <a:bodyPr>
            <a:normAutofit fontScale="85000" lnSpcReduction="10000"/>
          </a:bodyPr>
          <a:lstStyle/>
          <a:p>
            <a:pPr>
              <a:lnSpc>
                <a:spcPct val="110000"/>
              </a:lnSpc>
            </a:pPr>
            <a:r>
              <a:rPr kumimoji="1" lang="en-US" altLang="ja-JP" sz="2800" dirty="0" err="1" smtClean="0">
                <a:solidFill>
                  <a:schemeClr val="tx1"/>
                </a:solidFill>
              </a:rPr>
              <a:t>Git</a:t>
            </a:r>
            <a:r>
              <a:rPr kumimoji="1" lang="ja-JP" altLang="en-US" sz="2800" dirty="0" smtClean="0">
                <a:solidFill>
                  <a:schemeClr val="tx1"/>
                </a:solidFill>
              </a:rPr>
              <a:t>のブランチ</a:t>
            </a:r>
            <a:r>
              <a:rPr kumimoji="1" lang="ja-JP" altLang="en-US" sz="2800" smtClean="0">
                <a:solidFill>
                  <a:schemeClr val="tx1"/>
                </a:solidFill>
              </a:rPr>
              <a:t>は、</a:t>
            </a:r>
            <a:r>
              <a:rPr kumimoji="1" lang="en-US" altLang="ja-JP" sz="2800" smtClean="0">
                <a:solidFill>
                  <a:schemeClr val="tx1"/>
                </a:solidFill>
              </a:rPr>
              <a:t/>
            </a:r>
            <a:br>
              <a:rPr kumimoji="1" lang="en-US" altLang="ja-JP" sz="2800" smtClean="0">
                <a:solidFill>
                  <a:schemeClr val="tx1"/>
                </a:solidFill>
              </a:rPr>
            </a:br>
            <a:r>
              <a:rPr kumimoji="1" lang="ja-JP" altLang="en-US" sz="2800" smtClean="0">
                <a:solidFill>
                  <a:srgbClr val="FF0000"/>
                </a:solidFill>
              </a:rPr>
              <a:t>「</a:t>
            </a:r>
            <a:r>
              <a:rPr kumimoji="1" lang="ja-JP" altLang="en-US" sz="2800" dirty="0" smtClean="0">
                <a:solidFill>
                  <a:srgbClr val="FF0000"/>
                </a:solidFill>
              </a:rPr>
              <a:t>動かせる目印」</a:t>
            </a:r>
            <a:r>
              <a:rPr kumimoji="1" lang="ja-JP" altLang="en-US" sz="2800" dirty="0" smtClean="0">
                <a:solidFill>
                  <a:schemeClr val="tx1"/>
                </a:solidFill>
              </a:rPr>
              <a:t>です。</a:t>
            </a:r>
            <a:endParaRPr lang="en-US" altLang="ja-JP" sz="2800" dirty="0">
              <a:solidFill>
                <a:schemeClr val="tx1"/>
              </a:solidFill>
            </a:endParaRPr>
          </a:p>
          <a:p>
            <a:pPr>
              <a:lnSpc>
                <a:spcPct val="110000"/>
              </a:lnSpc>
            </a:pPr>
            <a:r>
              <a:rPr kumimoji="1" lang="en-US" altLang="ja-JP" sz="2800" dirty="0" err="1" smtClean="0">
                <a:solidFill>
                  <a:schemeClr val="tx1"/>
                </a:solidFill>
              </a:rPr>
              <a:t>Git</a:t>
            </a:r>
            <a:r>
              <a:rPr kumimoji="1" lang="ja-JP" altLang="en-US" sz="2800" dirty="0" smtClean="0">
                <a:solidFill>
                  <a:schemeClr val="tx1"/>
                </a:solidFill>
              </a:rPr>
              <a:t>のタグ</a:t>
            </a:r>
            <a:r>
              <a:rPr kumimoji="1" lang="ja-JP" altLang="en-US" sz="2800" smtClean="0">
                <a:solidFill>
                  <a:schemeClr val="tx1"/>
                </a:solidFill>
              </a:rPr>
              <a:t>は、</a:t>
            </a:r>
            <a:r>
              <a:rPr kumimoji="1" lang="en-US" altLang="ja-JP" sz="2800" smtClean="0">
                <a:solidFill>
                  <a:schemeClr val="tx1"/>
                </a:solidFill>
              </a:rPr>
              <a:t/>
            </a:r>
            <a:br>
              <a:rPr kumimoji="1" lang="en-US" altLang="ja-JP" sz="2800" smtClean="0">
                <a:solidFill>
                  <a:schemeClr val="tx1"/>
                </a:solidFill>
              </a:rPr>
            </a:br>
            <a:r>
              <a:rPr kumimoji="1" lang="ja-JP" altLang="en-US" sz="2800" smtClean="0">
                <a:solidFill>
                  <a:srgbClr val="FF0000"/>
                </a:solidFill>
              </a:rPr>
              <a:t>「</a:t>
            </a:r>
            <a:r>
              <a:rPr kumimoji="1" lang="ja-JP" altLang="en-US" sz="2800" dirty="0" smtClean="0">
                <a:solidFill>
                  <a:srgbClr val="FF0000"/>
                </a:solidFill>
              </a:rPr>
              <a:t>動かせない目印」</a:t>
            </a:r>
            <a:r>
              <a:rPr kumimoji="1" lang="ja-JP" altLang="en-US" sz="2800" dirty="0" smtClean="0">
                <a:solidFill>
                  <a:schemeClr val="tx1"/>
                </a:solidFill>
              </a:rPr>
              <a:t>です。</a:t>
            </a:r>
            <a:endParaRPr kumimoji="1" lang="en-US" altLang="ja-JP" sz="2800" dirty="0" smtClean="0">
              <a:solidFill>
                <a:schemeClr val="tx1"/>
              </a:solidFill>
            </a:endParaRPr>
          </a:p>
          <a:p>
            <a:pPr>
              <a:lnSpc>
                <a:spcPct val="110000"/>
              </a:lnSpc>
            </a:pPr>
            <a:r>
              <a:rPr lang="en-US" altLang="ja-JP" sz="2600" dirty="0" smtClean="0">
                <a:solidFill>
                  <a:schemeClr val="tx1"/>
                </a:solidFill>
              </a:rPr>
              <a:t>Subversion</a:t>
            </a:r>
            <a:r>
              <a:rPr lang="ja-JP" altLang="en-US" sz="2600" dirty="0">
                <a:solidFill>
                  <a:schemeClr val="tx1"/>
                </a:solidFill>
              </a:rPr>
              <a:t>で言う所の</a:t>
            </a:r>
            <a:r>
              <a:rPr lang="ja-JP" altLang="en-US" sz="2600" dirty="0" smtClean="0">
                <a:solidFill>
                  <a:schemeClr val="tx1"/>
                </a:solidFill>
              </a:rPr>
              <a:t>ブランチ</a:t>
            </a:r>
            <a:r>
              <a:rPr lang="ja-JP" altLang="en-US" sz="2600" smtClean="0">
                <a:solidFill>
                  <a:schemeClr val="tx1"/>
                </a:solidFill>
              </a:rPr>
              <a:t>は、</a:t>
            </a:r>
            <a:r>
              <a:rPr lang="en-US" altLang="ja-JP" sz="2600" smtClean="0">
                <a:solidFill>
                  <a:schemeClr val="tx1"/>
                </a:solidFill>
              </a:rPr>
              <a:t/>
            </a:r>
            <a:br>
              <a:rPr lang="en-US" altLang="ja-JP" sz="2600" smtClean="0">
                <a:solidFill>
                  <a:schemeClr val="tx1"/>
                </a:solidFill>
              </a:rPr>
            </a:br>
            <a:r>
              <a:rPr lang="ja-JP" altLang="en-US" sz="2600" smtClean="0">
                <a:solidFill>
                  <a:schemeClr val="tx1"/>
                </a:solidFill>
              </a:rPr>
              <a:t>敢えて言うなら、</a:t>
            </a:r>
            <a:r>
              <a:rPr lang="en-US" altLang="ja-JP" sz="2600" dirty="0" smtClean="0">
                <a:solidFill>
                  <a:schemeClr val="tx1"/>
                </a:solidFill>
              </a:rPr>
              <a:t/>
            </a:r>
            <a:br>
              <a:rPr lang="en-US" altLang="ja-JP" sz="2600" dirty="0" smtClean="0">
                <a:solidFill>
                  <a:schemeClr val="tx1"/>
                </a:solidFill>
              </a:rPr>
            </a:br>
            <a:r>
              <a:rPr lang="en-US" altLang="ja-JP" sz="2600" dirty="0" err="1" smtClean="0">
                <a:solidFill>
                  <a:schemeClr val="tx1"/>
                </a:solidFill>
              </a:rPr>
              <a:t>Git</a:t>
            </a:r>
            <a:r>
              <a:rPr lang="ja-JP" altLang="en-US" sz="2600" dirty="0">
                <a:solidFill>
                  <a:schemeClr val="tx1"/>
                </a:solidFill>
              </a:rPr>
              <a:t>での</a:t>
            </a:r>
            <a:r>
              <a:rPr lang="ja-JP" altLang="en-US" sz="2600">
                <a:solidFill>
                  <a:srgbClr val="FF0000"/>
                </a:solidFill>
              </a:rPr>
              <a:t>「</a:t>
            </a:r>
            <a:r>
              <a:rPr lang="ja-JP" altLang="en-US" sz="2600" smtClean="0">
                <a:solidFill>
                  <a:srgbClr val="FF0000"/>
                </a:solidFill>
              </a:rPr>
              <a:t>コミット樹形</a:t>
            </a:r>
            <a:r>
              <a:rPr lang="ja-JP" altLang="en-US" sz="2600" dirty="0" smtClean="0">
                <a:solidFill>
                  <a:srgbClr val="FF0000"/>
                </a:solidFill>
              </a:rPr>
              <a:t>の</a:t>
            </a:r>
            <a:r>
              <a:rPr lang="ja-JP" altLang="en-US" sz="2600" dirty="0">
                <a:solidFill>
                  <a:srgbClr val="FF0000"/>
                </a:solidFill>
              </a:rPr>
              <a:t>サマ</a:t>
            </a:r>
            <a:r>
              <a:rPr lang="ja-JP" altLang="en-US" sz="2600" dirty="0" smtClean="0">
                <a:solidFill>
                  <a:srgbClr val="FF0000"/>
                </a:solidFill>
              </a:rPr>
              <a:t>」</a:t>
            </a:r>
            <a:r>
              <a:rPr lang="ja-JP" altLang="en-US" sz="2600" smtClean="0">
                <a:solidFill>
                  <a:schemeClr val="tx1"/>
                </a:solidFill>
              </a:rPr>
              <a:t>です。</a:t>
            </a:r>
            <a:endParaRPr lang="en-US" altLang="ja-JP" sz="2600" dirty="0">
              <a:solidFill>
                <a:schemeClr val="tx1"/>
              </a:solidFill>
            </a:endParaRPr>
          </a:p>
          <a:p>
            <a:pPr>
              <a:lnSpc>
                <a:spcPct val="110000"/>
              </a:lnSpc>
            </a:pPr>
            <a:r>
              <a:rPr kumimoji="1" lang="en-US" altLang="ja-JP" sz="2800" dirty="0" smtClean="0">
                <a:solidFill>
                  <a:schemeClr val="tx1"/>
                </a:solidFill>
              </a:rPr>
              <a:t>Subversion</a:t>
            </a:r>
            <a:r>
              <a:rPr kumimoji="1" lang="ja-JP" altLang="en-US" sz="2800" dirty="0" smtClean="0">
                <a:solidFill>
                  <a:schemeClr val="tx1"/>
                </a:solidFill>
              </a:rPr>
              <a:t>で</a:t>
            </a:r>
            <a:r>
              <a:rPr kumimoji="1" lang="ja-JP" altLang="en-US" sz="2800" dirty="0" smtClean="0">
                <a:solidFill>
                  <a:srgbClr val="FF0000"/>
                </a:solidFill>
              </a:rPr>
              <a:t>「ブランチが</a:t>
            </a:r>
            <a:r>
              <a:rPr kumimoji="1" lang="ja-JP" altLang="en-US" sz="2800" smtClean="0">
                <a:solidFill>
                  <a:srgbClr val="FF0000"/>
                </a:solidFill>
              </a:rPr>
              <a:t>移動」とか</a:t>
            </a:r>
            <a:r>
              <a:rPr kumimoji="1" lang="en-US" altLang="ja-JP" sz="2800" smtClean="0">
                <a:solidFill>
                  <a:srgbClr val="FF0000"/>
                </a:solidFill>
              </a:rPr>
              <a:t/>
            </a:r>
            <a:br>
              <a:rPr kumimoji="1" lang="en-US" altLang="ja-JP" sz="2800" smtClean="0">
                <a:solidFill>
                  <a:srgbClr val="FF0000"/>
                </a:solidFill>
              </a:rPr>
            </a:br>
            <a:r>
              <a:rPr kumimoji="1" lang="ja-JP" altLang="en-US" sz="2800" smtClean="0">
                <a:solidFill>
                  <a:srgbClr val="FF0000"/>
                </a:solidFill>
              </a:rPr>
              <a:t>言わない</a:t>
            </a:r>
            <a:r>
              <a:rPr kumimoji="1" lang="ja-JP" altLang="en-US" sz="2800" dirty="0" smtClean="0">
                <a:solidFill>
                  <a:schemeClr val="tx1"/>
                </a:solidFill>
              </a:rPr>
              <a:t>ですよね？</a:t>
            </a:r>
            <a:endParaRPr kumimoji="1" lang="en-US" altLang="ja-JP" sz="2800" dirty="0">
              <a:solidFill>
                <a:schemeClr val="tx1"/>
              </a:solidFill>
            </a:endParaRPr>
          </a:p>
        </p:txBody>
      </p:sp>
      <p:pic>
        <p:nvPicPr>
          <p:cNvPr id="6" name="図 5"/>
          <p:cNvPicPr>
            <a:picLocks noChangeAspect="1"/>
          </p:cNvPicPr>
          <p:nvPr/>
        </p:nvPicPr>
        <p:blipFill>
          <a:blip r:embed="rId2"/>
          <a:stretch>
            <a:fillRect/>
          </a:stretch>
        </p:blipFill>
        <p:spPr>
          <a:xfrm>
            <a:off x="336369" y="1308462"/>
            <a:ext cx="1675311" cy="5193465"/>
          </a:xfrm>
          <a:prstGeom prst="rect">
            <a:avLst/>
          </a:prstGeom>
        </p:spPr>
      </p:pic>
      <p:sp>
        <p:nvSpPr>
          <p:cNvPr id="7" name="角丸四角形吹き出し 6"/>
          <p:cNvSpPr/>
          <p:nvPr/>
        </p:nvSpPr>
        <p:spPr>
          <a:xfrm>
            <a:off x="2156460" y="5574395"/>
            <a:ext cx="4046220" cy="1042308"/>
          </a:xfrm>
          <a:prstGeom prst="wedgeRoundRectCallout">
            <a:avLst>
              <a:gd name="adj1" fmla="val -71031"/>
              <a:gd name="adj2" fmla="val -557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この一つ一つが「コミット」。</a:t>
            </a:r>
            <a:endParaRPr kumimoji="1" lang="en-US" altLang="ja-JP" dirty="0" smtClean="0"/>
          </a:p>
          <a:p>
            <a:pPr algn="ctr"/>
            <a:r>
              <a:rPr kumimoji="1" lang="ja-JP" altLang="en-US" dirty="0" smtClean="0"/>
              <a:t>この時点で保存したソースコードのスナップショット</a:t>
            </a:r>
            <a:endParaRPr kumimoji="1" lang="ja-JP" altLang="en-US" dirty="0"/>
          </a:p>
        </p:txBody>
      </p:sp>
      <p:sp>
        <p:nvSpPr>
          <p:cNvPr id="9" name="線吹き出し 1 (枠付き) 8"/>
          <p:cNvSpPr/>
          <p:nvPr/>
        </p:nvSpPr>
        <p:spPr>
          <a:xfrm>
            <a:off x="2324098" y="2293360"/>
            <a:ext cx="1215391" cy="296172"/>
          </a:xfrm>
          <a:prstGeom prst="borderCallout1">
            <a:avLst>
              <a:gd name="adj1" fmla="val 52197"/>
              <a:gd name="adj2" fmla="val -706"/>
              <a:gd name="adj3" fmla="val 112500"/>
              <a:gd name="adj4" fmla="val -3833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1050" dirty="0" err="1" smtClean="0">
                <a:solidFill>
                  <a:schemeClr val="tx1"/>
                </a:solidFill>
              </a:rPr>
              <a:t>sb-onmessage</a:t>
            </a:r>
            <a:endParaRPr kumimoji="1" lang="ja-JP" altLang="en-US" sz="1050" dirty="0">
              <a:solidFill>
                <a:schemeClr val="tx1"/>
              </a:solidFill>
            </a:endParaRPr>
          </a:p>
        </p:txBody>
      </p:sp>
      <p:sp>
        <p:nvSpPr>
          <p:cNvPr id="10" name="線吹き出し 1 (枠付き) 9"/>
          <p:cNvSpPr/>
          <p:nvPr/>
        </p:nvSpPr>
        <p:spPr>
          <a:xfrm>
            <a:off x="2156461" y="1828540"/>
            <a:ext cx="1120140" cy="296172"/>
          </a:xfrm>
          <a:prstGeom prst="borderCallout1">
            <a:avLst>
              <a:gd name="adj1" fmla="val 52197"/>
              <a:gd name="adj2" fmla="val -706"/>
              <a:gd name="adj3" fmla="val 112500"/>
              <a:gd name="adj4" fmla="val -3833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1050" dirty="0" smtClean="0">
                <a:solidFill>
                  <a:schemeClr val="tx1"/>
                </a:solidFill>
              </a:rPr>
              <a:t>perf-run2939</a:t>
            </a:r>
            <a:endParaRPr kumimoji="1" lang="ja-JP" altLang="en-US" sz="1050" dirty="0">
              <a:solidFill>
                <a:schemeClr val="tx1"/>
              </a:solidFill>
            </a:endParaRPr>
          </a:p>
        </p:txBody>
      </p:sp>
      <p:sp>
        <p:nvSpPr>
          <p:cNvPr id="11" name="強調線吹き出し 1 (枠付き) 10"/>
          <p:cNvSpPr/>
          <p:nvPr/>
        </p:nvSpPr>
        <p:spPr>
          <a:xfrm>
            <a:off x="1779270" y="4086360"/>
            <a:ext cx="754381" cy="296172"/>
          </a:xfrm>
          <a:prstGeom prst="accentBorderCallout1">
            <a:avLst>
              <a:gd name="adj1" fmla="val 49624"/>
              <a:gd name="adj2" fmla="val -5303"/>
              <a:gd name="adj3" fmla="val 1869"/>
              <a:gd name="adj4" fmla="val -60555"/>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1050" dirty="0" smtClean="0">
                <a:solidFill>
                  <a:schemeClr val="tx1"/>
                </a:solidFill>
              </a:rPr>
              <a:t>2.0.3</a:t>
            </a:r>
            <a:endParaRPr kumimoji="1" lang="ja-JP" altLang="en-US" sz="1050" dirty="0">
              <a:solidFill>
                <a:schemeClr val="tx1"/>
              </a:solidFill>
            </a:endParaRPr>
          </a:p>
        </p:txBody>
      </p:sp>
      <p:sp>
        <p:nvSpPr>
          <p:cNvPr id="12" name="線吹き出し 1 (枠付き) 11"/>
          <p:cNvSpPr/>
          <p:nvPr/>
        </p:nvSpPr>
        <p:spPr>
          <a:xfrm>
            <a:off x="1760218" y="4814479"/>
            <a:ext cx="990602" cy="296172"/>
          </a:xfrm>
          <a:prstGeom prst="borderCallout1">
            <a:avLst>
              <a:gd name="adj1" fmla="val 39333"/>
              <a:gd name="adj2" fmla="val 1768"/>
              <a:gd name="adj3" fmla="val -5850"/>
              <a:gd name="adj4" fmla="val -46950"/>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1050" dirty="0" smtClean="0">
                <a:solidFill>
                  <a:schemeClr val="tx1"/>
                </a:solidFill>
              </a:rPr>
              <a:t>bug-2993</a:t>
            </a:r>
            <a:endParaRPr kumimoji="1" lang="ja-JP" altLang="en-US" sz="1050" dirty="0">
              <a:solidFill>
                <a:schemeClr val="tx1"/>
              </a:solidFill>
            </a:endParaRPr>
          </a:p>
        </p:txBody>
      </p:sp>
      <p:sp>
        <p:nvSpPr>
          <p:cNvPr id="13" name="右中かっこ 12"/>
          <p:cNvSpPr/>
          <p:nvPr/>
        </p:nvSpPr>
        <p:spPr>
          <a:xfrm>
            <a:off x="3539489" y="1630680"/>
            <a:ext cx="270511" cy="1107042"/>
          </a:xfrm>
          <a:prstGeom prst="rightBrace">
            <a:avLst>
              <a:gd name="adj1" fmla="val 53403"/>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角丸四角形吹き出し 13"/>
          <p:cNvSpPr/>
          <p:nvPr/>
        </p:nvSpPr>
        <p:spPr>
          <a:xfrm>
            <a:off x="4648200" y="1183386"/>
            <a:ext cx="7124700" cy="1019274"/>
          </a:xfrm>
          <a:prstGeom prst="wedgeRoundRectCallout">
            <a:avLst>
              <a:gd name="adj1" fmla="val -57885"/>
              <a:gd name="adj2" fmla="val 438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t>Git</a:t>
            </a:r>
            <a:r>
              <a:rPr kumimoji="1" lang="ja-JP" altLang="en-US" dirty="0" smtClean="0"/>
              <a:t>のブランチ。</a:t>
            </a:r>
            <a:endParaRPr kumimoji="1" lang="en-US" altLang="ja-JP" dirty="0" smtClean="0"/>
          </a:p>
          <a:p>
            <a:pPr algn="ctr"/>
            <a:r>
              <a:rPr kumimoji="1" lang="ja-JP" altLang="en-US" dirty="0"/>
              <a:t>特定</a:t>
            </a:r>
            <a:r>
              <a:rPr kumimoji="1" lang="ja-JP" altLang="en-US" dirty="0" smtClean="0"/>
              <a:t>のコミットを指している「ポインタ」。</a:t>
            </a:r>
            <a:endParaRPr kumimoji="1" lang="en-US" altLang="ja-JP" dirty="0" smtClean="0"/>
          </a:p>
          <a:p>
            <a:pPr algn="ctr"/>
            <a:r>
              <a:rPr kumimoji="1" lang="ja-JP" altLang="en-US" dirty="0" smtClean="0"/>
              <a:t>ブランチを選択してコミットする事</a:t>
            </a:r>
            <a:r>
              <a:rPr kumimoji="1" lang="ja-JP" altLang="en-US" smtClean="0"/>
              <a:t>で、ポインタが</a:t>
            </a:r>
            <a:r>
              <a:rPr kumimoji="1" lang="ja-JP" altLang="en-US" dirty="0" smtClean="0"/>
              <a:t>「移動」する</a:t>
            </a:r>
            <a:endParaRPr kumimoji="1" lang="ja-JP" altLang="en-US" dirty="0"/>
          </a:p>
        </p:txBody>
      </p:sp>
      <p:sp>
        <p:nvSpPr>
          <p:cNvPr id="15" name="角丸四角形吹き出し 14"/>
          <p:cNvSpPr/>
          <p:nvPr/>
        </p:nvSpPr>
        <p:spPr>
          <a:xfrm>
            <a:off x="2608630" y="3248472"/>
            <a:ext cx="3594050" cy="837888"/>
          </a:xfrm>
          <a:prstGeom prst="wedgeRoundRectCallout">
            <a:avLst>
              <a:gd name="adj1" fmla="val -62868"/>
              <a:gd name="adj2" fmla="val 470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t>Git</a:t>
            </a:r>
            <a:r>
              <a:rPr kumimoji="1" lang="ja-JP" altLang="en-US" dirty="0" smtClean="0"/>
              <a:t>のタグ。一度付けたら別のコミットに移動する事は出来ない</a:t>
            </a:r>
            <a:endParaRPr kumimoji="1" lang="ja-JP" altLang="en-US" dirty="0"/>
          </a:p>
        </p:txBody>
      </p:sp>
      <p:sp>
        <p:nvSpPr>
          <p:cNvPr id="16" name="上矢印 15"/>
          <p:cNvSpPr/>
          <p:nvPr/>
        </p:nvSpPr>
        <p:spPr>
          <a:xfrm>
            <a:off x="1924051" y="2655322"/>
            <a:ext cx="251460" cy="900428"/>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7" name="上矢印 16"/>
          <p:cNvSpPr/>
          <p:nvPr/>
        </p:nvSpPr>
        <p:spPr>
          <a:xfrm>
            <a:off x="914399" y="4814479"/>
            <a:ext cx="236763" cy="900428"/>
          </a:xfrm>
          <a:prstGeom prst="upArrow">
            <a:avLst/>
          </a:prstGeom>
          <a:solidFill>
            <a:srgbClr val="92D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8" name="角丸四角形吹き出し 17"/>
          <p:cNvSpPr/>
          <p:nvPr/>
        </p:nvSpPr>
        <p:spPr>
          <a:xfrm>
            <a:off x="3069496" y="4480596"/>
            <a:ext cx="3034124" cy="494222"/>
          </a:xfrm>
          <a:prstGeom prst="wedgeRoundRectCallout">
            <a:avLst>
              <a:gd name="adj1" fmla="val -62868"/>
              <a:gd name="adj2" fmla="val 470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放置</a:t>
            </a:r>
            <a:r>
              <a:rPr kumimoji="1" lang="ja-JP" altLang="en-US" dirty="0" smtClean="0"/>
              <a:t>されているブランチ</a:t>
            </a:r>
            <a:endParaRPr kumimoji="1" lang="ja-JP" altLang="en-US" dirty="0"/>
          </a:p>
        </p:txBody>
      </p:sp>
      <p:sp>
        <p:nvSpPr>
          <p:cNvPr id="19" name="上矢印 18"/>
          <p:cNvSpPr/>
          <p:nvPr/>
        </p:nvSpPr>
        <p:spPr>
          <a:xfrm>
            <a:off x="1337312" y="2184201"/>
            <a:ext cx="251460" cy="90042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704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06027" y="1130324"/>
            <a:ext cx="11795185" cy="7275309"/>
          </a:xfrm>
          <a:prstGeom prst="rect">
            <a:avLst/>
          </a:prstGeom>
        </p:spPr>
      </p:pic>
      <p:sp>
        <p:nvSpPr>
          <p:cNvPr id="2" name="タイトル 1"/>
          <p:cNvSpPr>
            <a:spLocks noGrp="1"/>
          </p:cNvSpPr>
          <p:nvPr>
            <p:ph type="title"/>
          </p:nvPr>
        </p:nvSpPr>
        <p:spPr>
          <a:xfrm>
            <a:off x="643346" y="197636"/>
            <a:ext cx="10920548" cy="932688"/>
          </a:xfrm>
        </p:spPr>
        <p:txBody>
          <a:bodyPr>
            <a:noAutofit/>
          </a:bodyPr>
          <a:lstStyle/>
          <a:p>
            <a:r>
              <a:rPr lang="ja-JP" altLang="en-US" sz="4000" b="1" smtClean="0"/>
              <a:t>多人数で共同開発すると</a:t>
            </a:r>
            <a:r>
              <a:rPr lang="en-US" altLang="ja-JP" sz="4000" b="1" smtClean="0"/>
              <a:t>...</a:t>
            </a:r>
            <a:endParaRPr kumimoji="1" lang="ja-JP" altLang="en-US" sz="4000" b="1" dirty="0"/>
          </a:p>
        </p:txBody>
      </p:sp>
      <p:sp>
        <p:nvSpPr>
          <p:cNvPr id="13" name="右中かっこ 12"/>
          <p:cNvSpPr/>
          <p:nvPr/>
        </p:nvSpPr>
        <p:spPr>
          <a:xfrm rot="16200000">
            <a:off x="5317846" y="-761599"/>
            <a:ext cx="270511" cy="7565831"/>
          </a:xfrm>
          <a:prstGeom prst="rightBrace">
            <a:avLst>
              <a:gd name="adj1" fmla="val 53403"/>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角丸四角形吹き出し 13"/>
          <p:cNvSpPr/>
          <p:nvPr/>
        </p:nvSpPr>
        <p:spPr>
          <a:xfrm>
            <a:off x="4981755" y="988918"/>
            <a:ext cx="7124700" cy="1363218"/>
          </a:xfrm>
          <a:prstGeom prst="wedgeRoundRectCallout">
            <a:avLst>
              <a:gd name="adj1" fmla="val -42226"/>
              <a:gd name="adj2" fmla="val 8393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mtClean="0"/>
              <a:t>一時期に、これだけの人々が同じプロジェクト上で同時に</a:t>
            </a:r>
            <a:endParaRPr kumimoji="1" lang="en-US" altLang="ja-JP" smtClean="0"/>
          </a:p>
          <a:p>
            <a:pPr algn="ctr"/>
            <a:r>
              <a:rPr kumimoji="1" lang="ja-JP" altLang="en-US" smtClean="0"/>
              <a:t>平行開発していることになります。</a:t>
            </a:r>
            <a:endParaRPr kumimoji="1" lang="en-US" altLang="ja-JP" smtClean="0"/>
          </a:p>
          <a:p>
            <a:pPr algn="ctr"/>
            <a:r>
              <a:rPr kumimoji="1" lang="ja-JP" altLang="en-US" smtClean="0"/>
              <a:t>（正確には平行ブランチ数です）</a:t>
            </a:r>
            <a:endParaRPr kumimoji="1" lang="en-US" altLang="ja-JP" smtClean="0"/>
          </a:p>
          <a:p>
            <a:pPr algn="ctr"/>
            <a:r>
              <a:rPr kumimoji="1" lang="en-US" altLang="ja-JP" smtClean="0"/>
              <a:t>Subversion</a:t>
            </a:r>
            <a:r>
              <a:rPr kumimoji="1" lang="ja-JP" altLang="en-US" smtClean="0"/>
              <a:t>では、これは現実として管理不能です。</a:t>
            </a:r>
            <a:endParaRPr kumimoji="1" lang="ja-JP" altLang="en-US" dirty="0"/>
          </a:p>
        </p:txBody>
      </p:sp>
    </p:spTree>
    <p:extLst>
      <p:ext uri="{BB962C8B-B14F-4D97-AF65-F5344CB8AC3E}">
        <p14:creationId xmlns:p14="http://schemas.microsoft.com/office/powerpoint/2010/main" val="251416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438912"/>
            <a:ext cx="10920548" cy="932688"/>
          </a:xfrm>
        </p:spPr>
        <p:txBody>
          <a:bodyPr>
            <a:noAutofit/>
          </a:bodyPr>
          <a:lstStyle/>
          <a:p>
            <a:r>
              <a:rPr lang="ja-JP" altLang="en-US" sz="4000" b="1" smtClean="0"/>
              <a:t>このような、強力な道具があるので、</a:t>
            </a:r>
            <a:endParaRPr kumimoji="1" lang="ja-JP" altLang="en-US" sz="4000" b="1" dirty="0"/>
          </a:p>
        </p:txBody>
      </p:sp>
      <p:sp>
        <p:nvSpPr>
          <p:cNvPr id="3" name="コンテンツ プレースホルダー 2"/>
          <p:cNvSpPr>
            <a:spLocks noGrp="1"/>
          </p:cNvSpPr>
          <p:nvPr>
            <p:ph idx="1"/>
          </p:nvPr>
        </p:nvSpPr>
        <p:spPr>
          <a:xfrm>
            <a:off x="855617" y="1887582"/>
            <a:ext cx="10384972" cy="4129169"/>
          </a:xfrm>
        </p:spPr>
        <p:txBody>
          <a:bodyPr>
            <a:normAutofit/>
          </a:bodyPr>
          <a:lstStyle/>
          <a:p>
            <a:r>
              <a:rPr lang="ja-JP" altLang="en-US" smtClean="0"/>
              <a:t>ソフトウェアの機能を追加したり、修正・変更する作業を</a:t>
            </a:r>
            <a:r>
              <a:rPr lang="ja-JP" altLang="en-US" smtClean="0">
                <a:solidFill>
                  <a:srgbClr val="FF0000"/>
                </a:solidFill>
              </a:rPr>
              <a:t>加速させる土台となりえます</a:t>
            </a:r>
            <a:r>
              <a:rPr lang="ja-JP" altLang="en-US" smtClean="0"/>
              <a:t>。</a:t>
            </a:r>
            <a:endParaRPr lang="en-US" altLang="ja-JP" smtClean="0"/>
          </a:p>
          <a:p>
            <a:r>
              <a:rPr lang="ja-JP" altLang="en-US" smtClean="0"/>
              <a:t>もちろん、それだけで開発が効率化するわけではありませんが、例えば</a:t>
            </a:r>
            <a:r>
              <a:rPr lang="en-US" altLang="ja-JP" smtClean="0"/>
              <a:t>Subversion</a:t>
            </a:r>
            <a:r>
              <a:rPr lang="ja-JP" altLang="en-US" smtClean="0"/>
              <a:t>使っていると、暗黙に取りえなかった開発手法を選択肢として検討できるとか、</a:t>
            </a:r>
            <a:r>
              <a:rPr lang="ja-JP" altLang="en-US" smtClean="0">
                <a:solidFill>
                  <a:srgbClr val="FF0000"/>
                </a:solidFill>
              </a:rPr>
              <a:t>別の視点で考える手ごまが増える</a:t>
            </a:r>
            <a:r>
              <a:rPr lang="ja-JP" altLang="en-US" smtClean="0"/>
              <a:t>という事です。</a:t>
            </a:r>
            <a:endParaRPr lang="en-US" altLang="ja-JP" smtClean="0"/>
          </a:p>
          <a:p>
            <a:endParaRPr kumimoji="1" lang="en-US" altLang="ja-JP" sz="2800" dirty="0" smtClean="0">
              <a:solidFill>
                <a:schemeClr val="tx1"/>
              </a:solidFill>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1271" y="4466665"/>
            <a:ext cx="1855694" cy="1855694"/>
          </a:xfrm>
          <a:prstGeom prst="rect">
            <a:avLst/>
          </a:prstGeom>
        </p:spPr>
      </p:pic>
    </p:spTree>
    <p:extLst>
      <p:ext uri="{BB962C8B-B14F-4D97-AF65-F5344CB8AC3E}">
        <p14:creationId xmlns:p14="http://schemas.microsoft.com/office/powerpoint/2010/main" val="310725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smtClean="0"/>
              <a:t>アジェンダ</a:t>
            </a:r>
            <a:endParaRPr kumimoji="1" lang="ja-JP" altLang="en-US" b="1"/>
          </a:p>
        </p:txBody>
      </p:sp>
      <p:sp>
        <p:nvSpPr>
          <p:cNvPr id="8" name="正方形/長方形 7"/>
          <p:cNvSpPr/>
          <p:nvPr/>
        </p:nvSpPr>
        <p:spPr>
          <a:xfrm>
            <a:off x="558800" y="1432560"/>
            <a:ext cx="1024636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p:cNvSpPr>
            <a:spLocks noGrp="1"/>
          </p:cNvSpPr>
          <p:nvPr>
            <p:ph idx="1"/>
          </p:nvPr>
        </p:nvSpPr>
        <p:spPr>
          <a:xfrm>
            <a:off x="845127" y="1828800"/>
            <a:ext cx="10515600" cy="4351337"/>
          </a:xfrm>
        </p:spPr>
        <p:txBody>
          <a:bodyPr>
            <a:normAutofit/>
          </a:bodyPr>
          <a:lstStyle/>
          <a:p>
            <a:r>
              <a:rPr kumimoji="1" lang="ja-JP" altLang="en-US" sz="2800" smtClean="0"/>
              <a:t>今日のお話</a:t>
            </a:r>
            <a:endParaRPr kumimoji="1" lang="en-US" altLang="ja-JP" sz="2800" smtClean="0"/>
          </a:p>
          <a:p>
            <a:r>
              <a:rPr lang="ja-JP" altLang="en-US" smtClean="0"/>
              <a:t>移行のお話</a:t>
            </a:r>
            <a:endParaRPr lang="en-US" altLang="ja-JP"/>
          </a:p>
          <a:p>
            <a:pPr marL="228600" lvl="1">
              <a:spcBef>
                <a:spcPts val="1000"/>
              </a:spcBef>
            </a:pPr>
            <a:r>
              <a:rPr lang="en-US" altLang="ja-JP"/>
              <a:t>Git</a:t>
            </a:r>
            <a:r>
              <a:rPr lang="ja-JP" altLang="en-US"/>
              <a:t>のブランチとタグとコミット</a:t>
            </a:r>
            <a:endParaRPr lang="en-US" altLang="ja-JP"/>
          </a:p>
          <a:p>
            <a:r>
              <a:rPr lang="ja-JP" altLang="en-US" b="1" smtClean="0">
                <a:solidFill>
                  <a:srgbClr val="FF0000"/>
                </a:solidFill>
              </a:rPr>
              <a:t>なぜなに</a:t>
            </a:r>
            <a:r>
              <a:rPr lang="en-US" altLang="ja-JP" b="1" smtClean="0">
                <a:solidFill>
                  <a:srgbClr val="FF0000"/>
                </a:solidFill>
              </a:rPr>
              <a:t>Git</a:t>
            </a:r>
            <a:endParaRPr kumimoji="1" lang="en-US" altLang="ja-JP" sz="2800" b="1" smtClean="0">
              <a:solidFill>
                <a:srgbClr val="FF0000"/>
              </a:solidFill>
            </a:endParaRPr>
          </a:p>
          <a:p>
            <a:pPr lvl="1"/>
            <a:r>
              <a:rPr kumimoji="1" lang="ja-JP" altLang="en-US" sz="2400" b="1" smtClean="0">
                <a:solidFill>
                  <a:srgbClr val="FF0000"/>
                </a:solidFill>
              </a:rPr>
              <a:t>なぜ</a:t>
            </a:r>
            <a:r>
              <a:rPr kumimoji="1" lang="en-US" altLang="ja-JP" sz="2400" b="1" dirty="0" err="1" smtClean="0">
                <a:solidFill>
                  <a:srgbClr val="FF0000"/>
                </a:solidFill>
              </a:rPr>
              <a:t>Git</a:t>
            </a:r>
            <a:r>
              <a:rPr kumimoji="1" lang="ja-JP" altLang="en-US" sz="2400" b="1" dirty="0" smtClean="0">
                <a:solidFill>
                  <a:srgbClr val="FF0000"/>
                </a:solidFill>
              </a:rPr>
              <a:t>はブランチしまくるのか？</a:t>
            </a:r>
            <a:endParaRPr kumimoji="1" lang="en-US" altLang="ja-JP" sz="2400" b="1" dirty="0" smtClean="0">
              <a:solidFill>
                <a:srgbClr val="FF0000"/>
              </a:solidFill>
            </a:endParaRPr>
          </a:p>
          <a:p>
            <a:pPr lvl="1"/>
            <a:r>
              <a:rPr lang="ja-JP" altLang="en-US" sz="2400" dirty="0" smtClean="0"/>
              <a:t>なぜ</a:t>
            </a:r>
            <a:r>
              <a:rPr lang="en-US" altLang="ja-JP" sz="2400" dirty="0" err="1" smtClean="0"/>
              <a:t>Git</a:t>
            </a:r>
            <a:r>
              <a:rPr lang="ja-JP" altLang="en-US" sz="2400" dirty="0" smtClean="0"/>
              <a:t>は</a:t>
            </a:r>
            <a:r>
              <a:rPr lang="ja-JP" altLang="en-US" sz="2400" dirty="0"/>
              <a:t>ブランチ</a:t>
            </a:r>
            <a:r>
              <a:rPr lang="ja-JP" altLang="en-US" sz="2400" dirty="0" smtClean="0"/>
              <a:t>をマージしまくるのか？</a:t>
            </a:r>
            <a:endParaRPr lang="en-US" altLang="ja-JP" sz="2400" dirty="0" smtClean="0"/>
          </a:p>
          <a:p>
            <a:pPr lvl="1"/>
            <a:r>
              <a:rPr lang="ja-JP" altLang="en-US" sz="2400" dirty="0" smtClean="0"/>
              <a:t>どうやって</a:t>
            </a:r>
            <a:r>
              <a:rPr lang="en-US" altLang="ja-JP" sz="2400" dirty="0" err="1" smtClean="0"/>
              <a:t>Git</a:t>
            </a:r>
            <a:r>
              <a:rPr lang="ja-JP" altLang="en-US" sz="2400" dirty="0" smtClean="0"/>
              <a:t>は複数のリポジトリを管理するの</a:t>
            </a:r>
            <a:r>
              <a:rPr lang="ja-JP" altLang="en-US" sz="2400" smtClean="0"/>
              <a:t>か？</a:t>
            </a:r>
            <a:endParaRPr lang="en-US" altLang="ja-JP"/>
          </a:p>
          <a:p>
            <a:pPr lvl="1"/>
            <a:r>
              <a:rPr lang="ja-JP" altLang="en-US"/>
              <a:t>どうして</a:t>
            </a:r>
            <a:r>
              <a:rPr lang="en-US" altLang="ja-JP"/>
              <a:t>Git</a:t>
            </a:r>
            <a:r>
              <a:rPr lang="ja-JP" altLang="en-US"/>
              <a:t>はソースの差分を保存しないのか</a:t>
            </a:r>
            <a:r>
              <a:rPr lang="ja-JP" altLang="en-US" smtClean="0"/>
              <a:t>？</a:t>
            </a:r>
            <a:endParaRPr lang="ja-JP" altLang="en-US"/>
          </a:p>
        </p:txBody>
      </p:sp>
    </p:spTree>
    <p:extLst>
      <p:ext uri="{BB962C8B-B14F-4D97-AF65-F5344CB8AC3E}">
        <p14:creationId xmlns:p14="http://schemas.microsoft.com/office/powerpoint/2010/main" val="208405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941165" y="2622818"/>
            <a:ext cx="7315990" cy="3597679"/>
          </a:xfrm>
          <a:prstGeom prst="rect">
            <a:avLst/>
          </a:prstGeom>
        </p:spPr>
      </p:pic>
      <p:sp>
        <p:nvSpPr>
          <p:cNvPr id="2" name="タイトル 1"/>
          <p:cNvSpPr>
            <a:spLocks noGrp="1"/>
          </p:cNvSpPr>
          <p:nvPr>
            <p:ph type="title"/>
          </p:nvPr>
        </p:nvSpPr>
        <p:spPr>
          <a:xfrm>
            <a:off x="587829" y="438912"/>
            <a:ext cx="10920548" cy="932688"/>
          </a:xfrm>
        </p:spPr>
        <p:txBody>
          <a:bodyPr>
            <a:noAutofit/>
          </a:bodyPr>
          <a:lstStyle/>
          <a:p>
            <a:r>
              <a:rPr lang="ja-JP" altLang="en-US" sz="4000" b="1" dirty="0" smtClean="0"/>
              <a:t>なぜ</a:t>
            </a:r>
            <a:r>
              <a:rPr lang="en-US" altLang="ja-JP" sz="4000" b="1" dirty="0" err="1" smtClean="0"/>
              <a:t>Git</a:t>
            </a:r>
            <a:r>
              <a:rPr lang="ja-JP" altLang="en-US" sz="4000" b="1" dirty="0" smtClean="0"/>
              <a:t>はブランチしまくるのか？</a:t>
            </a:r>
            <a:endParaRPr kumimoji="1" lang="ja-JP" altLang="en-US" sz="4000" b="1" dirty="0"/>
          </a:p>
        </p:txBody>
      </p:sp>
      <p:sp>
        <p:nvSpPr>
          <p:cNvPr id="3" name="コンテンツ プレースホルダー 2"/>
          <p:cNvSpPr>
            <a:spLocks noGrp="1"/>
          </p:cNvSpPr>
          <p:nvPr>
            <p:ph idx="1"/>
          </p:nvPr>
        </p:nvSpPr>
        <p:spPr>
          <a:xfrm>
            <a:off x="164242" y="1731464"/>
            <a:ext cx="10384972" cy="4129169"/>
          </a:xfrm>
        </p:spPr>
        <p:txBody>
          <a:bodyPr>
            <a:normAutofit/>
          </a:bodyPr>
          <a:lstStyle/>
          <a:p>
            <a:r>
              <a:rPr kumimoji="1" lang="ja-JP" altLang="en-US" sz="2800" dirty="0" smtClean="0">
                <a:solidFill>
                  <a:srgbClr val="FF0000"/>
                </a:solidFill>
              </a:rPr>
              <a:t>ブランチを作るのが非常に簡単</a:t>
            </a:r>
            <a:r>
              <a:rPr kumimoji="1" lang="ja-JP" altLang="en-US" sz="2800" smtClean="0">
                <a:solidFill>
                  <a:schemeClr val="tx1"/>
                </a:solidFill>
              </a:rPr>
              <a:t>です。</a:t>
            </a:r>
            <a:endParaRPr kumimoji="1" lang="en-US" altLang="ja-JP" sz="2800" dirty="0" smtClean="0">
              <a:solidFill>
                <a:schemeClr val="tx1"/>
              </a:solidFill>
            </a:endParaRPr>
          </a:p>
        </p:txBody>
      </p:sp>
      <p:pic>
        <p:nvPicPr>
          <p:cNvPr id="7" name="図 6"/>
          <p:cNvPicPr>
            <a:picLocks noChangeAspect="1"/>
          </p:cNvPicPr>
          <p:nvPr/>
        </p:nvPicPr>
        <p:blipFill>
          <a:blip r:embed="rId3"/>
          <a:stretch>
            <a:fillRect/>
          </a:stretch>
        </p:blipFill>
        <p:spPr>
          <a:xfrm>
            <a:off x="6146621" y="3730646"/>
            <a:ext cx="5646909" cy="2019475"/>
          </a:xfrm>
          <a:prstGeom prst="rect">
            <a:avLst/>
          </a:prstGeom>
          <a:effectLst>
            <a:outerShdw blurRad="63500" sx="102000" sy="102000" algn="ctr" rotWithShape="0">
              <a:prstClr val="black">
                <a:alpha val="40000"/>
              </a:prstClr>
            </a:outerShdw>
          </a:effectLst>
        </p:spPr>
      </p:pic>
      <p:sp>
        <p:nvSpPr>
          <p:cNvPr id="8" name="ストライプ矢印 7"/>
          <p:cNvSpPr/>
          <p:nvPr/>
        </p:nvSpPr>
        <p:spPr>
          <a:xfrm>
            <a:off x="4778050" y="4051958"/>
            <a:ext cx="1473200" cy="853440"/>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11003378" y="128669"/>
            <a:ext cx="1009997" cy="620486"/>
          </a:xfrm>
          <a:prstGeom prst="wedgeRoundRectCallout">
            <a:avLst>
              <a:gd name="adj1" fmla="val -86560"/>
              <a:gd name="adj2" fmla="val 400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デモ</a:t>
            </a:r>
            <a:endParaRPr kumimoji="1" lang="ja-JP" altLang="en-US" dirty="0"/>
          </a:p>
        </p:txBody>
      </p:sp>
    </p:spTree>
    <p:extLst>
      <p:ext uri="{BB962C8B-B14F-4D97-AF65-F5344CB8AC3E}">
        <p14:creationId xmlns:p14="http://schemas.microsoft.com/office/powerpoint/2010/main" val="134813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438912"/>
            <a:ext cx="10920548" cy="932688"/>
          </a:xfrm>
        </p:spPr>
        <p:txBody>
          <a:bodyPr>
            <a:noAutofit/>
          </a:bodyPr>
          <a:lstStyle/>
          <a:p>
            <a:r>
              <a:rPr lang="ja-JP" altLang="en-US" sz="4000" b="1" dirty="0" smtClean="0"/>
              <a:t>なぜ</a:t>
            </a:r>
            <a:r>
              <a:rPr lang="en-US" altLang="ja-JP" sz="4000" b="1" dirty="0" err="1" smtClean="0"/>
              <a:t>Git</a:t>
            </a:r>
            <a:r>
              <a:rPr lang="ja-JP" altLang="en-US" sz="4000" b="1" dirty="0" smtClean="0"/>
              <a:t>はブランチしまくるのか？</a:t>
            </a:r>
            <a:endParaRPr kumimoji="1" lang="ja-JP" altLang="en-US" sz="4000" b="1" dirty="0"/>
          </a:p>
        </p:txBody>
      </p:sp>
      <p:sp>
        <p:nvSpPr>
          <p:cNvPr id="3" name="コンテンツ プレースホルダー 2"/>
          <p:cNvSpPr>
            <a:spLocks noGrp="1"/>
          </p:cNvSpPr>
          <p:nvPr>
            <p:ph idx="1"/>
          </p:nvPr>
        </p:nvSpPr>
        <p:spPr>
          <a:xfrm>
            <a:off x="797632" y="1956869"/>
            <a:ext cx="10384972" cy="4129169"/>
          </a:xfrm>
        </p:spPr>
        <p:txBody>
          <a:bodyPr>
            <a:normAutofit/>
          </a:bodyPr>
          <a:lstStyle/>
          <a:p>
            <a:r>
              <a:rPr kumimoji="1" lang="ja-JP" altLang="en-US" sz="2800" dirty="0" smtClean="0">
                <a:solidFill>
                  <a:srgbClr val="FF0000"/>
                </a:solidFill>
              </a:rPr>
              <a:t>ブランチを作るのが非常に簡単</a:t>
            </a:r>
            <a:r>
              <a:rPr kumimoji="1" lang="ja-JP" altLang="en-US" sz="2800" dirty="0" smtClean="0">
                <a:solidFill>
                  <a:schemeClr val="tx1"/>
                </a:solidFill>
              </a:rPr>
              <a:t>です。</a:t>
            </a:r>
            <a:endParaRPr kumimoji="1" lang="en-US" altLang="ja-JP" sz="2800" dirty="0" smtClean="0">
              <a:solidFill>
                <a:schemeClr val="tx1"/>
              </a:solidFill>
            </a:endParaRPr>
          </a:p>
          <a:p>
            <a:r>
              <a:rPr lang="ja-JP" altLang="en-US" sz="2800" smtClean="0">
                <a:solidFill>
                  <a:schemeClr val="tx1"/>
                </a:solidFill>
              </a:rPr>
              <a:t>なの</a:t>
            </a:r>
            <a:r>
              <a:rPr lang="ja-JP" altLang="en-US" sz="2800" dirty="0" smtClean="0">
                <a:solidFill>
                  <a:schemeClr val="tx1"/>
                </a:solidFill>
              </a:rPr>
              <a:t>で、</a:t>
            </a:r>
            <a:r>
              <a:rPr lang="ja-JP" altLang="en-US" sz="2800" dirty="0" smtClean="0">
                <a:solidFill>
                  <a:srgbClr val="FF0000"/>
                </a:solidFill>
              </a:rPr>
              <a:t>ちょっとした変更もブランチ</a:t>
            </a:r>
            <a:r>
              <a:rPr lang="ja-JP" altLang="en-US" sz="2800" dirty="0" smtClean="0">
                <a:solidFill>
                  <a:schemeClr val="tx1"/>
                </a:solidFill>
              </a:rPr>
              <a:t>して行います。</a:t>
            </a:r>
            <a:endParaRPr lang="en-US" altLang="ja-JP" sz="2800" dirty="0" smtClean="0">
              <a:solidFill>
                <a:schemeClr val="tx1"/>
              </a:solidFill>
            </a:endParaRPr>
          </a:p>
          <a:p>
            <a:r>
              <a:rPr kumimoji="1" lang="ja-JP" altLang="en-US" sz="2800" dirty="0" smtClean="0">
                <a:solidFill>
                  <a:schemeClr val="tx1"/>
                </a:solidFill>
              </a:rPr>
              <a:t>そうすると、</a:t>
            </a:r>
            <a:r>
              <a:rPr kumimoji="1" lang="ja-JP" altLang="en-US" sz="2800" dirty="0" smtClean="0">
                <a:solidFill>
                  <a:srgbClr val="FF0000"/>
                </a:solidFill>
              </a:rPr>
              <a:t>変更点を安全に</a:t>
            </a:r>
            <a:r>
              <a:rPr kumimoji="1" lang="en-US" altLang="ja-JP" sz="2800" dirty="0" err="1" smtClean="0">
                <a:solidFill>
                  <a:srgbClr val="FF0000"/>
                </a:solidFill>
              </a:rPr>
              <a:t>Git</a:t>
            </a:r>
            <a:r>
              <a:rPr kumimoji="1" lang="ja-JP" altLang="en-US" sz="2800" dirty="0" smtClean="0">
                <a:solidFill>
                  <a:srgbClr val="FF0000"/>
                </a:solidFill>
              </a:rPr>
              <a:t>に保管</a:t>
            </a:r>
            <a:r>
              <a:rPr kumimoji="1" lang="ja-JP" altLang="en-US" sz="2800" dirty="0" smtClean="0">
                <a:solidFill>
                  <a:schemeClr val="tx1"/>
                </a:solidFill>
              </a:rPr>
              <a:t>できます。</a:t>
            </a:r>
            <a:endParaRPr kumimoji="1" lang="en-US" altLang="ja-JP" sz="2800" dirty="0" smtClean="0">
              <a:solidFill>
                <a:schemeClr val="tx1"/>
              </a:solidFill>
            </a:endParaRPr>
          </a:p>
          <a:p>
            <a:r>
              <a:rPr lang="ja-JP" altLang="en-US" sz="2800" dirty="0" smtClean="0">
                <a:solidFill>
                  <a:schemeClr val="tx1"/>
                </a:solidFill>
              </a:rPr>
              <a:t>たわいもない変更でも、あとでまた確認したくなることがありますよ。</a:t>
            </a:r>
            <a:endParaRPr lang="en-US" altLang="ja-JP" sz="2800" dirty="0" smtClean="0">
              <a:solidFill>
                <a:schemeClr val="tx1"/>
              </a:solidFill>
            </a:endParaRPr>
          </a:p>
          <a:p>
            <a:r>
              <a:rPr kumimoji="1" lang="ja-JP" altLang="en-US" sz="2800" dirty="0" smtClean="0">
                <a:solidFill>
                  <a:schemeClr val="tx1"/>
                </a:solidFill>
              </a:rPr>
              <a:t>リモートに保管しなくても済む方法があります。</a:t>
            </a:r>
            <a:endParaRPr kumimoji="1" lang="ja-JP" altLang="en-US" sz="2800" dirty="0">
              <a:solidFill>
                <a:schemeClr val="tx1"/>
              </a:solidFill>
            </a:endParaRPr>
          </a:p>
        </p:txBody>
      </p:sp>
      <p:sp>
        <p:nvSpPr>
          <p:cNvPr id="5" name="角丸四角形吹き出し 4"/>
          <p:cNvSpPr/>
          <p:nvPr/>
        </p:nvSpPr>
        <p:spPr>
          <a:xfrm>
            <a:off x="7458174" y="4839536"/>
            <a:ext cx="4000500" cy="795419"/>
          </a:xfrm>
          <a:prstGeom prst="wedgeRoundRectCallout">
            <a:avLst>
              <a:gd name="adj1" fmla="val -63121"/>
              <a:gd name="adj2" fmla="val -513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リモートに送る前なら取り消す事も出来なくはない</a:t>
            </a:r>
            <a:endParaRPr kumimoji="1" lang="ja-JP" altLang="en-US" dirty="0"/>
          </a:p>
        </p:txBody>
      </p:sp>
      <p:sp>
        <p:nvSpPr>
          <p:cNvPr id="7" name="角丸四角形吹き出し 6"/>
          <p:cNvSpPr/>
          <p:nvPr/>
        </p:nvSpPr>
        <p:spPr>
          <a:xfrm>
            <a:off x="7384284" y="1281201"/>
            <a:ext cx="4743782" cy="766068"/>
          </a:xfrm>
          <a:prstGeom prst="wedgeRoundRectCallout">
            <a:avLst>
              <a:gd name="adj1" fmla="val -57769"/>
              <a:gd name="adj2" fmla="val 457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仕掛かりの変更がある状態でも</a:t>
            </a:r>
            <a:r>
              <a:rPr kumimoji="1" lang="en-US" altLang="ja-JP" dirty="0" smtClean="0"/>
              <a:t>OK</a:t>
            </a:r>
            <a:r>
              <a:rPr kumimoji="1" lang="ja-JP" altLang="en-US" dirty="0" smtClean="0"/>
              <a:t>！あらかじめブランチを切っておかなくても良い</a:t>
            </a:r>
            <a:endParaRPr kumimoji="1" lang="ja-JP" altLang="en-US" dirty="0"/>
          </a:p>
        </p:txBody>
      </p:sp>
    </p:spTree>
    <p:extLst>
      <p:ext uri="{BB962C8B-B14F-4D97-AF65-F5344CB8AC3E}">
        <p14:creationId xmlns:p14="http://schemas.microsoft.com/office/powerpoint/2010/main" val="408987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438912"/>
            <a:ext cx="10920548" cy="932688"/>
          </a:xfrm>
        </p:spPr>
        <p:txBody>
          <a:bodyPr>
            <a:noAutofit/>
          </a:bodyPr>
          <a:lstStyle/>
          <a:p>
            <a:r>
              <a:rPr lang="ja-JP" altLang="en-US" sz="4000" b="1" dirty="0" smtClean="0"/>
              <a:t>なぜ</a:t>
            </a:r>
            <a:r>
              <a:rPr lang="en-US" altLang="ja-JP" sz="4000" b="1" dirty="0" err="1" smtClean="0"/>
              <a:t>Git</a:t>
            </a:r>
            <a:r>
              <a:rPr lang="ja-JP" altLang="en-US" sz="4000" b="1" dirty="0" smtClean="0"/>
              <a:t>はブランチしまくるのか？</a:t>
            </a:r>
            <a:endParaRPr kumimoji="1" lang="ja-JP" altLang="en-US" sz="4000" b="1" dirty="0"/>
          </a:p>
        </p:txBody>
      </p:sp>
      <p:sp>
        <p:nvSpPr>
          <p:cNvPr id="3" name="コンテンツ プレースホルダー 2"/>
          <p:cNvSpPr>
            <a:spLocks noGrp="1"/>
          </p:cNvSpPr>
          <p:nvPr>
            <p:ph idx="1"/>
          </p:nvPr>
        </p:nvSpPr>
        <p:spPr>
          <a:xfrm>
            <a:off x="855616" y="1887582"/>
            <a:ext cx="10853163" cy="4129169"/>
          </a:xfrm>
        </p:spPr>
        <p:txBody>
          <a:bodyPr>
            <a:normAutofit/>
          </a:bodyPr>
          <a:lstStyle/>
          <a:p>
            <a:r>
              <a:rPr kumimoji="1" lang="ja-JP" altLang="en-US" sz="2800" dirty="0" smtClean="0">
                <a:solidFill>
                  <a:srgbClr val="FF0000"/>
                </a:solidFill>
              </a:rPr>
              <a:t>テストのためにブランチを切ります</a:t>
            </a:r>
            <a:r>
              <a:rPr kumimoji="1" lang="ja-JP" altLang="en-US" sz="2800" dirty="0" smtClean="0">
                <a:solidFill>
                  <a:schemeClr val="tx1"/>
                </a:solidFill>
              </a:rPr>
              <a:t>。</a:t>
            </a:r>
            <a:endParaRPr kumimoji="1" lang="en-US" altLang="ja-JP" sz="2800" dirty="0" smtClean="0">
              <a:solidFill>
                <a:schemeClr val="tx1"/>
              </a:solidFill>
            </a:endParaRPr>
          </a:p>
          <a:p>
            <a:pPr lvl="1"/>
            <a:r>
              <a:rPr lang="ja-JP" altLang="en-US" sz="2600" dirty="0" smtClean="0">
                <a:solidFill>
                  <a:schemeClr val="tx1"/>
                </a:solidFill>
              </a:rPr>
              <a:t>リファクタリングが成功するかどうか自信が無い。</a:t>
            </a:r>
            <a:endParaRPr lang="en-US" altLang="ja-JP" sz="2600" dirty="0" smtClean="0">
              <a:solidFill>
                <a:schemeClr val="tx1"/>
              </a:solidFill>
            </a:endParaRPr>
          </a:p>
          <a:p>
            <a:pPr lvl="1"/>
            <a:r>
              <a:rPr kumimoji="1" lang="ja-JP" altLang="en-US" sz="2600" dirty="0" smtClean="0">
                <a:solidFill>
                  <a:schemeClr val="tx1"/>
                </a:solidFill>
              </a:rPr>
              <a:t>新しい何かを試すために、既存コードを改造したい。</a:t>
            </a:r>
            <a:endParaRPr kumimoji="1" lang="en-US" altLang="ja-JP" sz="2600" dirty="0" smtClean="0">
              <a:solidFill>
                <a:schemeClr val="tx1"/>
              </a:solidFill>
            </a:endParaRPr>
          </a:p>
          <a:p>
            <a:pPr lvl="2"/>
            <a:r>
              <a:rPr lang="ja-JP" altLang="en-US" sz="2400" dirty="0" smtClean="0">
                <a:solidFill>
                  <a:schemeClr val="tx1"/>
                </a:solidFill>
              </a:rPr>
              <a:t>それがうまくいったら、</a:t>
            </a:r>
            <a:r>
              <a:rPr lang="ja-JP" altLang="en-US" sz="2400" dirty="0" smtClean="0">
                <a:solidFill>
                  <a:srgbClr val="FF0000"/>
                </a:solidFill>
              </a:rPr>
              <a:t>正式に採用したいが失敗するかも知れない</a:t>
            </a:r>
            <a:r>
              <a:rPr lang="en-US" altLang="ja-JP" sz="2400" dirty="0" smtClean="0">
                <a:solidFill>
                  <a:schemeClr val="tx1"/>
                </a:solidFill>
              </a:rPr>
              <a:t>…</a:t>
            </a:r>
          </a:p>
          <a:p>
            <a:r>
              <a:rPr kumimoji="1" lang="ja-JP" altLang="en-US" sz="2800" dirty="0" smtClean="0">
                <a:solidFill>
                  <a:schemeClr val="tx1"/>
                </a:solidFill>
              </a:rPr>
              <a:t>作業</a:t>
            </a:r>
            <a:r>
              <a:rPr lang="ja-JP" altLang="en-US" sz="2800" dirty="0">
                <a:solidFill>
                  <a:schemeClr val="tx1"/>
                </a:solidFill>
              </a:rPr>
              <a:t>単位</a:t>
            </a:r>
            <a:r>
              <a:rPr lang="ja-JP" altLang="en-US" sz="2800" dirty="0" smtClean="0">
                <a:solidFill>
                  <a:schemeClr val="tx1"/>
                </a:solidFill>
              </a:rPr>
              <a:t>に紐づけておきたい。</a:t>
            </a:r>
            <a:endParaRPr lang="en-US" altLang="ja-JP" sz="2800" dirty="0" smtClean="0">
              <a:solidFill>
                <a:schemeClr val="tx1"/>
              </a:solidFill>
            </a:endParaRPr>
          </a:p>
          <a:p>
            <a:pPr lvl="1"/>
            <a:r>
              <a:rPr lang="ja-JP" altLang="en-US" sz="2600" dirty="0" smtClean="0">
                <a:solidFill>
                  <a:schemeClr val="tx1"/>
                </a:solidFill>
              </a:rPr>
              <a:t>そうすれば、後で</a:t>
            </a:r>
            <a:r>
              <a:rPr lang="ja-JP" altLang="en-US" sz="2600" dirty="0" smtClean="0">
                <a:solidFill>
                  <a:srgbClr val="FF0000"/>
                </a:solidFill>
              </a:rPr>
              <a:t>作業の推移を確認できる</a:t>
            </a:r>
            <a:r>
              <a:rPr lang="ja-JP" altLang="en-US" sz="2600" dirty="0" smtClean="0">
                <a:solidFill>
                  <a:schemeClr val="tx1"/>
                </a:solidFill>
              </a:rPr>
              <a:t>。</a:t>
            </a:r>
            <a:endParaRPr lang="en-US" altLang="ja-JP" sz="2600" dirty="0" smtClean="0">
              <a:solidFill>
                <a:schemeClr val="tx1"/>
              </a:solidFill>
            </a:endParaRPr>
          </a:p>
          <a:p>
            <a:pPr lvl="1"/>
            <a:r>
              <a:rPr kumimoji="1" lang="ja-JP" altLang="en-US" sz="2600" dirty="0">
                <a:solidFill>
                  <a:schemeClr val="tx1"/>
                </a:solidFill>
              </a:rPr>
              <a:t>他</a:t>
            </a:r>
            <a:r>
              <a:rPr kumimoji="1" lang="ja-JP" altLang="en-US" sz="2600" dirty="0" smtClean="0">
                <a:solidFill>
                  <a:schemeClr val="tx1"/>
                </a:solidFill>
              </a:rPr>
              <a:t>の人との作業分担でバッティングする事が無い。</a:t>
            </a:r>
            <a:endParaRPr kumimoji="1" lang="en-US" altLang="ja-JP" sz="2600" dirty="0" smtClean="0">
              <a:solidFill>
                <a:schemeClr val="tx1"/>
              </a:solidFill>
            </a:endParaRPr>
          </a:p>
          <a:p>
            <a:pPr lvl="1"/>
            <a:r>
              <a:rPr lang="ja-JP" altLang="en-US" sz="2600" dirty="0">
                <a:solidFill>
                  <a:schemeClr val="tx1"/>
                </a:solidFill>
              </a:rPr>
              <a:t>一旦</a:t>
            </a:r>
            <a:r>
              <a:rPr lang="ja-JP" altLang="en-US" sz="2600" dirty="0" smtClean="0">
                <a:solidFill>
                  <a:schemeClr val="tx1"/>
                </a:solidFill>
              </a:rPr>
              <a:t>は完了した作業を、</a:t>
            </a:r>
            <a:r>
              <a:rPr lang="ja-JP" altLang="en-US" sz="2600" dirty="0" smtClean="0">
                <a:solidFill>
                  <a:srgbClr val="FF0000"/>
                </a:solidFill>
              </a:rPr>
              <a:t>あとから継続できる</a:t>
            </a:r>
            <a:r>
              <a:rPr lang="ja-JP" altLang="en-US" sz="2600" dirty="0" smtClean="0">
                <a:solidFill>
                  <a:schemeClr val="tx1"/>
                </a:solidFill>
              </a:rPr>
              <a:t>。</a:t>
            </a:r>
            <a:endParaRPr kumimoji="1" lang="ja-JP" altLang="en-US" sz="2600" dirty="0">
              <a:solidFill>
                <a:schemeClr val="tx1"/>
              </a:solidFill>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7882" y="4903934"/>
            <a:ext cx="2343243" cy="1171622"/>
          </a:xfrm>
          <a:prstGeom prst="rect">
            <a:avLst/>
          </a:prstGeom>
        </p:spPr>
      </p:pic>
    </p:spTree>
    <p:extLst>
      <p:ext uri="{BB962C8B-B14F-4D97-AF65-F5344CB8AC3E}">
        <p14:creationId xmlns:p14="http://schemas.microsoft.com/office/powerpoint/2010/main" val="220008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144779"/>
            <a:ext cx="10920548" cy="932688"/>
          </a:xfrm>
        </p:spPr>
        <p:txBody>
          <a:bodyPr>
            <a:noAutofit/>
          </a:bodyPr>
          <a:lstStyle/>
          <a:p>
            <a:r>
              <a:rPr lang="ja-JP" altLang="en-US" sz="4000" b="1" dirty="0" smtClean="0"/>
              <a:t>なぜ</a:t>
            </a:r>
            <a:r>
              <a:rPr lang="en-US" altLang="ja-JP" sz="4000" b="1" dirty="0" err="1" smtClean="0"/>
              <a:t>Git</a:t>
            </a:r>
            <a:r>
              <a:rPr lang="ja-JP" altLang="en-US" sz="4000" b="1" dirty="0" smtClean="0"/>
              <a:t>はブランチしまくるのか？</a:t>
            </a:r>
            <a:endParaRPr kumimoji="1" lang="ja-JP" altLang="en-US" sz="4000" b="1" dirty="0"/>
          </a:p>
        </p:txBody>
      </p:sp>
      <p:pic>
        <p:nvPicPr>
          <p:cNvPr id="4" name="図 3"/>
          <p:cNvPicPr>
            <a:picLocks noChangeAspect="1"/>
          </p:cNvPicPr>
          <p:nvPr/>
        </p:nvPicPr>
        <p:blipFill>
          <a:blip r:embed="rId2"/>
          <a:stretch>
            <a:fillRect/>
          </a:stretch>
        </p:blipFill>
        <p:spPr>
          <a:xfrm>
            <a:off x="4283991" y="1619657"/>
            <a:ext cx="7224386" cy="4084674"/>
          </a:xfrm>
          <a:prstGeom prst="rect">
            <a:avLst/>
          </a:prstGeom>
        </p:spPr>
      </p:pic>
      <p:sp>
        <p:nvSpPr>
          <p:cNvPr id="5" name="角丸四角形吹き出し 4"/>
          <p:cNvSpPr/>
          <p:nvPr/>
        </p:nvSpPr>
        <p:spPr>
          <a:xfrm>
            <a:off x="5739724" y="5306621"/>
            <a:ext cx="3840793" cy="795419"/>
          </a:xfrm>
          <a:prstGeom prst="wedgeRoundRectCallout">
            <a:avLst>
              <a:gd name="adj1" fmla="val -63121"/>
              <a:gd name="adj2" fmla="val -513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パフォーマンステストしたいのでブランチを切った</a:t>
            </a:r>
            <a:endParaRPr kumimoji="1" lang="ja-JP" altLang="en-US" dirty="0"/>
          </a:p>
        </p:txBody>
      </p:sp>
      <p:sp>
        <p:nvSpPr>
          <p:cNvPr id="6" name="角丸四角形吹き出し 5"/>
          <p:cNvSpPr/>
          <p:nvPr/>
        </p:nvSpPr>
        <p:spPr>
          <a:xfrm>
            <a:off x="5802862" y="2532941"/>
            <a:ext cx="3442376" cy="795419"/>
          </a:xfrm>
          <a:prstGeom prst="wedgeRoundRectCallout">
            <a:avLst>
              <a:gd name="adj1" fmla="val -63121"/>
              <a:gd name="adj2" fmla="val -513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パフォーマンステストを実行</a:t>
            </a:r>
            <a:endParaRPr kumimoji="1" lang="ja-JP" altLang="en-US" dirty="0"/>
          </a:p>
        </p:txBody>
      </p:sp>
      <p:sp>
        <p:nvSpPr>
          <p:cNvPr id="7" name="角丸四角形吹き出し 6"/>
          <p:cNvSpPr/>
          <p:nvPr/>
        </p:nvSpPr>
        <p:spPr>
          <a:xfrm>
            <a:off x="7189701" y="1163015"/>
            <a:ext cx="4250095" cy="913284"/>
          </a:xfrm>
          <a:prstGeom prst="wedgeRoundRectCallout">
            <a:avLst>
              <a:gd name="adj1" fmla="val -61571"/>
              <a:gd name="adj2" fmla="val 597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結果が分かった時点でブランチを放置</a:t>
            </a:r>
            <a:endParaRPr kumimoji="1" lang="en-US" altLang="ja-JP" dirty="0" smtClean="0"/>
          </a:p>
          <a:p>
            <a:pPr algn="ctr"/>
            <a:r>
              <a:rPr kumimoji="1" lang="ja-JP" altLang="en-US" dirty="0" smtClean="0"/>
              <a:t>（あとで再び使用することも可能）</a:t>
            </a:r>
            <a:endParaRPr kumimoji="1" lang="ja-JP" altLang="en-US" dirty="0"/>
          </a:p>
        </p:txBody>
      </p:sp>
      <p:sp>
        <p:nvSpPr>
          <p:cNvPr id="9" name="左中かっこ 8"/>
          <p:cNvSpPr/>
          <p:nvPr/>
        </p:nvSpPr>
        <p:spPr>
          <a:xfrm>
            <a:off x="3539723" y="1791283"/>
            <a:ext cx="365760" cy="3741420"/>
          </a:xfrm>
          <a:prstGeom prst="leftBrace">
            <a:avLst>
              <a:gd name="adj1" fmla="val 58333"/>
              <a:gd name="adj2" fmla="val 4837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上矢印 10"/>
          <p:cNvSpPr/>
          <p:nvPr/>
        </p:nvSpPr>
        <p:spPr>
          <a:xfrm>
            <a:off x="3985260" y="1929179"/>
            <a:ext cx="251460" cy="3465629"/>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134363" y="2761541"/>
            <a:ext cx="2710462" cy="795419"/>
          </a:xfrm>
          <a:prstGeom prst="wedgeRoundRectCallout">
            <a:avLst>
              <a:gd name="adj1" fmla="val 70137"/>
              <a:gd name="adj2" fmla="val 4636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t>その間の、山のような共同作業</a:t>
            </a:r>
            <a:endParaRPr kumimoji="1" lang="ja-JP" altLang="en-US" dirty="0"/>
          </a:p>
        </p:txBody>
      </p:sp>
    </p:spTree>
    <p:extLst>
      <p:ext uri="{BB962C8B-B14F-4D97-AF65-F5344CB8AC3E}">
        <p14:creationId xmlns:p14="http://schemas.microsoft.com/office/powerpoint/2010/main" val="142841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438912"/>
            <a:ext cx="10920548" cy="932688"/>
          </a:xfrm>
        </p:spPr>
        <p:txBody>
          <a:bodyPr>
            <a:noAutofit/>
          </a:bodyPr>
          <a:lstStyle/>
          <a:p>
            <a:r>
              <a:rPr lang="ja-JP" altLang="en-US" sz="4000" b="1" dirty="0" smtClean="0"/>
              <a:t>なぜ</a:t>
            </a:r>
            <a:r>
              <a:rPr lang="en-US" altLang="ja-JP" sz="4000" b="1" dirty="0" err="1" smtClean="0"/>
              <a:t>Git</a:t>
            </a:r>
            <a:r>
              <a:rPr lang="ja-JP" altLang="en-US" sz="4000" b="1" dirty="0" smtClean="0"/>
              <a:t>はブランチしまくるのか？</a:t>
            </a:r>
            <a:endParaRPr kumimoji="1" lang="ja-JP" altLang="en-US" sz="4000" b="1" dirty="0"/>
          </a:p>
        </p:txBody>
      </p:sp>
      <p:sp>
        <p:nvSpPr>
          <p:cNvPr id="3" name="コンテンツ プレースホルダー 2"/>
          <p:cNvSpPr>
            <a:spLocks noGrp="1"/>
          </p:cNvSpPr>
          <p:nvPr>
            <p:ph idx="1"/>
          </p:nvPr>
        </p:nvSpPr>
        <p:spPr>
          <a:xfrm>
            <a:off x="855617" y="1706046"/>
            <a:ext cx="10384972" cy="4129169"/>
          </a:xfrm>
        </p:spPr>
        <p:txBody>
          <a:bodyPr>
            <a:normAutofit/>
          </a:bodyPr>
          <a:lstStyle/>
          <a:p>
            <a:r>
              <a:rPr kumimoji="1" lang="en-US" altLang="ja-JP" sz="2800" dirty="0" smtClean="0">
                <a:solidFill>
                  <a:schemeClr val="tx1"/>
                </a:solidFill>
              </a:rPr>
              <a:t>Subversion</a:t>
            </a:r>
            <a:r>
              <a:rPr kumimoji="1" lang="ja-JP" altLang="en-US" sz="2800" dirty="0" smtClean="0">
                <a:solidFill>
                  <a:schemeClr val="tx1"/>
                </a:solidFill>
              </a:rPr>
              <a:t>を使っていると、</a:t>
            </a:r>
            <a:r>
              <a:rPr kumimoji="1" lang="ja-JP" altLang="en-US" sz="2800" dirty="0" smtClean="0">
                <a:solidFill>
                  <a:srgbClr val="FF0000"/>
                </a:solidFill>
              </a:rPr>
              <a:t>「リポジトリをきれいに保っておこう」と言う事に異常にこだわり</a:t>
            </a:r>
            <a:r>
              <a:rPr kumimoji="1" lang="ja-JP" altLang="en-US" sz="2800" dirty="0" smtClean="0">
                <a:solidFill>
                  <a:schemeClr val="tx1"/>
                </a:solidFill>
              </a:rPr>
              <a:t>、</a:t>
            </a:r>
            <a:r>
              <a:rPr kumimoji="1" lang="ja-JP" altLang="en-US" sz="2800" dirty="0" smtClean="0">
                <a:solidFill>
                  <a:srgbClr val="FF0000"/>
                </a:solidFill>
              </a:rPr>
              <a:t>保存す</a:t>
            </a:r>
            <a:r>
              <a:rPr kumimoji="1" lang="ja-JP" altLang="en-US" sz="2800" smtClean="0">
                <a:solidFill>
                  <a:srgbClr val="FF0000"/>
                </a:solidFill>
              </a:rPr>
              <a:t>べきだったファイルを</a:t>
            </a:r>
            <a:r>
              <a:rPr kumimoji="1" lang="ja-JP" altLang="en-US" sz="2800" dirty="0" smtClean="0">
                <a:solidFill>
                  <a:srgbClr val="FF0000"/>
                </a:solidFill>
              </a:rPr>
              <a:t>保存しなかった</a:t>
            </a:r>
            <a:r>
              <a:rPr kumimoji="1" lang="ja-JP" altLang="en-US" sz="2800" dirty="0" smtClean="0">
                <a:solidFill>
                  <a:schemeClr val="tx1"/>
                </a:solidFill>
              </a:rPr>
              <a:t>だとか、一時的に保存するために（</a:t>
            </a:r>
            <a:r>
              <a:rPr kumimoji="1" lang="en-US" altLang="ja-JP" sz="2800" dirty="0" smtClean="0">
                <a:solidFill>
                  <a:schemeClr val="tx1"/>
                </a:solidFill>
              </a:rPr>
              <a:t>Subversion</a:t>
            </a:r>
            <a:r>
              <a:rPr lang="ja-JP" altLang="en-US" sz="2800" dirty="0" smtClean="0">
                <a:solidFill>
                  <a:schemeClr val="tx1"/>
                </a:solidFill>
              </a:rPr>
              <a:t>があるにも関わらず）、</a:t>
            </a:r>
            <a:r>
              <a:rPr lang="ja-JP" altLang="en-US" sz="2800" dirty="0" smtClean="0">
                <a:solidFill>
                  <a:srgbClr val="FF0000"/>
                </a:solidFill>
              </a:rPr>
              <a:t>フォルダごと別のどこかにコピーする</a:t>
            </a:r>
            <a:r>
              <a:rPr lang="ja-JP" altLang="en-US" sz="2800" dirty="0" smtClean="0">
                <a:solidFill>
                  <a:schemeClr val="tx1"/>
                </a:solidFill>
              </a:rPr>
              <a:t>など</a:t>
            </a:r>
            <a:r>
              <a:rPr lang="ja-JP" altLang="en-US" sz="2800" smtClean="0">
                <a:solidFill>
                  <a:schemeClr val="tx1"/>
                </a:solidFill>
              </a:rPr>
              <a:t>と言う事があると思います。</a:t>
            </a:r>
            <a:endParaRPr lang="en-US" altLang="ja-JP" sz="2800" smtClean="0">
              <a:solidFill>
                <a:schemeClr val="tx1"/>
              </a:solidFill>
            </a:endParaRPr>
          </a:p>
          <a:p>
            <a:r>
              <a:rPr kumimoji="1" lang="ja-JP" altLang="en-US" smtClean="0"/>
              <a:t>しかし、コピーして残すと、そのファイルが何時の物であったのかが分からなくなり、結局意味のないものになります。また、チーム内で共有することが難しくなります。</a:t>
            </a:r>
            <a:endParaRPr kumimoji="1" lang="ja-JP" altLang="en-US" sz="2600" dirty="0">
              <a:solidFill>
                <a:schemeClr val="tx1"/>
              </a:solidFill>
            </a:endParaRPr>
          </a:p>
        </p:txBody>
      </p:sp>
      <p:sp>
        <p:nvSpPr>
          <p:cNvPr id="4" name="角丸四角形 3"/>
          <p:cNvSpPr/>
          <p:nvPr/>
        </p:nvSpPr>
        <p:spPr>
          <a:xfrm>
            <a:off x="1519519" y="5345737"/>
            <a:ext cx="9212980" cy="978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ソースコード管理システムは、「最終成果物を保存する場所」ではありません！！！</a:t>
            </a:r>
            <a:endParaRPr kumimoji="1" lang="en-US" altLang="ja-JP" dirty="0" smtClean="0"/>
          </a:p>
          <a:p>
            <a:pPr algn="ctr"/>
            <a:r>
              <a:rPr kumimoji="1" lang="ja-JP" altLang="en-US" dirty="0" smtClean="0"/>
              <a:t>（そう運用するのは自由ですが、不健康です）</a:t>
            </a:r>
            <a:endParaRPr kumimoji="1" lang="ja-JP" altLang="en-US" dirty="0"/>
          </a:p>
        </p:txBody>
      </p:sp>
    </p:spTree>
    <p:extLst>
      <p:ext uri="{BB962C8B-B14F-4D97-AF65-F5344CB8AC3E}">
        <p14:creationId xmlns:p14="http://schemas.microsoft.com/office/powerpoint/2010/main" val="22129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smtClean="0"/>
              <a:t>アジェンダ</a:t>
            </a:r>
            <a:endParaRPr kumimoji="1" lang="ja-JP" altLang="en-US" b="1"/>
          </a:p>
        </p:txBody>
      </p:sp>
      <p:sp>
        <p:nvSpPr>
          <p:cNvPr id="8" name="正方形/長方形 7"/>
          <p:cNvSpPr/>
          <p:nvPr/>
        </p:nvSpPr>
        <p:spPr>
          <a:xfrm>
            <a:off x="558800" y="1432560"/>
            <a:ext cx="1024636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p:cNvSpPr>
            <a:spLocks noGrp="1"/>
          </p:cNvSpPr>
          <p:nvPr>
            <p:ph idx="1"/>
          </p:nvPr>
        </p:nvSpPr>
        <p:spPr>
          <a:xfrm>
            <a:off x="845127" y="1828800"/>
            <a:ext cx="10515600" cy="4351337"/>
          </a:xfrm>
        </p:spPr>
        <p:txBody>
          <a:bodyPr>
            <a:normAutofit/>
          </a:bodyPr>
          <a:lstStyle/>
          <a:p>
            <a:r>
              <a:rPr kumimoji="1" lang="ja-JP" altLang="en-US" sz="2800" smtClean="0"/>
              <a:t>今日のお話</a:t>
            </a:r>
            <a:endParaRPr kumimoji="1" lang="en-US" altLang="ja-JP" sz="2800" smtClean="0"/>
          </a:p>
          <a:p>
            <a:r>
              <a:rPr lang="ja-JP" altLang="en-US" smtClean="0"/>
              <a:t>移行のお話</a:t>
            </a:r>
            <a:endParaRPr lang="en-US" altLang="ja-JP"/>
          </a:p>
          <a:p>
            <a:pPr marL="228600" lvl="1">
              <a:spcBef>
                <a:spcPts val="1000"/>
              </a:spcBef>
            </a:pPr>
            <a:r>
              <a:rPr lang="en-US" altLang="ja-JP"/>
              <a:t>Git</a:t>
            </a:r>
            <a:r>
              <a:rPr lang="ja-JP" altLang="en-US"/>
              <a:t>のブランチとタグとコミット</a:t>
            </a:r>
            <a:endParaRPr lang="en-US" altLang="ja-JP"/>
          </a:p>
          <a:p>
            <a:r>
              <a:rPr lang="ja-JP" altLang="en-US" b="1" smtClean="0">
                <a:solidFill>
                  <a:srgbClr val="FF0000"/>
                </a:solidFill>
              </a:rPr>
              <a:t>なぜなに</a:t>
            </a:r>
            <a:r>
              <a:rPr lang="en-US" altLang="ja-JP" b="1" smtClean="0">
                <a:solidFill>
                  <a:srgbClr val="FF0000"/>
                </a:solidFill>
              </a:rPr>
              <a:t>Git</a:t>
            </a:r>
            <a:endParaRPr kumimoji="1" lang="en-US" altLang="ja-JP" sz="2800" b="1" smtClean="0">
              <a:solidFill>
                <a:srgbClr val="FF0000"/>
              </a:solidFill>
            </a:endParaRPr>
          </a:p>
          <a:p>
            <a:pPr lvl="1"/>
            <a:r>
              <a:rPr kumimoji="1" lang="ja-JP" altLang="en-US" sz="2400" smtClean="0"/>
              <a:t>なぜ</a:t>
            </a:r>
            <a:r>
              <a:rPr kumimoji="1" lang="en-US" altLang="ja-JP" sz="2400" dirty="0" err="1" smtClean="0"/>
              <a:t>Git</a:t>
            </a:r>
            <a:r>
              <a:rPr kumimoji="1" lang="ja-JP" altLang="en-US" sz="2400" dirty="0" smtClean="0"/>
              <a:t>はブランチしまくるのか？</a:t>
            </a:r>
            <a:endParaRPr kumimoji="1" lang="en-US" altLang="ja-JP" sz="2400" dirty="0" smtClean="0"/>
          </a:p>
          <a:p>
            <a:pPr lvl="1"/>
            <a:r>
              <a:rPr lang="ja-JP" altLang="en-US" sz="2400" b="1" dirty="0" smtClean="0">
                <a:solidFill>
                  <a:srgbClr val="FF0000"/>
                </a:solidFill>
              </a:rPr>
              <a:t>なぜ</a:t>
            </a:r>
            <a:r>
              <a:rPr lang="en-US" altLang="ja-JP" sz="2400" b="1" dirty="0" err="1" smtClean="0">
                <a:solidFill>
                  <a:srgbClr val="FF0000"/>
                </a:solidFill>
              </a:rPr>
              <a:t>Git</a:t>
            </a:r>
            <a:r>
              <a:rPr lang="ja-JP" altLang="en-US" sz="2400" b="1" dirty="0" smtClean="0">
                <a:solidFill>
                  <a:srgbClr val="FF0000"/>
                </a:solidFill>
              </a:rPr>
              <a:t>は</a:t>
            </a:r>
            <a:r>
              <a:rPr lang="ja-JP" altLang="en-US" sz="2400" b="1" dirty="0">
                <a:solidFill>
                  <a:srgbClr val="FF0000"/>
                </a:solidFill>
              </a:rPr>
              <a:t>ブランチ</a:t>
            </a:r>
            <a:r>
              <a:rPr lang="ja-JP" altLang="en-US" sz="2400" b="1" dirty="0" smtClean="0">
                <a:solidFill>
                  <a:srgbClr val="FF0000"/>
                </a:solidFill>
              </a:rPr>
              <a:t>をマージしまくるのか？</a:t>
            </a:r>
            <a:endParaRPr lang="en-US" altLang="ja-JP" sz="2400" b="1" dirty="0" smtClean="0">
              <a:solidFill>
                <a:srgbClr val="FF0000"/>
              </a:solidFill>
            </a:endParaRPr>
          </a:p>
          <a:p>
            <a:pPr lvl="1"/>
            <a:r>
              <a:rPr lang="ja-JP" altLang="en-US" sz="2400" dirty="0" smtClean="0"/>
              <a:t>どうやって</a:t>
            </a:r>
            <a:r>
              <a:rPr lang="en-US" altLang="ja-JP" sz="2400" dirty="0" err="1" smtClean="0"/>
              <a:t>Git</a:t>
            </a:r>
            <a:r>
              <a:rPr lang="ja-JP" altLang="en-US" sz="2400" dirty="0" smtClean="0"/>
              <a:t>は複数のリポジトリを管理するの</a:t>
            </a:r>
            <a:r>
              <a:rPr lang="ja-JP" altLang="en-US" sz="2400" smtClean="0"/>
              <a:t>か？</a:t>
            </a:r>
            <a:endParaRPr lang="en-US" altLang="ja-JP"/>
          </a:p>
          <a:p>
            <a:pPr lvl="1"/>
            <a:r>
              <a:rPr lang="ja-JP" altLang="en-US"/>
              <a:t>どうして</a:t>
            </a:r>
            <a:r>
              <a:rPr lang="en-US" altLang="ja-JP"/>
              <a:t>Git</a:t>
            </a:r>
            <a:r>
              <a:rPr lang="ja-JP" altLang="en-US"/>
              <a:t>はソースの差分を保存しないのか</a:t>
            </a:r>
            <a:r>
              <a:rPr lang="ja-JP" altLang="en-US" smtClean="0"/>
              <a:t>？</a:t>
            </a:r>
            <a:endParaRPr lang="ja-JP" altLang="en-US"/>
          </a:p>
        </p:txBody>
      </p:sp>
    </p:spTree>
    <p:extLst>
      <p:ext uri="{BB962C8B-B14F-4D97-AF65-F5344CB8AC3E}">
        <p14:creationId xmlns:p14="http://schemas.microsoft.com/office/powerpoint/2010/main" val="26137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smtClean="0"/>
              <a:t>アジェンダ</a:t>
            </a:r>
            <a:endParaRPr kumimoji="1" lang="ja-JP" altLang="en-US" b="1"/>
          </a:p>
        </p:txBody>
      </p:sp>
      <p:sp>
        <p:nvSpPr>
          <p:cNvPr id="8" name="正方形/長方形 7"/>
          <p:cNvSpPr/>
          <p:nvPr/>
        </p:nvSpPr>
        <p:spPr>
          <a:xfrm>
            <a:off x="558800" y="1432560"/>
            <a:ext cx="1024636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p:cNvSpPr>
            <a:spLocks noGrp="1"/>
          </p:cNvSpPr>
          <p:nvPr>
            <p:ph idx="1"/>
          </p:nvPr>
        </p:nvSpPr>
        <p:spPr>
          <a:xfrm>
            <a:off x="845127" y="1828800"/>
            <a:ext cx="10515600" cy="4351337"/>
          </a:xfrm>
        </p:spPr>
        <p:txBody>
          <a:bodyPr>
            <a:normAutofit/>
          </a:bodyPr>
          <a:lstStyle/>
          <a:p>
            <a:r>
              <a:rPr kumimoji="1" lang="ja-JP" altLang="en-US" sz="2800" b="1" smtClean="0">
                <a:solidFill>
                  <a:srgbClr val="FF0000"/>
                </a:solidFill>
              </a:rPr>
              <a:t>今日のお話</a:t>
            </a:r>
            <a:endParaRPr kumimoji="1" lang="en-US" altLang="ja-JP" sz="2800" b="1" smtClean="0">
              <a:solidFill>
                <a:srgbClr val="FF0000"/>
              </a:solidFill>
            </a:endParaRPr>
          </a:p>
          <a:p>
            <a:r>
              <a:rPr lang="ja-JP" altLang="en-US" smtClean="0"/>
              <a:t>移行のお話</a:t>
            </a:r>
            <a:endParaRPr lang="en-US" altLang="ja-JP"/>
          </a:p>
          <a:p>
            <a:pPr marL="228600" lvl="1">
              <a:spcBef>
                <a:spcPts val="1000"/>
              </a:spcBef>
            </a:pPr>
            <a:r>
              <a:rPr lang="en-US" altLang="ja-JP"/>
              <a:t>Git</a:t>
            </a:r>
            <a:r>
              <a:rPr lang="ja-JP" altLang="en-US"/>
              <a:t>のブランチとタグとコミット</a:t>
            </a:r>
            <a:endParaRPr lang="en-US" altLang="ja-JP"/>
          </a:p>
          <a:p>
            <a:r>
              <a:rPr lang="ja-JP" altLang="en-US" smtClean="0"/>
              <a:t>なぜなに</a:t>
            </a:r>
            <a:r>
              <a:rPr lang="en-US" altLang="ja-JP" smtClean="0"/>
              <a:t>Git</a:t>
            </a:r>
            <a:endParaRPr kumimoji="1" lang="en-US" altLang="ja-JP" sz="2800" smtClean="0"/>
          </a:p>
          <a:p>
            <a:pPr lvl="1"/>
            <a:r>
              <a:rPr kumimoji="1" lang="ja-JP" altLang="en-US" sz="2400" smtClean="0"/>
              <a:t>なぜ</a:t>
            </a:r>
            <a:r>
              <a:rPr kumimoji="1" lang="en-US" altLang="ja-JP" sz="2400" dirty="0" err="1" smtClean="0"/>
              <a:t>Git</a:t>
            </a:r>
            <a:r>
              <a:rPr kumimoji="1" lang="ja-JP" altLang="en-US" sz="2400" dirty="0" smtClean="0"/>
              <a:t>はブランチしまくるのか？</a:t>
            </a:r>
            <a:endParaRPr kumimoji="1" lang="en-US" altLang="ja-JP" sz="2400" dirty="0" smtClean="0"/>
          </a:p>
          <a:p>
            <a:pPr lvl="1"/>
            <a:r>
              <a:rPr lang="ja-JP" altLang="en-US" sz="2400" dirty="0" smtClean="0"/>
              <a:t>なぜ</a:t>
            </a:r>
            <a:r>
              <a:rPr lang="en-US" altLang="ja-JP" sz="2400" dirty="0" err="1" smtClean="0"/>
              <a:t>Git</a:t>
            </a:r>
            <a:r>
              <a:rPr lang="ja-JP" altLang="en-US" sz="2400" dirty="0" smtClean="0"/>
              <a:t>は</a:t>
            </a:r>
            <a:r>
              <a:rPr lang="ja-JP" altLang="en-US" sz="2400" dirty="0"/>
              <a:t>ブランチ</a:t>
            </a:r>
            <a:r>
              <a:rPr lang="ja-JP" altLang="en-US" sz="2400" dirty="0" smtClean="0"/>
              <a:t>をマージしまくるのか？</a:t>
            </a:r>
            <a:endParaRPr lang="en-US" altLang="ja-JP" sz="2400" dirty="0" smtClean="0"/>
          </a:p>
          <a:p>
            <a:pPr lvl="1"/>
            <a:r>
              <a:rPr lang="ja-JP" altLang="en-US" sz="2400" dirty="0" smtClean="0"/>
              <a:t>どうやって</a:t>
            </a:r>
            <a:r>
              <a:rPr lang="en-US" altLang="ja-JP" sz="2400" dirty="0" err="1" smtClean="0"/>
              <a:t>Git</a:t>
            </a:r>
            <a:r>
              <a:rPr lang="ja-JP" altLang="en-US" sz="2400" dirty="0" smtClean="0"/>
              <a:t>は複数のリポジトリを管理するの</a:t>
            </a:r>
            <a:r>
              <a:rPr lang="ja-JP" altLang="en-US" sz="2400" smtClean="0"/>
              <a:t>か？</a:t>
            </a:r>
            <a:endParaRPr lang="en-US" altLang="ja-JP" sz="2400" smtClean="0"/>
          </a:p>
          <a:p>
            <a:pPr lvl="1"/>
            <a:r>
              <a:rPr kumimoji="1" lang="ja-JP" altLang="en-US" smtClean="0"/>
              <a:t>どうして</a:t>
            </a:r>
            <a:r>
              <a:rPr kumimoji="1" lang="en-US" altLang="ja-JP" smtClean="0"/>
              <a:t>Git</a:t>
            </a:r>
            <a:r>
              <a:rPr kumimoji="1" lang="ja-JP" altLang="en-US" smtClean="0"/>
              <a:t>はソースの差分を保存しないのか？</a:t>
            </a:r>
            <a:endParaRPr kumimoji="1" lang="ja-JP" altLang="en-US" sz="2400" dirty="0"/>
          </a:p>
        </p:txBody>
      </p:sp>
    </p:spTree>
    <p:extLst>
      <p:ext uri="{BB962C8B-B14F-4D97-AF65-F5344CB8AC3E}">
        <p14:creationId xmlns:p14="http://schemas.microsoft.com/office/powerpoint/2010/main" val="411947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73152"/>
            <a:ext cx="10920548" cy="932688"/>
          </a:xfrm>
        </p:spPr>
        <p:txBody>
          <a:bodyPr>
            <a:noAutofit/>
          </a:bodyPr>
          <a:lstStyle/>
          <a:p>
            <a:r>
              <a:rPr lang="ja-JP" altLang="en-US" sz="4000" b="1" dirty="0" smtClean="0"/>
              <a:t>なぜ</a:t>
            </a:r>
            <a:r>
              <a:rPr lang="en-US" altLang="ja-JP" sz="4000" b="1" dirty="0" err="1" smtClean="0"/>
              <a:t>Git</a:t>
            </a:r>
            <a:r>
              <a:rPr lang="ja-JP" altLang="en-US" sz="4000" b="1" dirty="0" smtClean="0"/>
              <a:t>はブランチをマージしまくるのか？</a:t>
            </a:r>
            <a:endParaRPr kumimoji="1" lang="ja-JP" altLang="en-US" sz="4000" b="1" dirty="0"/>
          </a:p>
        </p:txBody>
      </p:sp>
      <p:sp>
        <p:nvSpPr>
          <p:cNvPr id="3" name="コンテンツ プレースホルダー 2"/>
          <p:cNvSpPr>
            <a:spLocks noGrp="1"/>
          </p:cNvSpPr>
          <p:nvPr>
            <p:ph idx="1"/>
          </p:nvPr>
        </p:nvSpPr>
        <p:spPr>
          <a:xfrm>
            <a:off x="396240" y="1178923"/>
            <a:ext cx="11490959" cy="2257698"/>
          </a:xfrm>
        </p:spPr>
        <p:txBody>
          <a:bodyPr>
            <a:normAutofit lnSpcReduction="10000"/>
          </a:bodyPr>
          <a:lstStyle/>
          <a:p>
            <a:r>
              <a:rPr lang="ja-JP" altLang="en-US" sz="2800" dirty="0" smtClean="0">
                <a:solidFill>
                  <a:schemeClr val="tx1"/>
                </a:solidFill>
              </a:rPr>
              <a:t>そんなわけで、</a:t>
            </a:r>
            <a:r>
              <a:rPr lang="en-US" altLang="ja-JP" sz="2800" dirty="0" err="1" smtClean="0">
                <a:solidFill>
                  <a:schemeClr val="tx1"/>
                </a:solidFill>
              </a:rPr>
              <a:t>Git</a:t>
            </a:r>
            <a:r>
              <a:rPr lang="ja-JP" altLang="en-US" sz="2800" dirty="0" smtClean="0">
                <a:solidFill>
                  <a:schemeClr val="tx1"/>
                </a:solidFill>
              </a:rPr>
              <a:t>ではブランチを沢山切ります。</a:t>
            </a:r>
            <a:r>
              <a:rPr lang="ja-JP" altLang="en-US" sz="2800" dirty="0" smtClean="0">
                <a:solidFill>
                  <a:srgbClr val="FF0000"/>
                </a:solidFill>
              </a:rPr>
              <a:t>そのままだと成果がばらばらです</a:t>
            </a:r>
            <a:r>
              <a:rPr lang="ja-JP" altLang="en-US" sz="2800" dirty="0" smtClean="0">
                <a:solidFill>
                  <a:schemeClr val="tx1"/>
                </a:solidFill>
              </a:rPr>
              <a:t>。</a:t>
            </a:r>
            <a:endParaRPr lang="en-US" altLang="ja-JP" sz="2800" dirty="0" smtClean="0">
              <a:solidFill>
                <a:schemeClr val="tx1"/>
              </a:solidFill>
            </a:endParaRPr>
          </a:p>
          <a:p>
            <a:r>
              <a:rPr kumimoji="1" lang="ja-JP" altLang="en-US" sz="2800" dirty="0" smtClean="0">
                <a:solidFill>
                  <a:schemeClr val="tx1"/>
                </a:solidFill>
              </a:rPr>
              <a:t>ある</a:t>
            </a:r>
            <a:r>
              <a:rPr kumimoji="1" lang="ja-JP" altLang="en-US" sz="2800" dirty="0">
                <a:solidFill>
                  <a:schemeClr val="tx1"/>
                </a:solidFill>
              </a:rPr>
              <a:t>時点</a:t>
            </a:r>
            <a:r>
              <a:rPr kumimoji="1" lang="ja-JP" altLang="en-US" sz="2800" dirty="0" smtClean="0">
                <a:solidFill>
                  <a:schemeClr val="tx1"/>
                </a:solidFill>
              </a:rPr>
              <a:t>で</a:t>
            </a:r>
            <a:r>
              <a:rPr kumimoji="1" lang="en-US" altLang="ja-JP" sz="2800" dirty="0" smtClean="0">
                <a:solidFill>
                  <a:schemeClr val="tx1"/>
                </a:solidFill>
              </a:rPr>
              <a:t>OK</a:t>
            </a:r>
            <a:r>
              <a:rPr kumimoji="1" lang="ja-JP" altLang="en-US" sz="2800" dirty="0" smtClean="0">
                <a:solidFill>
                  <a:schemeClr val="tx1"/>
                </a:solidFill>
              </a:rPr>
              <a:t>となった変更を、本採用したい。</a:t>
            </a:r>
            <a:endParaRPr kumimoji="1" lang="en-US" altLang="ja-JP" sz="2800" dirty="0" smtClean="0">
              <a:solidFill>
                <a:schemeClr val="tx1"/>
              </a:solidFill>
            </a:endParaRPr>
          </a:p>
          <a:p>
            <a:pPr lvl="1"/>
            <a:r>
              <a:rPr lang="ja-JP" altLang="en-US" sz="2600" dirty="0" smtClean="0">
                <a:solidFill>
                  <a:schemeClr val="tx1"/>
                </a:solidFill>
              </a:rPr>
              <a:t>そこで、</a:t>
            </a:r>
            <a:r>
              <a:rPr lang="ja-JP" altLang="en-US" sz="2600" dirty="0" smtClean="0">
                <a:solidFill>
                  <a:srgbClr val="FF0000"/>
                </a:solidFill>
              </a:rPr>
              <a:t>本流と見なしたブランチにマージする事で、正式採用します</a:t>
            </a:r>
            <a:r>
              <a:rPr lang="ja-JP" altLang="en-US" sz="2600" dirty="0" smtClean="0">
                <a:solidFill>
                  <a:schemeClr val="tx1"/>
                </a:solidFill>
              </a:rPr>
              <a:t>。</a:t>
            </a:r>
            <a:endParaRPr lang="en-US" altLang="ja-JP" sz="2600" dirty="0" smtClean="0">
              <a:solidFill>
                <a:schemeClr val="tx1"/>
              </a:solidFill>
            </a:endParaRPr>
          </a:p>
          <a:p>
            <a:r>
              <a:rPr lang="ja-JP" altLang="en-US" sz="2800" dirty="0">
                <a:solidFill>
                  <a:schemeClr val="tx1"/>
                </a:solidFill>
              </a:rPr>
              <a:t>本流</a:t>
            </a:r>
            <a:r>
              <a:rPr lang="ja-JP" altLang="en-US" sz="2800" dirty="0" smtClean="0">
                <a:solidFill>
                  <a:schemeClr val="tx1"/>
                </a:solidFill>
              </a:rPr>
              <a:t>を示すブランチを、</a:t>
            </a:r>
            <a:r>
              <a:rPr lang="ja-JP" altLang="en-US" sz="2800" dirty="0" smtClean="0">
                <a:solidFill>
                  <a:srgbClr val="FF0000"/>
                </a:solidFill>
              </a:rPr>
              <a:t>慣例で</a:t>
            </a:r>
            <a:r>
              <a:rPr lang="ja-JP" altLang="en-US" sz="2800" dirty="0" smtClean="0">
                <a:solidFill>
                  <a:schemeClr val="tx1"/>
                </a:solidFill>
              </a:rPr>
              <a:t>「</a:t>
            </a:r>
            <a:r>
              <a:rPr lang="en-US" altLang="ja-JP" sz="2800" dirty="0" smtClean="0">
                <a:solidFill>
                  <a:schemeClr val="tx1"/>
                </a:solidFill>
              </a:rPr>
              <a:t>master</a:t>
            </a:r>
            <a:r>
              <a:rPr lang="ja-JP" altLang="en-US" sz="2800" dirty="0" smtClean="0">
                <a:solidFill>
                  <a:schemeClr val="tx1"/>
                </a:solidFill>
              </a:rPr>
              <a:t>」ブランチと呼びます。</a:t>
            </a:r>
            <a:endParaRPr lang="en-US" altLang="ja-JP" sz="2800" dirty="0" smtClean="0">
              <a:solidFill>
                <a:schemeClr val="tx1"/>
              </a:solidFill>
            </a:endParaRPr>
          </a:p>
          <a:p>
            <a:endParaRPr kumimoji="1" lang="ja-JP" altLang="en-US" sz="2800" dirty="0">
              <a:solidFill>
                <a:schemeClr val="tx1"/>
              </a:solidFill>
            </a:endParaRPr>
          </a:p>
        </p:txBody>
      </p:sp>
      <p:pic>
        <p:nvPicPr>
          <p:cNvPr id="6" name="図 5"/>
          <p:cNvPicPr>
            <a:picLocks noChangeAspect="1"/>
          </p:cNvPicPr>
          <p:nvPr/>
        </p:nvPicPr>
        <p:blipFill>
          <a:blip r:embed="rId2"/>
          <a:stretch>
            <a:fillRect/>
          </a:stretch>
        </p:blipFill>
        <p:spPr>
          <a:xfrm>
            <a:off x="855617" y="3741325"/>
            <a:ext cx="7948349" cy="2194750"/>
          </a:xfrm>
          <a:prstGeom prst="rect">
            <a:avLst/>
          </a:prstGeom>
        </p:spPr>
      </p:pic>
      <p:sp>
        <p:nvSpPr>
          <p:cNvPr id="8" name="角丸四角形 7"/>
          <p:cNvSpPr/>
          <p:nvPr/>
        </p:nvSpPr>
        <p:spPr>
          <a:xfrm>
            <a:off x="4526280" y="3840480"/>
            <a:ext cx="754380" cy="35814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5907365" y="4035661"/>
            <a:ext cx="5278795" cy="1115459"/>
          </a:xfrm>
          <a:prstGeom prst="wedgeRoundRectCallout">
            <a:avLst>
              <a:gd name="adj1" fmla="val -63983"/>
              <a:gd name="adj2" fmla="val -488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これが</a:t>
            </a:r>
            <a:r>
              <a:rPr kumimoji="1" lang="en-US" altLang="ja-JP" dirty="0" smtClean="0"/>
              <a:t>master</a:t>
            </a:r>
            <a:r>
              <a:rPr kumimoji="1" lang="ja-JP" altLang="en-US" dirty="0" smtClean="0"/>
              <a:t>ブランチ。</a:t>
            </a:r>
            <a:endParaRPr kumimoji="1" lang="en-US" altLang="ja-JP" dirty="0" smtClean="0"/>
          </a:p>
          <a:p>
            <a:pPr algn="ctr"/>
            <a:r>
              <a:rPr kumimoji="1" lang="en-US" altLang="ja-JP" dirty="0" err="1" smtClean="0"/>
              <a:t>SourceTree</a:t>
            </a:r>
            <a:r>
              <a:rPr kumimoji="1" lang="ja-JP" altLang="en-US" dirty="0" smtClean="0"/>
              <a:t>上で見ると、大体樹形図の先頭にあるが、必ずしも先頭にあるわけではない</a:t>
            </a:r>
            <a:endParaRPr kumimoji="1" lang="ja-JP" altLang="en-US" dirty="0"/>
          </a:p>
        </p:txBody>
      </p:sp>
      <p:sp>
        <p:nvSpPr>
          <p:cNvPr id="9" name="角丸四角形吹き出し 8"/>
          <p:cNvSpPr/>
          <p:nvPr/>
        </p:nvSpPr>
        <p:spPr>
          <a:xfrm>
            <a:off x="11003378" y="128669"/>
            <a:ext cx="1009997" cy="620486"/>
          </a:xfrm>
          <a:prstGeom prst="wedgeRoundRectCallout">
            <a:avLst>
              <a:gd name="adj1" fmla="val -86560"/>
              <a:gd name="adj2" fmla="val 400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デモ</a:t>
            </a:r>
            <a:endParaRPr kumimoji="1" lang="ja-JP" altLang="en-US" dirty="0"/>
          </a:p>
        </p:txBody>
      </p:sp>
    </p:spTree>
    <p:extLst>
      <p:ext uri="{BB962C8B-B14F-4D97-AF65-F5344CB8AC3E}">
        <p14:creationId xmlns:p14="http://schemas.microsoft.com/office/powerpoint/2010/main" val="414171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73152"/>
            <a:ext cx="10920548" cy="932688"/>
          </a:xfrm>
        </p:spPr>
        <p:txBody>
          <a:bodyPr>
            <a:noAutofit/>
          </a:bodyPr>
          <a:lstStyle/>
          <a:p>
            <a:r>
              <a:rPr lang="ja-JP" altLang="en-US" sz="4000" b="1" dirty="0" smtClean="0"/>
              <a:t>なぜ</a:t>
            </a:r>
            <a:r>
              <a:rPr lang="en-US" altLang="ja-JP" sz="4000" b="1" dirty="0" err="1" smtClean="0"/>
              <a:t>Git</a:t>
            </a:r>
            <a:r>
              <a:rPr lang="ja-JP" altLang="en-US" sz="4000" b="1" dirty="0" smtClean="0"/>
              <a:t>はブランチをマージしまくるのか？</a:t>
            </a:r>
            <a:endParaRPr kumimoji="1" lang="ja-JP" altLang="en-US" sz="4000" b="1" dirty="0"/>
          </a:p>
        </p:txBody>
      </p:sp>
      <p:sp>
        <p:nvSpPr>
          <p:cNvPr id="3" name="コンテンツ プレースホルダー 2"/>
          <p:cNvSpPr>
            <a:spLocks noGrp="1"/>
          </p:cNvSpPr>
          <p:nvPr>
            <p:ph idx="1"/>
          </p:nvPr>
        </p:nvSpPr>
        <p:spPr>
          <a:xfrm>
            <a:off x="855617" y="1392282"/>
            <a:ext cx="10384972" cy="3413048"/>
          </a:xfrm>
        </p:spPr>
        <p:txBody>
          <a:bodyPr>
            <a:normAutofit/>
          </a:bodyPr>
          <a:lstStyle/>
          <a:p>
            <a:r>
              <a:rPr lang="en-US" altLang="ja-JP" sz="2800" dirty="0" smtClean="0">
                <a:solidFill>
                  <a:schemeClr val="tx1"/>
                </a:solidFill>
              </a:rPr>
              <a:t>master</a:t>
            </a:r>
            <a:r>
              <a:rPr lang="ja-JP" altLang="en-US" sz="2800" dirty="0" smtClean="0">
                <a:solidFill>
                  <a:schemeClr val="tx1"/>
                </a:solidFill>
              </a:rPr>
              <a:t>ブランチは、</a:t>
            </a:r>
            <a:r>
              <a:rPr lang="ja-JP" altLang="en-US" sz="2800" dirty="0" smtClean="0">
                <a:solidFill>
                  <a:srgbClr val="FF0000"/>
                </a:solidFill>
              </a:rPr>
              <a:t>ブランチの名前がたまたま「</a:t>
            </a:r>
            <a:r>
              <a:rPr lang="en-US" altLang="ja-JP" sz="2800" dirty="0" smtClean="0">
                <a:solidFill>
                  <a:srgbClr val="FF0000"/>
                </a:solidFill>
              </a:rPr>
              <a:t>master</a:t>
            </a:r>
            <a:r>
              <a:rPr lang="ja-JP" altLang="en-US" sz="2800" dirty="0" smtClean="0">
                <a:solidFill>
                  <a:srgbClr val="FF0000"/>
                </a:solidFill>
              </a:rPr>
              <a:t>」である</a:t>
            </a:r>
            <a:r>
              <a:rPr lang="ja-JP" altLang="en-US" sz="2800" dirty="0" smtClean="0">
                <a:solidFill>
                  <a:schemeClr val="tx1"/>
                </a:solidFill>
              </a:rPr>
              <a:t>だけ</a:t>
            </a:r>
            <a:r>
              <a:rPr lang="ja-JP" altLang="en-US" sz="2800" smtClean="0">
                <a:solidFill>
                  <a:schemeClr val="tx1"/>
                </a:solidFill>
              </a:rPr>
              <a:t>で、</a:t>
            </a:r>
            <a:r>
              <a:rPr lang="en-US" altLang="ja-JP" sz="2800" smtClean="0">
                <a:solidFill>
                  <a:schemeClr val="tx1"/>
                </a:solidFill>
              </a:rPr>
              <a:t>Git</a:t>
            </a:r>
            <a:r>
              <a:rPr lang="ja-JP" altLang="en-US" sz="2800" dirty="0" smtClean="0">
                <a:solidFill>
                  <a:schemeClr val="tx1"/>
                </a:solidFill>
              </a:rPr>
              <a:t>上で「</a:t>
            </a:r>
            <a:r>
              <a:rPr lang="en-US" altLang="ja-JP" sz="2800" dirty="0" smtClean="0">
                <a:solidFill>
                  <a:schemeClr val="tx1"/>
                </a:solidFill>
              </a:rPr>
              <a:t>master</a:t>
            </a:r>
            <a:r>
              <a:rPr lang="ja-JP" altLang="en-US" sz="2800" dirty="0" smtClean="0">
                <a:solidFill>
                  <a:schemeClr val="tx1"/>
                </a:solidFill>
              </a:rPr>
              <a:t>」と付いたブランチに、何か特別な（本流のための大掛かりな）仕掛けがある訳ではありません。</a:t>
            </a:r>
            <a:endParaRPr lang="en-US" altLang="ja-JP" sz="2800" dirty="0" smtClean="0">
              <a:solidFill>
                <a:schemeClr val="tx1"/>
              </a:solidFill>
            </a:endParaRPr>
          </a:p>
          <a:p>
            <a:r>
              <a:rPr lang="ja-JP" altLang="en-US" sz="2800" smtClean="0">
                <a:solidFill>
                  <a:schemeClr val="tx1"/>
                </a:solidFill>
              </a:rPr>
              <a:t>但し、コマンドラインの</a:t>
            </a:r>
            <a:r>
              <a:rPr lang="en-US" altLang="ja-JP" sz="2800" smtClean="0">
                <a:solidFill>
                  <a:schemeClr val="tx1"/>
                </a:solidFill>
              </a:rPr>
              <a:t>Git</a:t>
            </a:r>
            <a:r>
              <a:rPr lang="ja-JP" altLang="en-US" sz="2800" smtClean="0">
                <a:solidFill>
                  <a:schemeClr val="tx1"/>
                </a:solidFill>
              </a:rPr>
              <a:t>では</a:t>
            </a:r>
            <a:r>
              <a:rPr lang="ja-JP" altLang="en-US" sz="2800" dirty="0" smtClean="0">
                <a:solidFill>
                  <a:schemeClr val="tx1"/>
                </a:solidFill>
              </a:rPr>
              <a:t>、</a:t>
            </a:r>
            <a:r>
              <a:rPr lang="ja-JP" altLang="en-US" sz="2800" dirty="0" smtClean="0">
                <a:solidFill>
                  <a:srgbClr val="FF0000"/>
                </a:solidFill>
              </a:rPr>
              <a:t>ブランチ名を省略した時に「</a:t>
            </a:r>
            <a:r>
              <a:rPr lang="en-US" altLang="ja-JP" sz="2800" dirty="0" smtClean="0">
                <a:solidFill>
                  <a:srgbClr val="FF0000"/>
                </a:solidFill>
              </a:rPr>
              <a:t>master</a:t>
            </a:r>
            <a:r>
              <a:rPr lang="ja-JP" altLang="en-US" sz="2800" dirty="0" smtClean="0">
                <a:solidFill>
                  <a:srgbClr val="FF0000"/>
                </a:solidFill>
              </a:rPr>
              <a:t>」というブランチ名が指定された、と解釈</a:t>
            </a:r>
            <a:r>
              <a:rPr lang="ja-JP" altLang="en-US" sz="2800" dirty="0" smtClean="0">
                <a:solidFill>
                  <a:schemeClr val="tx1"/>
                </a:solidFill>
              </a:rPr>
              <a:t>します。</a:t>
            </a:r>
            <a:r>
              <a:rPr lang="ja-JP" altLang="en-US" sz="2800">
                <a:solidFill>
                  <a:schemeClr val="tx1"/>
                </a:solidFill>
              </a:rPr>
              <a:t>初心者向け</a:t>
            </a:r>
            <a:r>
              <a:rPr lang="ja-JP" altLang="en-US" sz="2800" smtClean="0">
                <a:solidFill>
                  <a:schemeClr val="tx1"/>
                </a:solidFill>
              </a:rPr>
              <a:t>の</a:t>
            </a:r>
            <a:r>
              <a:rPr lang="en-US" altLang="ja-JP" sz="2800" smtClean="0">
                <a:solidFill>
                  <a:schemeClr val="tx1"/>
                </a:solidFill>
              </a:rPr>
              <a:t>Git</a:t>
            </a:r>
            <a:r>
              <a:rPr lang="ja-JP" altLang="en-US" sz="2800" dirty="0" smtClean="0">
                <a:solidFill>
                  <a:schemeClr val="tx1"/>
                </a:solidFill>
              </a:rPr>
              <a:t>解説では、この部分がはっきりしていないために、誤解を生む原因になっている気がします。</a:t>
            </a:r>
            <a:endParaRPr lang="en-US" altLang="ja-JP" sz="2800" dirty="0" smtClean="0">
              <a:solidFill>
                <a:schemeClr val="tx1"/>
              </a:solidFill>
            </a:endParaRPr>
          </a:p>
        </p:txBody>
      </p:sp>
    </p:spTree>
    <p:extLst>
      <p:ext uri="{BB962C8B-B14F-4D97-AF65-F5344CB8AC3E}">
        <p14:creationId xmlns:p14="http://schemas.microsoft.com/office/powerpoint/2010/main" val="343751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73152"/>
            <a:ext cx="10920548" cy="932688"/>
          </a:xfrm>
        </p:spPr>
        <p:txBody>
          <a:bodyPr>
            <a:noAutofit/>
          </a:bodyPr>
          <a:lstStyle/>
          <a:p>
            <a:r>
              <a:rPr lang="ja-JP" altLang="en-US" sz="4000" b="1" dirty="0" smtClean="0"/>
              <a:t>なぜ</a:t>
            </a:r>
            <a:r>
              <a:rPr lang="en-US" altLang="ja-JP" sz="4000" b="1" dirty="0" err="1" smtClean="0"/>
              <a:t>Git</a:t>
            </a:r>
            <a:r>
              <a:rPr lang="ja-JP" altLang="en-US" sz="4000" b="1" dirty="0" smtClean="0"/>
              <a:t>はブランチをマージしまくるのか？</a:t>
            </a:r>
            <a:endParaRPr kumimoji="1" lang="ja-JP" altLang="en-US" sz="4000" b="1" dirty="0"/>
          </a:p>
        </p:txBody>
      </p:sp>
      <p:sp>
        <p:nvSpPr>
          <p:cNvPr id="3" name="コンテンツ プレースホルダー 2"/>
          <p:cNvSpPr>
            <a:spLocks noGrp="1"/>
          </p:cNvSpPr>
          <p:nvPr>
            <p:ph idx="1"/>
          </p:nvPr>
        </p:nvSpPr>
        <p:spPr>
          <a:xfrm>
            <a:off x="855616" y="1392281"/>
            <a:ext cx="10942373" cy="5197705"/>
          </a:xfrm>
        </p:spPr>
        <p:txBody>
          <a:bodyPr>
            <a:normAutofit lnSpcReduction="10000"/>
          </a:bodyPr>
          <a:lstStyle/>
          <a:p>
            <a:r>
              <a:rPr lang="ja-JP" altLang="en-US" sz="2800" dirty="0" smtClean="0">
                <a:solidFill>
                  <a:schemeClr val="tx1"/>
                </a:solidFill>
              </a:rPr>
              <a:t>更には、</a:t>
            </a:r>
            <a:r>
              <a:rPr lang="en-US" altLang="ja-JP" sz="2800" dirty="0" err="1" smtClean="0">
                <a:solidFill>
                  <a:schemeClr val="tx1"/>
                </a:solidFill>
              </a:rPr>
              <a:t>Git</a:t>
            </a:r>
            <a:r>
              <a:rPr lang="ja-JP" altLang="en-US" sz="2800" dirty="0" smtClean="0">
                <a:solidFill>
                  <a:schemeClr val="tx1"/>
                </a:solidFill>
              </a:rPr>
              <a:t>においての「本流」の定義はあいまいです。「</a:t>
            </a:r>
            <a:r>
              <a:rPr lang="en-US" altLang="ja-JP" sz="2800" dirty="0" smtClean="0">
                <a:solidFill>
                  <a:schemeClr val="tx1"/>
                </a:solidFill>
              </a:rPr>
              <a:t>master</a:t>
            </a:r>
            <a:r>
              <a:rPr lang="ja-JP" altLang="en-US" sz="2800" dirty="0" smtClean="0">
                <a:solidFill>
                  <a:schemeClr val="tx1"/>
                </a:solidFill>
              </a:rPr>
              <a:t>」がデフォルトのブランチ名なので、ここに成果を集約する使い方が一般的ですが、</a:t>
            </a:r>
            <a:r>
              <a:rPr lang="en-US" altLang="ja-JP" sz="2800" err="1" smtClean="0">
                <a:solidFill>
                  <a:schemeClr val="tx1"/>
                </a:solidFill>
              </a:rPr>
              <a:t>Git</a:t>
            </a:r>
            <a:r>
              <a:rPr lang="ja-JP" altLang="en-US" sz="2800" smtClean="0">
                <a:solidFill>
                  <a:schemeClr val="tx1"/>
                </a:solidFill>
              </a:rPr>
              <a:t>は</a:t>
            </a:r>
            <a:r>
              <a:rPr lang="ja-JP" altLang="en-US" sz="2800" smtClean="0">
                <a:solidFill>
                  <a:srgbClr val="FF0000"/>
                </a:solidFill>
              </a:rPr>
              <a:t>機能的にどの</a:t>
            </a:r>
            <a:r>
              <a:rPr lang="ja-JP" altLang="en-US" sz="2800" dirty="0" smtClean="0">
                <a:solidFill>
                  <a:srgbClr val="FF0000"/>
                </a:solidFill>
              </a:rPr>
              <a:t>ブランチが「本流」</a:t>
            </a:r>
            <a:r>
              <a:rPr lang="ja-JP" altLang="en-US" sz="2800" dirty="0" err="1" smtClean="0">
                <a:solidFill>
                  <a:srgbClr val="FF0000"/>
                </a:solidFill>
              </a:rPr>
              <a:t>か</a:t>
            </a:r>
            <a:r>
              <a:rPr lang="ja-JP" altLang="en-US" sz="2800" dirty="0" smtClean="0">
                <a:solidFill>
                  <a:srgbClr val="FF0000"/>
                </a:solidFill>
              </a:rPr>
              <a:t>などと言う事は一切関知しません</a:t>
            </a:r>
            <a:r>
              <a:rPr lang="ja-JP" altLang="en-US" sz="2800" dirty="0" smtClean="0">
                <a:solidFill>
                  <a:schemeClr val="tx1"/>
                </a:solidFill>
              </a:rPr>
              <a:t>。</a:t>
            </a:r>
            <a:endParaRPr lang="en-US" altLang="ja-JP" sz="2800" dirty="0" smtClean="0">
              <a:solidFill>
                <a:schemeClr val="tx1"/>
              </a:solidFill>
            </a:endParaRPr>
          </a:p>
          <a:p>
            <a:r>
              <a:rPr lang="ja-JP" altLang="en-US" sz="2800" dirty="0" smtClean="0">
                <a:solidFill>
                  <a:schemeClr val="tx1"/>
                </a:solidFill>
              </a:rPr>
              <a:t>そのため、</a:t>
            </a:r>
            <a:r>
              <a:rPr lang="ja-JP" altLang="en-US" sz="2800" dirty="0" smtClean="0">
                <a:solidFill>
                  <a:srgbClr val="FF0000"/>
                </a:solidFill>
              </a:rPr>
              <a:t>「</a:t>
            </a:r>
            <a:r>
              <a:rPr lang="en-US" altLang="ja-JP" sz="2800" dirty="0" err="1" smtClean="0">
                <a:solidFill>
                  <a:srgbClr val="FF0000"/>
                </a:solidFill>
              </a:rPr>
              <a:t>oreore</a:t>
            </a:r>
            <a:r>
              <a:rPr lang="ja-JP" altLang="en-US" sz="2800" dirty="0" smtClean="0">
                <a:solidFill>
                  <a:srgbClr val="FF0000"/>
                </a:solidFill>
              </a:rPr>
              <a:t>」というブランチ名を使い、これを本流として運用しても、何ら問題はありません。</a:t>
            </a:r>
            <a:endParaRPr lang="en-US" altLang="ja-JP" sz="2800" dirty="0" smtClean="0">
              <a:solidFill>
                <a:srgbClr val="FF0000"/>
              </a:solidFill>
            </a:endParaRPr>
          </a:p>
          <a:p>
            <a:pPr lvl="1"/>
            <a:r>
              <a:rPr lang="ja-JP" altLang="en-US" sz="2600" dirty="0" smtClean="0">
                <a:solidFill>
                  <a:schemeClr val="tx1"/>
                </a:solidFill>
              </a:rPr>
              <a:t>勿論、</a:t>
            </a:r>
            <a:r>
              <a:rPr lang="en-US" altLang="ja-JP" sz="2600" dirty="0" smtClean="0">
                <a:solidFill>
                  <a:schemeClr val="tx1"/>
                </a:solidFill>
              </a:rPr>
              <a:t>master</a:t>
            </a:r>
            <a:r>
              <a:rPr lang="ja-JP" altLang="en-US" sz="2600" dirty="0" smtClean="0">
                <a:solidFill>
                  <a:schemeClr val="tx1"/>
                </a:solidFill>
              </a:rPr>
              <a:t>を本流とした方が、新しいメンバーに意志疎通しやすいというような、チーム運営上の一般論はあります。</a:t>
            </a:r>
            <a:endParaRPr lang="en-US" altLang="ja-JP" sz="2600" dirty="0" smtClean="0">
              <a:solidFill>
                <a:schemeClr val="tx1"/>
              </a:solidFill>
            </a:endParaRPr>
          </a:p>
          <a:p>
            <a:r>
              <a:rPr lang="ja-JP" altLang="en-US" sz="2800" dirty="0" smtClean="0">
                <a:solidFill>
                  <a:schemeClr val="tx1"/>
                </a:solidFill>
              </a:rPr>
              <a:t>逆に、本流のブランチと言う物を決めないで、試行錯誤した結果の</a:t>
            </a:r>
            <a:r>
              <a:rPr lang="ja-JP" altLang="en-US" sz="2800" dirty="0" smtClean="0">
                <a:solidFill>
                  <a:srgbClr val="FF0000"/>
                </a:solidFill>
              </a:rPr>
              <a:t>どれかのブランチを、そのまま発展させる</a:t>
            </a:r>
            <a:r>
              <a:rPr lang="ja-JP" altLang="en-US" sz="2800" dirty="0" smtClean="0">
                <a:solidFill>
                  <a:schemeClr val="tx1"/>
                </a:solidFill>
              </a:rPr>
              <a:t>という使い方も誤りではありません。</a:t>
            </a:r>
            <a:r>
              <a:rPr lang="en-US" altLang="ja-JP" sz="2800" dirty="0" smtClean="0">
                <a:solidFill>
                  <a:schemeClr val="tx1"/>
                </a:solidFill>
              </a:rPr>
              <a:t/>
            </a:r>
            <a:br>
              <a:rPr lang="en-US" altLang="ja-JP" sz="2800" dirty="0" smtClean="0">
                <a:solidFill>
                  <a:schemeClr val="tx1"/>
                </a:solidFill>
              </a:rPr>
            </a:br>
            <a:r>
              <a:rPr lang="en-US" altLang="ja-JP" sz="2800" dirty="0" smtClean="0">
                <a:solidFill>
                  <a:schemeClr val="tx1"/>
                </a:solidFill>
              </a:rPr>
              <a:t>Subversion</a:t>
            </a:r>
            <a:r>
              <a:rPr lang="ja-JP" altLang="en-US" sz="2800" dirty="0" smtClean="0">
                <a:solidFill>
                  <a:schemeClr val="tx1"/>
                </a:solidFill>
              </a:rPr>
              <a:t>では</a:t>
            </a:r>
            <a:r>
              <a:rPr lang="en-US" altLang="ja-JP" sz="2800" dirty="0" smtClean="0">
                <a:solidFill>
                  <a:schemeClr val="tx1"/>
                </a:solidFill>
              </a:rPr>
              <a:t>trunk</a:t>
            </a:r>
            <a:r>
              <a:rPr lang="ja-JP" altLang="en-US" sz="2800" dirty="0" smtClean="0">
                <a:solidFill>
                  <a:schemeClr val="tx1"/>
                </a:solidFill>
              </a:rPr>
              <a:t>を引退させるのは、勇気のいる事かも知れません。</a:t>
            </a:r>
            <a:endParaRPr lang="en-US" altLang="ja-JP" sz="2800" dirty="0" smtClean="0">
              <a:solidFill>
                <a:schemeClr val="tx1"/>
              </a:solidFill>
            </a:endParaRPr>
          </a:p>
        </p:txBody>
      </p:sp>
    </p:spTree>
    <p:extLst>
      <p:ext uri="{BB962C8B-B14F-4D97-AF65-F5344CB8AC3E}">
        <p14:creationId xmlns:p14="http://schemas.microsoft.com/office/powerpoint/2010/main" val="417900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73152"/>
            <a:ext cx="10920548" cy="932688"/>
          </a:xfrm>
        </p:spPr>
        <p:txBody>
          <a:bodyPr>
            <a:noAutofit/>
          </a:bodyPr>
          <a:lstStyle/>
          <a:p>
            <a:r>
              <a:rPr lang="ja-JP" altLang="en-US" sz="4000" b="1" dirty="0" smtClean="0"/>
              <a:t>なぜ</a:t>
            </a:r>
            <a:r>
              <a:rPr lang="en-US" altLang="ja-JP" sz="4000" b="1" dirty="0" err="1" smtClean="0"/>
              <a:t>Git</a:t>
            </a:r>
            <a:r>
              <a:rPr lang="ja-JP" altLang="en-US" sz="4000" b="1" dirty="0" smtClean="0"/>
              <a:t>はブランチをマージしまくるのか？</a:t>
            </a:r>
            <a:endParaRPr kumimoji="1" lang="ja-JP" altLang="en-US" sz="4000" b="1" dirty="0"/>
          </a:p>
        </p:txBody>
      </p:sp>
      <p:sp>
        <p:nvSpPr>
          <p:cNvPr id="3" name="コンテンツ プレースホルダー 2"/>
          <p:cNvSpPr>
            <a:spLocks noGrp="1"/>
          </p:cNvSpPr>
          <p:nvPr>
            <p:ph idx="1"/>
          </p:nvPr>
        </p:nvSpPr>
        <p:spPr>
          <a:xfrm>
            <a:off x="855617" y="1297277"/>
            <a:ext cx="10384972" cy="5026333"/>
          </a:xfrm>
        </p:spPr>
        <p:txBody>
          <a:bodyPr>
            <a:normAutofit lnSpcReduction="10000"/>
          </a:bodyPr>
          <a:lstStyle/>
          <a:p>
            <a:r>
              <a:rPr lang="ja-JP" altLang="en-US" sz="2800" dirty="0" smtClean="0">
                <a:solidFill>
                  <a:schemeClr val="tx1"/>
                </a:solidFill>
              </a:rPr>
              <a:t>と、いう事は？</a:t>
            </a:r>
            <a:endParaRPr lang="en-US" altLang="ja-JP" sz="2800" dirty="0" smtClean="0">
              <a:solidFill>
                <a:schemeClr val="tx1"/>
              </a:solidFill>
            </a:endParaRPr>
          </a:p>
          <a:p>
            <a:r>
              <a:rPr lang="ja-JP" altLang="en-US" sz="2800" dirty="0">
                <a:solidFill>
                  <a:srgbClr val="FF0000"/>
                </a:solidFill>
              </a:rPr>
              <a:t>ブランチ</a:t>
            </a:r>
            <a:r>
              <a:rPr lang="ja-JP" altLang="en-US" sz="2800" dirty="0" smtClean="0">
                <a:solidFill>
                  <a:srgbClr val="FF0000"/>
                </a:solidFill>
              </a:rPr>
              <a:t>をどのように作っても、いつでもマージできる</a:t>
            </a:r>
            <a:r>
              <a:rPr lang="ja-JP" altLang="en-US" sz="2800" dirty="0" smtClean="0">
                <a:solidFill>
                  <a:schemeClr val="tx1"/>
                </a:solidFill>
              </a:rPr>
              <a:t>し、どのブランチを継続利用するかという選択肢も含めて、</a:t>
            </a:r>
            <a:r>
              <a:rPr lang="ja-JP" altLang="en-US" sz="2800" dirty="0" smtClean="0">
                <a:solidFill>
                  <a:srgbClr val="FF0000"/>
                </a:solidFill>
              </a:rPr>
              <a:t>運用方法は開発者にゆだねられています</a:t>
            </a:r>
            <a:r>
              <a:rPr lang="ja-JP" altLang="en-US" sz="2800" dirty="0" smtClean="0">
                <a:solidFill>
                  <a:schemeClr val="tx1"/>
                </a:solidFill>
              </a:rPr>
              <a:t>。</a:t>
            </a:r>
            <a:endParaRPr lang="en-US" altLang="ja-JP" sz="2800" dirty="0" smtClean="0">
              <a:solidFill>
                <a:schemeClr val="tx1"/>
              </a:solidFill>
            </a:endParaRPr>
          </a:p>
          <a:p>
            <a:r>
              <a:rPr lang="en-US" altLang="ja-JP" sz="2800" dirty="0" smtClean="0">
                <a:solidFill>
                  <a:schemeClr val="tx1"/>
                </a:solidFill>
              </a:rPr>
              <a:t>Subversion</a:t>
            </a:r>
            <a:r>
              <a:rPr lang="ja-JP" altLang="en-US" sz="2800" dirty="0" smtClean="0">
                <a:solidFill>
                  <a:schemeClr val="tx1"/>
                </a:solidFill>
              </a:rPr>
              <a:t>と異なり、ブランチを切るタイミングも、マージするタイミングも、開発者自身でやりたいように考える事が出来るわけです。</a:t>
            </a:r>
            <a:endParaRPr lang="en-US" altLang="ja-JP" sz="2800" dirty="0" smtClean="0">
              <a:solidFill>
                <a:schemeClr val="tx1"/>
              </a:solidFill>
            </a:endParaRPr>
          </a:p>
          <a:p>
            <a:pPr lvl="1"/>
            <a:r>
              <a:rPr lang="ja-JP" altLang="en-US" sz="2600" dirty="0">
                <a:solidFill>
                  <a:schemeClr val="tx1"/>
                </a:solidFill>
              </a:rPr>
              <a:t>日々</a:t>
            </a:r>
            <a:r>
              <a:rPr lang="ja-JP" altLang="en-US" sz="2600" dirty="0" smtClean="0">
                <a:solidFill>
                  <a:schemeClr val="tx1"/>
                </a:solidFill>
              </a:rPr>
              <a:t>の</a:t>
            </a:r>
            <a:r>
              <a:rPr lang="ja-JP" altLang="en-US" sz="2600" dirty="0" smtClean="0">
                <a:solidFill>
                  <a:srgbClr val="FF0000"/>
                </a:solidFill>
              </a:rPr>
              <a:t>ちょっとしたタイミング</a:t>
            </a:r>
            <a:r>
              <a:rPr lang="ja-JP" altLang="en-US" sz="2600" dirty="0" smtClean="0">
                <a:solidFill>
                  <a:schemeClr val="tx1"/>
                </a:solidFill>
              </a:rPr>
              <a:t>で、</a:t>
            </a:r>
            <a:r>
              <a:rPr lang="ja-JP" altLang="en-US" sz="2600" dirty="0" smtClean="0">
                <a:solidFill>
                  <a:srgbClr val="FF0000"/>
                </a:solidFill>
              </a:rPr>
              <a:t>ちょっとした事</a:t>
            </a:r>
            <a:r>
              <a:rPr lang="ja-JP" altLang="en-US" sz="2600" dirty="0" smtClean="0">
                <a:solidFill>
                  <a:schemeClr val="tx1"/>
                </a:solidFill>
              </a:rPr>
              <a:t>に、</a:t>
            </a:r>
            <a:r>
              <a:rPr lang="ja-JP" altLang="en-US" sz="2600" dirty="0" smtClean="0">
                <a:solidFill>
                  <a:srgbClr val="FF0000"/>
                </a:solidFill>
              </a:rPr>
              <a:t>ちょっとした道具として</a:t>
            </a:r>
            <a:r>
              <a:rPr lang="en-US" altLang="ja-JP" sz="2600" dirty="0" err="1" smtClean="0">
                <a:solidFill>
                  <a:schemeClr val="tx1"/>
                </a:solidFill>
              </a:rPr>
              <a:t>Git</a:t>
            </a:r>
            <a:r>
              <a:rPr lang="ja-JP" altLang="en-US" sz="2600" dirty="0" smtClean="0">
                <a:solidFill>
                  <a:schemeClr val="tx1"/>
                </a:solidFill>
              </a:rPr>
              <a:t>のブランチを使います。</a:t>
            </a:r>
            <a:endParaRPr lang="en-US" altLang="ja-JP" sz="2600" dirty="0" smtClean="0">
              <a:solidFill>
                <a:schemeClr val="tx1"/>
              </a:solidFill>
            </a:endParaRPr>
          </a:p>
          <a:p>
            <a:r>
              <a:rPr lang="ja-JP" altLang="en-US" sz="2800" dirty="0" smtClean="0">
                <a:solidFill>
                  <a:srgbClr val="FF0000"/>
                </a:solidFill>
              </a:rPr>
              <a:t>ソースコード管理の重苦しい制約を課すために、</a:t>
            </a:r>
            <a:r>
              <a:rPr lang="en-US" altLang="ja-JP" sz="2800" dirty="0" err="1" smtClean="0">
                <a:solidFill>
                  <a:srgbClr val="FF0000"/>
                </a:solidFill>
              </a:rPr>
              <a:t>Git</a:t>
            </a:r>
            <a:r>
              <a:rPr lang="ja-JP" altLang="en-US" sz="2800" dirty="0" smtClean="0">
                <a:solidFill>
                  <a:srgbClr val="FF0000"/>
                </a:solidFill>
              </a:rPr>
              <a:t>のブランチがある訳ではありません。</a:t>
            </a:r>
            <a:endParaRPr lang="en-US" altLang="ja-JP" sz="2800" dirty="0" smtClean="0">
              <a:solidFill>
                <a:srgbClr val="FF0000"/>
              </a:solidFill>
            </a:endParaRPr>
          </a:p>
          <a:p>
            <a:pPr lvl="1"/>
            <a:r>
              <a:rPr lang="ja-JP" altLang="en-US" sz="2600" dirty="0" smtClean="0">
                <a:solidFill>
                  <a:schemeClr val="tx1"/>
                </a:solidFill>
              </a:rPr>
              <a:t>もちろん、延長線としてソースコード管理まで含めて使ってもいい。そういう柔軟性があります。</a:t>
            </a:r>
            <a:endParaRPr lang="en-US" altLang="ja-JP" sz="2600" dirty="0" smtClean="0">
              <a:solidFill>
                <a:schemeClr val="tx1"/>
              </a:solidFill>
            </a:endParaRPr>
          </a:p>
        </p:txBody>
      </p:sp>
    </p:spTree>
    <p:extLst>
      <p:ext uri="{BB962C8B-B14F-4D97-AF65-F5344CB8AC3E}">
        <p14:creationId xmlns:p14="http://schemas.microsoft.com/office/powerpoint/2010/main" val="348190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smtClean="0"/>
              <a:t>アジェンダ</a:t>
            </a:r>
            <a:endParaRPr kumimoji="1" lang="ja-JP" altLang="en-US" b="1"/>
          </a:p>
        </p:txBody>
      </p:sp>
      <p:sp>
        <p:nvSpPr>
          <p:cNvPr id="8" name="正方形/長方形 7"/>
          <p:cNvSpPr/>
          <p:nvPr/>
        </p:nvSpPr>
        <p:spPr>
          <a:xfrm>
            <a:off x="558800" y="1432560"/>
            <a:ext cx="1024636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p:cNvSpPr>
            <a:spLocks noGrp="1"/>
          </p:cNvSpPr>
          <p:nvPr>
            <p:ph idx="1"/>
          </p:nvPr>
        </p:nvSpPr>
        <p:spPr>
          <a:xfrm>
            <a:off x="845127" y="1828800"/>
            <a:ext cx="10515600" cy="4351337"/>
          </a:xfrm>
        </p:spPr>
        <p:txBody>
          <a:bodyPr>
            <a:normAutofit/>
          </a:bodyPr>
          <a:lstStyle/>
          <a:p>
            <a:r>
              <a:rPr kumimoji="1" lang="ja-JP" altLang="en-US" sz="2800" smtClean="0"/>
              <a:t>今日のお話</a:t>
            </a:r>
            <a:endParaRPr kumimoji="1" lang="en-US" altLang="ja-JP" sz="2800" smtClean="0"/>
          </a:p>
          <a:p>
            <a:r>
              <a:rPr lang="ja-JP" altLang="en-US" smtClean="0"/>
              <a:t>移行のお話</a:t>
            </a:r>
            <a:endParaRPr lang="en-US" altLang="ja-JP"/>
          </a:p>
          <a:p>
            <a:pPr marL="228600" lvl="1">
              <a:spcBef>
                <a:spcPts val="1000"/>
              </a:spcBef>
            </a:pPr>
            <a:r>
              <a:rPr lang="en-US" altLang="ja-JP"/>
              <a:t>Git</a:t>
            </a:r>
            <a:r>
              <a:rPr lang="ja-JP" altLang="en-US"/>
              <a:t>のブランチとタグとコミット</a:t>
            </a:r>
            <a:endParaRPr lang="en-US" altLang="ja-JP"/>
          </a:p>
          <a:p>
            <a:r>
              <a:rPr lang="ja-JP" altLang="en-US" b="1" smtClean="0">
                <a:solidFill>
                  <a:srgbClr val="FF0000"/>
                </a:solidFill>
              </a:rPr>
              <a:t>なぜなに</a:t>
            </a:r>
            <a:r>
              <a:rPr lang="en-US" altLang="ja-JP" b="1" smtClean="0">
                <a:solidFill>
                  <a:srgbClr val="FF0000"/>
                </a:solidFill>
              </a:rPr>
              <a:t>Git</a:t>
            </a:r>
            <a:endParaRPr kumimoji="1" lang="en-US" altLang="ja-JP" sz="2800" b="1" smtClean="0">
              <a:solidFill>
                <a:srgbClr val="FF0000"/>
              </a:solidFill>
            </a:endParaRPr>
          </a:p>
          <a:p>
            <a:pPr lvl="1"/>
            <a:r>
              <a:rPr kumimoji="1" lang="ja-JP" altLang="en-US" sz="2400" smtClean="0"/>
              <a:t>なぜ</a:t>
            </a:r>
            <a:r>
              <a:rPr kumimoji="1" lang="en-US" altLang="ja-JP" sz="2400" dirty="0" err="1" smtClean="0"/>
              <a:t>Git</a:t>
            </a:r>
            <a:r>
              <a:rPr kumimoji="1" lang="ja-JP" altLang="en-US" sz="2400" dirty="0" smtClean="0"/>
              <a:t>はブランチしまくるのか？</a:t>
            </a:r>
            <a:endParaRPr kumimoji="1" lang="en-US" altLang="ja-JP" sz="2400" dirty="0" smtClean="0"/>
          </a:p>
          <a:p>
            <a:pPr lvl="1"/>
            <a:r>
              <a:rPr lang="ja-JP" altLang="en-US" sz="2400" dirty="0" smtClean="0"/>
              <a:t>なぜ</a:t>
            </a:r>
            <a:r>
              <a:rPr lang="en-US" altLang="ja-JP" sz="2400" dirty="0" err="1" smtClean="0"/>
              <a:t>Git</a:t>
            </a:r>
            <a:r>
              <a:rPr lang="ja-JP" altLang="en-US" sz="2400" dirty="0" smtClean="0"/>
              <a:t>は</a:t>
            </a:r>
            <a:r>
              <a:rPr lang="ja-JP" altLang="en-US" sz="2400" dirty="0"/>
              <a:t>ブランチ</a:t>
            </a:r>
            <a:r>
              <a:rPr lang="ja-JP" altLang="en-US" sz="2400" dirty="0" smtClean="0"/>
              <a:t>をマージしまくるのか？</a:t>
            </a:r>
            <a:endParaRPr lang="en-US" altLang="ja-JP" sz="2400" dirty="0" smtClean="0"/>
          </a:p>
          <a:p>
            <a:pPr lvl="1"/>
            <a:r>
              <a:rPr lang="ja-JP" altLang="en-US" sz="2400" b="1" dirty="0" smtClean="0">
                <a:solidFill>
                  <a:srgbClr val="FF0000"/>
                </a:solidFill>
              </a:rPr>
              <a:t>どうやって</a:t>
            </a:r>
            <a:r>
              <a:rPr lang="en-US" altLang="ja-JP" sz="2400" b="1" dirty="0" err="1" smtClean="0">
                <a:solidFill>
                  <a:srgbClr val="FF0000"/>
                </a:solidFill>
              </a:rPr>
              <a:t>Git</a:t>
            </a:r>
            <a:r>
              <a:rPr lang="ja-JP" altLang="en-US" sz="2400" b="1" dirty="0" smtClean="0">
                <a:solidFill>
                  <a:srgbClr val="FF0000"/>
                </a:solidFill>
              </a:rPr>
              <a:t>は複数のリポジトリを管理するの</a:t>
            </a:r>
            <a:r>
              <a:rPr lang="ja-JP" altLang="en-US" sz="2400" b="1" smtClean="0">
                <a:solidFill>
                  <a:srgbClr val="FF0000"/>
                </a:solidFill>
              </a:rPr>
              <a:t>か？</a:t>
            </a:r>
            <a:endParaRPr lang="en-US" altLang="ja-JP"/>
          </a:p>
          <a:p>
            <a:pPr lvl="1"/>
            <a:r>
              <a:rPr lang="ja-JP" altLang="en-US"/>
              <a:t>どうして</a:t>
            </a:r>
            <a:r>
              <a:rPr lang="en-US" altLang="ja-JP"/>
              <a:t>Git</a:t>
            </a:r>
            <a:r>
              <a:rPr lang="ja-JP" altLang="en-US"/>
              <a:t>はソースの差分を保存しないのか</a:t>
            </a:r>
            <a:r>
              <a:rPr lang="ja-JP" altLang="en-US" smtClean="0"/>
              <a:t>？</a:t>
            </a:r>
            <a:endParaRPr lang="ja-JP" altLang="en-US"/>
          </a:p>
        </p:txBody>
      </p:sp>
    </p:spTree>
    <p:extLst>
      <p:ext uri="{BB962C8B-B14F-4D97-AF65-F5344CB8AC3E}">
        <p14:creationId xmlns:p14="http://schemas.microsoft.com/office/powerpoint/2010/main" val="399323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202506"/>
            <a:ext cx="10920548" cy="932688"/>
          </a:xfrm>
        </p:spPr>
        <p:txBody>
          <a:bodyPr>
            <a:noAutofit/>
          </a:bodyPr>
          <a:lstStyle/>
          <a:p>
            <a:r>
              <a:rPr lang="ja-JP" altLang="en-US" sz="3600" b="1" dirty="0" smtClean="0"/>
              <a:t>どうや</a:t>
            </a:r>
            <a:r>
              <a:rPr lang="ja-JP" altLang="en-US" sz="3600" b="1" dirty="0"/>
              <a:t>って</a:t>
            </a:r>
            <a:r>
              <a:rPr lang="en-US" altLang="ja-JP" sz="3600" b="1" dirty="0" err="1" smtClean="0"/>
              <a:t>Git</a:t>
            </a:r>
            <a:r>
              <a:rPr lang="ja-JP" altLang="en-US" sz="3600" b="1" dirty="0" smtClean="0"/>
              <a:t>は複数のリポジトリを管理するのか？</a:t>
            </a:r>
            <a:endParaRPr kumimoji="1" lang="ja-JP" altLang="en-US" sz="3600" b="1" dirty="0"/>
          </a:p>
        </p:txBody>
      </p:sp>
      <p:sp>
        <p:nvSpPr>
          <p:cNvPr id="3" name="コンテンツ プレースホルダー 2"/>
          <p:cNvSpPr>
            <a:spLocks noGrp="1"/>
          </p:cNvSpPr>
          <p:nvPr>
            <p:ph idx="1"/>
          </p:nvPr>
        </p:nvSpPr>
        <p:spPr>
          <a:xfrm>
            <a:off x="459377" y="1521636"/>
            <a:ext cx="5255623" cy="4749438"/>
          </a:xfrm>
        </p:spPr>
        <p:txBody>
          <a:bodyPr>
            <a:normAutofit/>
          </a:bodyPr>
          <a:lstStyle/>
          <a:p>
            <a:r>
              <a:rPr lang="en-US" altLang="ja-JP" sz="2800" dirty="0" smtClean="0">
                <a:solidFill>
                  <a:schemeClr val="tx1"/>
                </a:solidFill>
              </a:rPr>
              <a:t>Subversion</a:t>
            </a:r>
            <a:r>
              <a:rPr lang="ja-JP" altLang="en-US" sz="2800" dirty="0" err="1" smtClean="0">
                <a:solidFill>
                  <a:schemeClr val="tx1"/>
                </a:solidFill>
              </a:rPr>
              <a:t>のような</a:t>
            </a:r>
            <a:r>
              <a:rPr lang="ja-JP" altLang="en-US" sz="2800" dirty="0" smtClean="0">
                <a:solidFill>
                  <a:schemeClr val="tx1"/>
                </a:solidFill>
              </a:rPr>
              <a:t>中央集約型の管理では、</a:t>
            </a:r>
            <a:r>
              <a:rPr lang="ja-JP" altLang="en-US" sz="2800" dirty="0" smtClean="0">
                <a:solidFill>
                  <a:srgbClr val="FF0000"/>
                </a:solidFill>
              </a:rPr>
              <a:t>単一のサーバーにソースコードを保存</a:t>
            </a:r>
            <a:r>
              <a:rPr lang="ja-JP" altLang="en-US" sz="2800" dirty="0" smtClean="0">
                <a:solidFill>
                  <a:schemeClr val="tx1"/>
                </a:solidFill>
              </a:rPr>
              <a:t>します。</a:t>
            </a:r>
            <a:endParaRPr lang="en-US" altLang="ja-JP" sz="2800" dirty="0" smtClean="0">
              <a:solidFill>
                <a:schemeClr val="tx1"/>
              </a:solidFill>
            </a:endParaRPr>
          </a:p>
          <a:p>
            <a:r>
              <a:rPr lang="en-US" altLang="ja-JP" sz="2800" dirty="0" err="1" smtClean="0">
                <a:solidFill>
                  <a:schemeClr val="tx1"/>
                </a:solidFill>
              </a:rPr>
              <a:t>Git</a:t>
            </a:r>
            <a:r>
              <a:rPr lang="ja-JP" altLang="en-US" sz="2800" dirty="0" smtClean="0">
                <a:solidFill>
                  <a:schemeClr val="tx1"/>
                </a:solidFill>
              </a:rPr>
              <a:t>は分散管理なので、</a:t>
            </a:r>
            <a:r>
              <a:rPr lang="ja-JP" altLang="en-US" sz="2800" dirty="0" smtClean="0">
                <a:solidFill>
                  <a:srgbClr val="FF0000"/>
                </a:solidFill>
              </a:rPr>
              <a:t>複数のサーバーでソースコードを管理できます</a:t>
            </a:r>
            <a:r>
              <a:rPr lang="ja-JP" altLang="en-US" sz="2800" dirty="0" smtClean="0">
                <a:solidFill>
                  <a:schemeClr val="tx1"/>
                </a:solidFill>
              </a:rPr>
              <a:t>。</a:t>
            </a:r>
            <a:endParaRPr lang="en-US" altLang="ja-JP" sz="2800" dirty="0" smtClean="0">
              <a:solidFill>
                <a:schemeClr val="tx1"/>
              </a:solidFill>
            </a:endParaRPr>
          </a:p>
          <a:p>
            <a:r>
              <a:rPr lang="ja-JP" altLang="en-US" sz="2800" dirty="0" smtClean="0">
                <a:solidFill>
                  <a:schemeClr val="tx1"/>
                </a:solidFill>
              </a:rPr>
              <a:t>更には、</a:t>
            </a:r>
            <a:r>
              <a:rPr lang="ja-JP" altLang="en-US" sz="2800" dirty="0" smtClean="0">
                <a:solidFill>
                  <a:srgbClr val="FF0000"/>
                </a:solidFill>
              </a:rPr>
              <a:t>サーバーが無くても、ローカルだけでも管理できます</a:t>
            </a:r>
            <a:r>
              <a:rPr lang="ja-JP" altLang="en-US" sz="2800" dirty="0" smtClean="0">
                <a:solidFill>
                  <a:schemeClr val="tx1"/>
                </a:solidFill>
              </a:rPr>
              <a:t>。</a:t>
            </a:r>
            <a:endParaRPr lang="en-US" altLang="ja-JP" sz="2800" dirty="0" smtClean="0">
              <a:solidFill>
                <a:schemeClr val="tx1"/>
              </a:solidFill>
            </a:endParaRPr>
          </a:p>
        </p:txBody>
      </p:sp>
      <p:pic>
        <p:nvPicPr>
          <p:cNvPr id="4" name="図 3"/>
          <p:cNvPicPr>
            <a:picLocks noChangeAspect="1"/>
          </p:cNvPicPr>
          <p:nvPr/>
        </p:nvPicPr>
        <p:blipFill>
          <a:blip r:embed="rId2"/>
          <a:stretch>
            <a:fillRect/>
          </a:stretch>
        </p:blipFill>
        <p:spPr>
          <a:xfrm>
            <a:off x="6881812" y="1521636"/>
            <a:ext cx="1400175" cy="1935267"/>
          </a:xfrm>
          <a:prstGeom prst="rect">
            <a:avLst/>
          </a:prstGeom>
        </p:spPr>
      </p:pic>
      <p:pic>
        <p:nvPicPr>
          <p:cNvPr id="5" name="図 4"/>
          <p:cNvPicPr>
            <a:picLocks noChangeAspect="1"/>
          </p:cNvPicPr>
          <p:nvPr/>
        </p:nvPicPr>
        <p:blipFill>
          <a:blip r:embed="rId2"/>
          <a:stretch>
            <a:fillRect/>
          </a:stretch>
        </p:blipFill>
        <p:spPr>
          <a:xfrm>
            <a:off x="9160192" y="1521636"/>
            <a:ext cx="1400175" cy="1935267"/>
          </a:xfrm>
          <a:prstGeom prst="rect">
            <a:avLst/>
          </a:prstGeom>
        </p:spPr>
      </p:pic>
      <p:pic>
        <p:nvPicPr>
          <p:cNvPr id="6" name="図 5"/>
          <p:cNvPicPr>
            <a:picLocks noChangeAspect="1"/>
          </p:cNvPicPr>
          <p:nvPr/>
        </p:nvPicPr>
        <p:blipFill>
          <a:blip r:embed="rId3"/>
          <a:stretch>
            <a:fillRect/>
          </a:stretch>
        </p:blipFill>
        <p:spPr>
          <a:xfrm>
            <a:off x="7527954" y="4216435"/>
            <a:ext cx="1961816" cy="1970887"/>
          </a:xfrm>
          <a:prstGeom prst="rect">
            <a:avLst/>
          </a:prstGeom>
        </p:spPr>
      </p:pic>
      <p:sp>
        <p:nvSpPr>
          <p:cNvPr id="8" name="上下矢印 7"/>
          <p:cNvSpPr/>
          <p:nvPr/>
        </p:nvSpPr>
        <p:spPr>
          <a:xfrm rot="1321085">
            <a:off x="9023802" y="2973138"/>
            <a:ext cx="616267" cy="1744980"/>
          </a:xfrm>
          <a:prstGeom prst="up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4"/>
          <a:stretch>
            <a:fillRect/>
          </a:stretch>
        </p:blipFill>
        <p:spPr>
          <a:xfrm>
            <a:off x="9331935" y="5218256"/>
            <a:ext cx="856297" cy="857046"/>
          </a:xfrm>
          <a:prstGeom prst="rect">
            <a:avLst/>
          </a:prstGeom>
        </p:spPr>
      </p:pic>
      <p:pic>
        <p:nvPicPr>
          <p:cNvPr id="10" name="図 9"/>
          <p:cNvPicPr>
            <a:picLocks noChangeAspect="1"/>
          </p:cNvPicPr>
          <p:nvPr/>
        </p:nvPicPr>
        <p:blipFill>
          <a:blip r:embed="rId4"/>
          <a:stretch>
            <a:fillRect/>
          </a:stretch>
        </p:blipFill>
        <p:spPr>
          <a:xfrm>
            <a:off x="10278667" y="2599857"/>
            <a:ext cx="856297" cy="857046"/>
          </a:xfrm>
          <a:prstGeom prst="rect">
            <a:avLst/>
          </a:prstGeom>
        </p:spPr>
      </p:pic>
      <p:pic>
        <p:nvPicPr>
          <p:cNvPr id="11" name="図 10"/>
          <p:cNvPicPr>
            <a:picLocks noChangeAspect="1"/>
          </p:cNvPicPr>
          <p:nvPr/>
        </p:nvPicPr>
        <p:blipFill>
          <a:blip r:embed="rId4"/>
          <a:stretch>
            <a:fillRect/>
          </a:stretch>
        </p:blipFill>
        <p:spPr>
          <a:xfrm>
            <a:off x="8015572" y="2706740"/>
            <a:ext cx="856297" cy="857046"/>
          </a:xfrm>
          <a:prstGeom prst="rect">
            <a:avLst/>
          </a:prstGeom>
        </p:spPr>
      </p:pic>
      <p:sp>
        <p:nvSpPr>
          <p:cNvPr id="7" name="上下矢印 6"/>
          <p:cNvSpPr/>
          <p:nvPr/>
        </p:nvSpPr>
        <p:spPr>
          <a:xfrm rot="20261522">
            <a:off x="7910035" y="2962799"/>
            <a:ext cx="616267" cy="1744980"/>
          </a:xfrm>
          <a:prstGeom prst="up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560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73152"/>
            <a:ext cx="10920548" cy="932688"/>
          </a:xfrm>
        </p:spPr>
        <p:txBody>
          <a:bodyPr>
            <a:noAutofit/>
          </a:bodyPr>
          <a:lstStyle/>
          <a:p>
            <a:r>
              <a:rPr lang="ja-JP" altLang="en-US" sz="4000" b="1" dirty="0"/>
              <a:t>リモートサーバー</a:t>
            </a:r>
            <a:r>
              <a:rPr lang="ja-JP" altLang="en-US" sz="4000" b="1" dirty="0" smtClean="0"/>
              <a:t>無しとは？</a:t>
            </a:r>
            <a:endParaRPr kumimoji="1" lang="ja-JP" altLang="en-US" sz="4000" b="1" dirty="0"/>
          </a:p>
        </p:txBody>
      </p:sp>
      <p:sp>
        <p:nvSpPr>
          <p:cNvPr id="3" name="コンテンツ プレースホルダー 2"/>
          <p:cNvSpPr>
            <a:spLocks noGrp="1"/>
          </p:cNvSpPr>
          <p:nvPr>
            <p:ph idx="1"/>
          </p:nvPr>
        </p:nvSpPr>
        <p:spPr>
          <a:xfrm>
            <a:off x="855617" y="1279428"/>
            <a:ext cx="10384972" cy="2852058"/>
          </a:xfrm>
        </p:spPr>
        <p:txBody>
          <a:bodyPr>
            <a:normAutofit/>
          </a:bodyPr>
          <a:lstStyle/>
          <a:p>
            <a:r>
              <a:rPr lang="ja-JP" altLang="en-US" sz="2800" dirty="0" smtClean="0">
                <a:solidFill>
                  <a:schemeClr val="tx1"/>
                </a:solidFill>
              </a:rPr>
              <a:t>最も単純な</a:t>
            </a:r>
            <a:r>
              <a:rPr lang="ja-JP" altLang="en-US" sz="2800" dirty="0" smtClean="0">
                <a:solidFill>
                  <a:srgbClr val="FF0000"/>
                </a:solidFill>
              </a:rPr>
              <a:t>「ローカルリポジトリ」のみ</a:t>
            </a:r>
            <a:r>
              <a:rPr lang="ja-JP" altLang="en-US" sz="2800" dirty="0" smtClean="0">
                <a:solidFill>
                  <a:schemeClr val="tx1"/>
                </a:solidFill>
              </a:rPr>
              <a:t>の運用</a:t>
            </a:r>
            <a:endParaRPr lang="en-US" altLang="ja-JP" sz="2800" dirty="0" smtClean="0">
              <a:solidFill>
                <a:schemeClr val="tx1"/>
              </a:solidFill>
            </a:endParaRPr>
          </a:p>
        </p:txBody>
      </p:sp>
      <p:pic>
        <p:nvPicPr>
          <p:cNvPr id="4" name="図 3"/>
          <p:cNvPicPr>
            <a:picLocks noChangeAspect="1"/>
          </p:cNvPicPr>
          <p:nvPr/>
        </p:nvPicPr>
        <p:blipFill>
          <a:blip r:embed="rId2"/>
          <a:stretch>
            <a:fillRect/>
          </a:stretch>
        </p:blipFill>
        <p:spPr>
          <a:xfrm>
            <a:off x="495025" y="2011680"/>
            <a:ext cx="5937514" cy="4656036"/>
          </a:xfrm>
          <a:prstGeom prst="rect">
            <a:avLst/>
          </a:prstGeom>
        </p:spPr>
      </p:pic>
      <p:sp>
        <p:nvSpPr>
          <p:cNvPr id="5" name="角丸四角形吹き出し 4"/>
          <p:cNvSpPr/>
          <p:nvPr/>
        </p:nvSpPr>
        <p:spPr>
          <a:xfrm>
            <a:off x="6884902" y="2134579"/>
            <a:ext cx="4852075" cy="882941"/>
          </a:xfrm>
          <a:prstGeom prst="wedgeRoundRectCallout">
            <a:avLst>
              <a:gd name="adj1" fmla="val -63983"/>
              <a:gd name="adj2" fmla="val -488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a:t>
            </a:r>
            <a:r>
              <a:rPr kumimoji="1" lang="en-US" altLang="ja-JP" dirty="0" smtClean="0"/>
              <a:t>.</a:t>
            </a:r>
            <a:r>
              <a:rPr kumimoji="1" lang="en-US" altLang="ja-JP" dirty="0" err="1" smtClean="0"/>
              <a:t>git</a:t>
            </a:r>
            <a:r>
              <a:rPr kumimoji="1" lang="ja-JP" altLang="en-US" dirty="0" smtClean="0"/>
              <a:t>」フォルダ</a:t>
            </a:r>
            <a:r>
              <a:rPr kumimoji="1" lang="ja-JP" altLang="en-US" dirty="0"/>
              <a:t>内</a:t>
            </a:r>
            <a:r>
              <a:rPr kumimoji="1" lang="ja-JP" altLang="en-US" dirty="0" smtClean="0"/>
              <a:t>に、ローカルリポジトリデータベースが格納されている</a:t>
            </a:r>
            <a:endParaRPr kumimoji="1" lang="ja-JP" altLang="en-US" dirty="0"/>
          </a:p>
        </p:txBody>
      </p:sp>
      <p:sp>
        <p:nvSpPr>
          <p:cNvPr id="6" name="角丸四角形吹き出し 5"/>
          <p:cNvSpPr/>
          <p:nvPr/>
        </p:nvSpPr>
        <p:spPr>
          <a:xfrm>
            <a:off x="7617510" y="3361400"/>
            <a:ext cx="3158258" cy="711026"/>
          </a:xfrm>
          <a:prstGeom prst="wedgeRoundRectCallout">
            <a:avLst>
              <a:gd name="adj1" fmla="val -71704"/>
              <a:gd name="adj2" fmla="val 425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普段の</a:t>
            </a:r>
            <a:r>
              <a:rPr kumimoji="1" lang="ja-JP" altLang="en-US" smtClean="0"/>
              <a:t>作業フォルダー</a:t>
            </a:r>
            <a:endParaRPr kumimoji="1" lang="ja-JP" altLang="en-US" dirty="0"/>
          </a:p>
        </p:txBody>
      </p:sp>
      <p:sp>
        <p:nvSpPr>
          <p:cNvPr id="7" name="右中かっこ 6"/>
          <p:cNvSpPr/>
          <p:nvPr/>
        </p:nvSpPr>
        <p:spPr>
          <a:xfrm>
            <a:off x="6346603" y="2369820"/>
            <a:ext cx="270511" cy="4206240"/>
          </a:xfrm>
          <a:prstGeom prst="rightBrace">
            <a:avLst>
              <a:gd name="adj1" fmla="val 53403"/>
              <a:gd name="adj2" fmla="val 43116"/>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左カーブ矢印 7"/>
          <p:cNvSpPr/>
          <p:nvPr/>
        </p:nvSpPr>
        <p:spPr>
          <a:xfrm>
            <a:off x="2511282" y="2072640"/>
            <a:ext cx="952500" cy="1728761"/>
          </a:xfrm>
          <a:prstGeom prst="curvedLeftArrow">
            <a:avLst>
              <a:gd name="adj1" fmla="val 16871"/>
              <a:gd name="adj2" fmla="val 50000"/>
              <a:gd name="adj3" fmla="val 25000"/>
            </a:avLst>
          </a:prstGeom>
          <a:solidFill>
            <a:srgbClr val="00B0F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9" name="角丸四角形吹き出し 8"/>
          <p:cNvSpPr/>
          <p:nvPr/>
        </p:nvSpPr>
        <p:spPr>
          <a:xfrm>
            <a:off x="2987532" y="3992552"/>
            <a:ext cx="3158258" cy="1108820"/>
          </a:xfrm>
          <a:prstGeom prst="wedgeRoundRectCallout">
            <a:avLst>
              <a:gd name="adj1" fmla="val -47093"/>
              <a:gd name="adj2" fmla="val -97663"/>
              <a:gd name="adj3" fmla="val 16667"/>
            </a:avLst>
          </a:prstGeom>
          <a:solidFill>
            <a:srgbClr val="57D3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ローカルリポジトリデータベースから出し入れするイメージ</a:t>
            </a:r>
            <a:endParaRPr kumimoji="1" lang="ja-JP" altLang="en-US" dirty="0">
              <a:solidFill>
                <a:schemeClr val="tx1"/>
              </a:solidFill>
            </a:endParaRPr>
          </a:p>
        </p:txBody>
      </p:sp>
      <p:pic>
        <p:nvPicPr>
          <p:cNvPr id="10" name="図 9"/>
          <p:cNvPicPr>
            <a:picLocks noChangeAspect="1"/>
          </p:cNvPicPr>
          <p:nvPr/>
        </p:nvPicPr>
        <p:blipFill>
          <a:blip r:embed="rId3"/>
          <a:stretch>
            <a:fillRect/>
          </a:stretch>
        </p:blipFill>
        <p:spPr>
          <a:xfrm>
            <a:off x="7944138" y="4470584"/>
            <a:ext cx="1961816" cy="1970887"/>
          </a:xfrm>
          <a:prstGeom prst="rect">
            <a:avLst/>
          </a:prstGeom>
        </p:spPr>
      </p:pic>
      <p:pic>
        <p:nvPicPr>
          <p:cNvPr id="11" name="図 10"/>
          <p:cNvPicPr>
            <a:picLocks noChangeAspect="1"/>
          </p:cNvPicPr>
          <p:nvPr/>
        </p:nvPicPr>
        <p:blipFill>
          <a:blip r:embed="rId4"/>
          <a:stretch>
            <a:fillRect/>
          </a:stretch>
        </p:blipFill>
        <p:spPr>
          <a:xfrm>
            <a:off x="10022439" y="5525745"/>
            <a:ext cx="856297" cy="857046"/>
          </a:xfrm>
          <a:prstGeom prst="rect">
            <a:avLst/>
          </a:prstGeom>
        </p:spPr>
      </p:pic>
      <p:sp>
        <p:nvSpPr>
          <p:cNvPr id="12" name="左カーブ矢印 11"/>
          <p:cNvSpPr/>
          <p:nvPr/>
        </p:nvSpPr>
        <p:spPr>
          <a:xfrm>
            <a:off x="9572700" y="5456027"/>
            <a:ext cx="666507" cy="800100"/>
          </a:xfrm>
          <a:prstGeom prst="curvedLeftArrow">
            <a:avLst>
              <a:gd name="adj1" fmla="val 26165"/>
              <a:gd name="adj2" fmla="val 50000"/>
              <a:gd name="adj3" fmla="val 25000"/>
            </a:avLst>
          </a:prstGeom>
          <a:solidFill>
            <a:srgbClr val="00B0F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p:cNvSpPr txBox="1"/>
          <p:nvPr/>
        </p:nvSpPr>
        <p:spPr>
          <a:xfrm>
            <a:off x="10186946" y="5612630"/>
            <a:ext cx="691790" cy="307777"/>
          </a:xfrm>
          <a:prstGeom prst="rect">
            <a:avLst/>
          </a:prstGeom>
          <a:noFill/>
        </p:spPr>
        <p:txBody>
          <a:bodyPr wrap="square" rtlCol="0">
            <a:spAutoFit/>
          </a:bodyPr>
          <a:lstStyle/>
          <a:p>
            <a:r>
              <a:rPr kumimoji="1" lang="en-US" altLang="ja-JP" sz="1400" dirty="0" smtClean="0"/>
              <a:t>Repo</a:t>
            </a:r>
            <a:endParaRPr kumimoji="1" lang="ja-JP" altLang="en-US" sz="1400" dirty="0"/>
          </a:p>
        </p:txBody>
      </p:sp>
    </p:spTree>
    <p:extLst>
      <p:ext uri="{BB962C8B-B14F-4D97-AF65-F5344CB8AC3E}">
        <p14:creationId xmlns:p14="http://schemas.microsoft.com/office/powerpoint/2010/main" val="166713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73152"/>
            <a:ext cx="10920548" cy="932688"/>
          </a:xfrm>
        </p:spPr>
        <p:txBody>
          <a:bodyPr>
            <a:noAutofit/>
          </a:bodyPr>
          <a:lstStyle/>
          <a:p>
            <a:r>
              <a:rPr lang="ja-JP" altLang="en-US" sz="4000" b="1" dirty="0" smtClean="0"/>
              <a:t>リモートサーバーを使う</a:t>
            </a:r>
            <a:endParaRPr kumimoji="1" lang="ja-JP" altLang="en-US" sz="4000" b="1" dirty="0"/>
          </a:p>
        </p:txBody>
      </p:sp>
      <p:sp>
        <p:nvSpPr>
          <p:cNvPr id="3" name="コンテンツ プレースホルダー 2"/>
          <p:cNvSpPr>
            <a:spLocks noGrp="1"/>
          </p:cNvSpPr>
          <p:nvPr>
            <p:ph idx="1"/>
          </p:nvPr>
        </p:nvSpPr>
        <p:spPr>
          <a:xfrm>
            <a:off x="4594859" y="1288654"/>
            <a:ext cx="7292341" cy="5195966"/>
          </a:xfrm>
        </p:spPr>
        <p:txBody>
          <a:bodyPr>
            <a:normAutofit fontScale="92500"/>
          </a:bodyPr>
          <a:lstStyle/>
          <a:p>
            <a:r>
              <a:rPr lang="en-US" altLang="ja-JP" sz="2800" dirty="0" err="1" smtClean="0">
                <a:solidFill>
                  <a:schemeClr val="tx1"/>
                </a:solidFill>
              </a:rPr>
              <a:t>Git</a:t>
            </a:r>
            <a:r>
              <a:rPr lang="ja-JP" altLang="en-US" sz="2800" dirty="0" smtClean="0">
                <a:solidFill>
                  <a:schemeClr val="tx1"/>
                </a:solidFill>
              </a:rPr>
              <a:t>で直接操作できるのは、</a:t>
            </a:r>
            <a:r>
              <a:rPr lang="ja-JP" altLang="en-US" sz="2800" dirty="0" smtClean="0">
                <a:solidFill>
                  <a:srgbClr val="FF0000"/>
                </a:solidFill>
              </a:rPr>
              <a:t>あくまで「ローカルリポジトリ」のみ</a:t>
            </a:r>
            <a:r>
              <a:rPr lang="ja-JP" altLang="en-US" sz="2800" dirty="0" smtClean="0">
                <a:solidFill>
                  <a:schemeClr val="tx1"/>
                </a:solidFill>
              </a:rPr>
              <a:t>です。なので、基本はローカルリポジトリ運用をそのまま実践すれば</a:t>
            </a:r>
            <a:r>
              <a:rPr lang="en-US" altLang="ja-JP" sz="2800" dirty="0" smtClean="0">
                <a:solidFill>
                  <a:schemeClr val="tx1"/>
                </a:solidFill>
              </a:rPr>
              <a:t>OK</a:t>
            </a:r>
            <a:r>
              <a:rPr lang="ja-JP" altLang="en-US" sz="2800" dirty="0" err="1" smtClean="0">
                <a:solidFill>
                  <a:schemeClr val="tx1"/>
                </a:solidFill>
              </a:rPr>
              <a:t>。</a:t>
            </a:r>
            <a:endParaRPr lang="en-US" altLang="ja-JP" sz="2800" dirty="0" smtClean="0">
              <a:solidFill>
                <a:schemeClr val="tx1"/>
              </a:solidFill>
            </a:endParaRPr>
          </a:p>
          <a:p>
            <a:r>
              <a:rPr lang="ja-JP" altLang="en-US" sz="2800" dirty="0" smtClean="0">
                <a:solidFill>
                  <a:srgbClr val="FF0000"/>
                </a:solidFill>
              </a:rPr>
              <a:t>「プッシュ」</a:t>
            </a:r>
            <a:r>
              <a:rPr lang="ja-JP" altLang="en-US" sz="2800" dirty="0" smtClean="0">
                <a:solidFill>
                  <a:schemeClr val="tx1"/>
                </a:solidFill>
              </a:rPr>
              <a:t>という操作で、</a:t>
            </a:r>
            <a:r>
              <a:rPr lang="ja-JP" altLang="en-US" sz="2800" dirty="0">
                <a:solidFill>
                  <a:schemeClr val="tx1"/>
                </a:solidFill>
              </a:rPr>
              <a:t>ローカルのコミット情報が</a:t>
            </a:r>
            <a:r>
              <a:rPr lang="ja-JP" altLang="en-US" sz="2800" dirty="0" smtClean="0">
                <a:solidFill>
                  <a:schemeClr val="tx1"/>
                </a:solidFill>
              </a:rPr>
              <a:t>リモートに送信されます（データベース的に言えば、</a:t>
            </a:r>
            <a:r>
              <a:rPr lang="ja-JP" altLang="en-US" sz="2800" dirty="0" smtClean="0">
                <a:solidFill>
                  <a:srgbClr val="FF0000"/>
                </a:solidFill>
              </a:rPr>
              <a:t>レプリケートされる</a:t>
            </a:r>
            <a:r>
              <a:rPr lang="ja-JP" altLang="en-US" sz="2800" dirty="0" smtClean="0">
                <a:solidFill>
                  <a:schemeClr val="tx1"/>
                </a:solidFill>
              </a:rPr>
              <a:t>）。</a:t>
            </a:r>
            <a:endParaRPr lang="en-US" altLang="ja-JP" sz="2800" dirty="0" smtClean="0">
              <a:solidFill>
                <a:schemeClr val="tx1"/>
              </a:solidFill>
            </a:endParaRPr>
          </a:p>
          <a:p>
            <a:r>
              <a:rPr lang="ja-JP" altLang="en-US" sz="2800" dirty="0">
                <a:solidFill>
                  <a:schemeClr val="tx1"/>
                </a:solidFill>
              </a:rPr>
              <a:t>逆</a:t>
            </a:r>
            <a:r>
              <a:rPr lang="ja-JP" altLang="en-US" sz="2800" dirty="0" smtClean="0">
                <a:solidFill>
                  <a:schemeClr val="tx1"/>
                </a:solidFill>
              </a:rPr>
              <a:t>に</a:t>
            </a:r>
            <a:r>
              <a:rPr lang="ja-JP" altLang="en-US" sz="2800" dirty="0" smtClean="0">
                <a:solidFill>
                  <a:srgbClr val="FF0000"/>
                </a:solidFill>
              </a:rPr>
              <a:t>「フェッチ」</a:t>
            </a:r>
            <a:r>
              <a:rPr lang="ja-JP" altLang="en-US" sz="2800" dirty="0" smtClean="0">
                <a:solidFill>
                  <a:schemeClr val="tx1"/>
                </a:solidFill>
              </a:rPr>
              <a:t>という操作で、リモートからローカルにコミット情報が取り込まれます。</a:t>
            </a:r>
            <a:endParaRPr lang="en-US" altLang="ja-JP" sz="2800" dirty="0" smtClean="0">
              <a:solidFill>
                <a:schemeClr val="tx1"/>
              </a:solidFill>
            </a:endParaRPr>
          </a:p>
          <a:p>
            <a:r>
              <a:rPr lang="ja-JP" altLang="en-US" sz="2800" dirty="0">
                <a:solidFill>
                  <a:schemeClr val="tx1"/>
                </a:solidFill>
              </a:rPr>
              <a:t>フェッチ</a:t>
            </a:r>
            <a:r>
              <a:rPr lang="ja-JP" altLang="en-US" sz="2800" dirty="0" smtClean="0">
                <a:solidFill>
                  <a:schemeClr val="tx1"/>
                </a:solidFill>
              </a:rPr>
              <a:t>しただけでは、</a:t>
            </a:r>
            <a:r>
              <a:rPr lang="ja-JP" altLang="en-US" sz="2800" dirty="0" smtClean="0">
                <a:solidFill>
                  <a:srgbClr val="FF0000"/>
                </a:solidFill>
              </a:rPr>
              <a:t>ローカルリポジトリが更新されるだけである</a:t>
            </a:r>
            <a:r>
              <a:rPr lang="ja-JP" altLang="en-US" sz="2800" dirty="0">
                <a:solidFill>
                  <a:schemeClr val="tx1"/>
                </a:solidFill>
              </a:rPr>
              <a:t>事</a:t>
            </a:r>
            <a:r>
              <a:rPr lang="ja-JP" altLang="en-US" sz="2800" dirty="0" smtClean="0">
                <a:solidFill>
                  <a:schemeClr val="tx1"/>
                </a:solidFill>
              </a:rPr>
              <a:t>に注意。作業中のコードには</a:t>
            </a:r>
            <a:r>
              <a:rPr lang="ja-JP" altLang="en-US" sz="2800" dirty="0" smtClean="0">
                <a:solidFill>
                  <a:srgbClr val="FF0000"/>
                </a:solidFill>
              </a:rPr>
              <a:t>影響しません</a:t>
            </a:r>
            <a:r>
              <a:rPr lang="ja-JP" altLang="en-US" sz="2800" dirty="0" smtClean="0">
                <a:solidFill>
                  <a:schemeClr val="tx1"/>
                </a:solidFill>
              </a:rPr>
              <a:t>。</a:t>
            </a:r>
            <a:endParaRPr lang="en-US" altLang="ja-JP" sz="2800" dirty="0" smtClean="0">
              <a:solidFill>
                <a:schemeClr val="tx1"/>
              </a:solidFill>
            </a:endParaRPr>
          </a:p>
        </p:txBody>
      </p:sp>
      <p:pic>
        <p:nvPicPr>
          <p:cNvPr id="14" name="図 13"/>
          <p:cNvPicPr>
            <a:picLocks noChangeAspect="1"/>
          </p:cNvPicPr>
          <p:nvPr/>
        </p:nvPicPr>
        <p:blipFill>
          <a:blip r:embed="rId2"/>
          <a:stretch>
            <a:fillRect/>
          </a:stretch>
        </p:blipFill>
        <p:spPr>
          <a:xfrm>
            <a:off x="2165032" y="1498962"/>
            <a:ext cx="1400175" cy="1935267"/>
          </a:xfrm>
          <a:prstGeom prst="rect">
            <a:avLst/>
          </a:prstGeom>
        </p:spPr>
      </p:pic>
      <p:pic>
        <p:nvPicPr>
          <p:cNvPr id="15" name="図 14"/>
          <p:cNvPicPr>
            <a:picLocks noChangeAspect="1"/>
          </p:cNvPicPr>
          <p:nvPr/>
        </p:nvPicPr>
        <p:blipFill>
          <a:blip r:embed="rId3"/>
          <a:stretch>
            <a:fillRect/>
          </a:stretch>
        </p:blipFill>
        <p:spPr>
          <a:xfrm>
            <a:off x="532794" y="4193761"/>
            <a:ext cx="1961816" cy="1970887"/>
          </a:xfrm>
          <a:prstGeom prst="rect">
            <a:avLst/>
          </a:prstGeom>
        </p:spPr>
      </p:pic>
      <p:pic>
        <p:nvPicPr>
          <p:cNvPr id="17" name="図 16"/>
          <p:cNvPicPr>
            <a:picLocks noChangeAspect="1"/>
          </p:cNvPicPr>
          <p:nvPr/>
        </p:nvPicPr>
        <p:blipFill>
          <a:blip r:embed="rId4"/>
          <a:stretch>
            <a:fillRect/>
          </a:stretch>
        </p:blipFill>
        <p:spPr>
          <a:xfrm>
            <a:off x="2521383" y="5237356"/>
            <a:ext cx="856297" cy="857046"/>
          </a:xfrm>
          <a:prstGeom prst="rect">
            <a:avLst/>
          </a:prstGeom>
        </p:spPr>
      </p:pic>
      <p:pic>
        <p:nvPicPr>
          <p:cNvPr id="18" name="図 17"/>
          <p:cNvPicPr>
            <a:picLocks noChangeAspect="1"/>
          </p:cNvPicPr>
          <p:nvPr/>
        </p:nvPicPr>
        <p:blipFill>
          <a:blip r:embed="rId4"/>
          <a:stretch>
            <a:fillRect/>
          </a:stretch>
        </p:blipFill>
        <p:spPr>
          <a:xfrm>
            <a:off x="3283507" y="2577183"/>
            <a:ext cx="856297" cy="857046"/>
          </a:xfrm>
          <a:prstGeom prst="rect">
            <a:avLst/>
          </a:prstGeom>
        </p:spPr>
      </p:pic>
      <p:sp>
        <p:nvSpPr>
          <p:cNvPr id="21" name="左カーブ矢印 20"/>
          <p:cNvSpPr/>
          <p:nvPr/>
        </p:nvSpPr>
        <p:spPr>
          <a:xfrm>
            <a:off x="2165032" y="5224055"/>
            <a:ext cx="666507" cy="800100"/>
          </a:xfrm>
          <a:prstGeom prst="curvedLeftArrow">
            <a:avLst>
              <a:gd name="adj1" fmla="val 26165"/>
              <a:gd name="adj2" fmla="val 50000"/>
              <a:gd name="adj3" fmla="val 25000"/>
            </a:avLst>
          </a:prstGeom>
          <a:solidFill>
            <a:srgbClr val="00B0F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16" name="上矢印 15"/>
          <p:cNvSpPr/>
          <p:nvPr/>
        </p:nvSpPr>
        <p:spPr>
          <a:xfrm rot="967642">
            <a:off x="2885005" y="3035067"/>
            <a:ext cx="534734" cy="2282185"/>
          </a:xfrm>
          <a:prstGeom prst="up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push</a:t>
            </a:r>
            <a:endParaRPr kumimoji="1" lang="ja-JP" altLang="en-US" dirty="0">
              <a:solidFill>
                <a:schemeClr val="tx1"/>
              </a:solidFill>
            </a:endParaRPr>
          </a:p>
        </p:txBody>
      </p:sp>
      <p:sp>
        <p:nvSpPr>
          <p:cNvPr id="22" name="下矢印 21"/>
          <p:cNvSpPr/>
          <p:nvPr/>
        </p:nvSpPr>
        <p:spPr>
          <a:xfrm rot="967642">
            <a:off x="3405179" y="3249330"/>
            <a:ext cx="534734" cy="2282185"/>
          </a:xfrm>
          <a:prstGeom prst="down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solidFill>
                  <a:schemeClr val="tx1"/>
                </a:solidFill>
              </a:rPr>
              <a:t>fetch</a:t>
            </a:r>
            <a:endParaRPr kumimoji="1" lang="ja-JP" altLang="en-US" dirty="0">
              <a:solidFill>
                <a:schemeClr val="tx1"/>
              </a:solidFill>
            </a:endParaRPr>
          </a:p>
        </p:txBody>
      </p:sp>
      <p:sp>
        <p:nvSpPr>
          <p:cNvPr id="11" name="テキスト ボックス 10"/>
          <p:cNvSpPr txBox="1"/>
          <p:nvPr/>
        </p:nvSpPr>
        <p:spPr>
          <a:xfrm>
            <a:off x="2750233" y="5358102"/>
            <a:ext cx="691790" cy="307777"/>
          </a:xfrm>
          <a:prstGeom prst="rect">
            <a:avLst/>
          </a:prstGeom>
          <a:noFill/>
        </p:spPr>
        <p:txBody>
          <a:bodyPr wrap="square" rtlCol="0">
            <a:spAutoFit/>
          </a:bodyPr>
          <a:lstStyle/>
          <a:p>
            <a:r>
              <a:rPr kumimoji="1" lang="en-US" altLang="ja-JP" sz="1400" dirty="0" smtClean="0"/>
              <a:t>Repo</a:t>
            </a:r>
            <a:endParaRPr kumimoji="1" lang="ja-JP" altLang="en-US" sz="1400" dirty="0"/>
          </a:p>
        </p:txBody>
      </p:sp>
      <p:sp>
        <p:nvSpPr>
          <p:cNvPr id="12" name="テキスト ボックス 11"/>
          <p:cNvSpPr txBox="1"/>
          <p:nvPr/>
        </p:nvSpPr>
        <p:spPr>
          <a:xfrm>
            <a:off x="3380288" y="2691277"/>
            <a:ext cx="691790" cy="307777"/>
          </a:xfrm>
          <a:prstGeom prst="rect">
            <a:avLst/>
          </a:prstGeom>
          <a:noFill/>
        </p:spPr>
        <p:txBody>
          <a:bodyPr wrap="square" rtlCol="0">
            <a:spAutoFit/>
          </a:bodyPr>
          <a:lstStyle/>
          <a:p>
            <a:r>
              <a:rPr kumimoji="1" lang="en-US" altLang="ja-JP" sz="1400" dirty="0" smtClean="0"/>
              <a:t>Repo</a:t>
            </a:r>
            <a:endParaRPr kumimoji="1" lang="ja-JP" altLang="en-US" sz="1400" dirty="0"/>
          </a:p>
        </p:txBody>
      </p:sp>
      <p:sp>
        <p:nvSpPr>
          <p:cNvPr id="13" name="角丸四角形吹き出し 12"/>
          <p:cNvSpPr/>
          <p:nvPr/>
        </p:nvSpPr>
        <p:spPr>
          <a:xfrm>
            <a:off x="8475542" y="185862"/>
            <a:ext cx="1814648" cy="711026"/>
          </a:xfrm>
          <a:prstGeom prst="wedgeRoundRectCallout">
            <a:avLst>
              <a:gd name="adj1" fmla="val 39315"/>
              <a:gd name="adj2" fmla="val 10556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mtClean="0"/>
              <a:t>非常に重要</a:t>
            </a:r>
            <a:endParaRPr kumimoji="1" lang="ja-JP" altLang="en-US" dirty="0"/>
          </a:p>
        </p:txBody>
      </p:sp>
    </p:spTree>
    <p:extLst>
      <p:ext uri="{BB962C8B-B14F-4D97-AF65-F5344CB8AC3E}">
        <p14:creationId xmlns:p14="http://schemas.microsoft.com/office/powerpoint/2010/main" val="413433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ローチャート: 処理 2"/>
          <p:cNvSpPr/>
          <p:nvPr/>
        </p:nvSpPr>
        <p:spPr>
          <a:xfrm>
            <a:off x="6003509" y="781970"/>
            <a:ext cx="107205" cy="5940447"/>
          </a:xfrm>
          <a:prstGeom prst="flowChartProcess">
            <a:avLst/>
          </a:prstGeom>
          <a:pattFill prst="openDmnd">
            <a:fgClr>
              <a:schemeClr val="accent6">
                <a:lumMod val="75000"/>
              </a:schemeClr>
            </a:fgClr>
            <a:bgClr>
              <a:schemeClr val="bg1"/>
            </a:bgClr>
          </a:patt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87829" y="73152"/>
            <a:ext cx="10920548" cy="932688"/>
          </a:xfrm>
        </p:spPr>
        <p:txBody>
          <a:bodyPr>
            <a:noAutofit/>
          </a:bodyPr>
          <a:lstStyle/>
          <a:p>
            <a:r>
              <a:rPr lang="ja-JP" altLang="en-US" sz="4000" b="1"/>
              <a:t>コミット情報伝搬の基礎</a:t>
            </a:r>
            <a:endParaRPr kumimoji="1" lang="ja-JP" altLang="en-US" sz="4000" b="1" dirty="0"/>
          </a:p>
        </p:txBody>
      </p:sp>
      <p:pic>
        <p:nvPicPr>
          <p:cNvPr id="43" name="図 42"/>
          <p:cNvPicPr>
            <a:picLocks noChangeAspect="1"/>
          </p:cNvPicPr>
          <p:nvPr/>
        </p:nvPicPr>
        <p:blipFill>
          <a:blip r:embed="rId2"/>
          <a:stretch>
            <a:fillRect/>
          </a:stretch>
        </p:blipFill>
        <p:spPr>
          <a:xfrm>
            <a:off x="10326052" y="1701574"/>
            <a:ext cx="1400175" cy="1935267"/>
          </a:xfrm>
          <a:prstGeom prst="rect">
            <a:avLst/>
          </a:prstGeom>
        </p:spPr>
      </p:pic>
      <p:pic>
        <p:nvPicPr>
          <p:cNvPr id="44" name="図 43"/>
          <p:cNvPicPr>
            <a:picLocks noChangeAspect="1"/>
          </p:cNvPicPr>
          <p:nvPr/>
        </p:nvPicPr>
        <p:blipFill>
          <a:blip r:embed="rId3"/>
          <a:stretch>
            <a:fillRect/>
          </a:stretch>
        </p:blipFill>
        <p:spPr>
          <a:xfrm>
            <a:off x="131779" y="1731842"/>
            <a:ext cx="1961816" cy="1970887"/>
          </a:xfrm>
          <a:prstGeom prst="rect">
            <a:avLst/>
          </a:prstGeom>
        </p:spPr>
      </p:pic>
      <p:sp>
        <p:nvSpPr>
          <p:cNvPr id="4" name="角丸四角形 3"/>
          <p:cNvSpPr/>
          <p:nvPr/>
        </p:nvSpPr>
        <p:spPr>
          <a:xfrm>
            <a:off x="3616284" y="2366682"/>
            <a:ext cx="4988859" cy="2319618"/>
          </a:xfrm>
          <a:prstGeom prst="roundRect">
            <a:avLst>
              <a:gd name="adj" fmla="val 102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mtClean="0"/>
              <a:t>非常に単純な例で、</a:t>
            </a:r>
            <a:endParaRPr kumimoji="1" lang="en-US" altLang="ja-JP" sz="2000" smtClean="0"/>
          </a:p>
          <a:p>
            <a:pPr algn="ctr"/>
            <a:r>
              <a:rPr kumimoji="1" lang="ja-JP" altLang="en-US" sz="2000" smtClean="0"/>
              <a:t>ローカルとリモートのリポジトリが、</a:t>
            </a:r>
            <a:endParaRPr kumimoji="1" lang="en-US" altLang="ja-JP" sz="2000" smtClean="0"/>
          </a:p>
          <a:p>
            <a:pPr algn="ctr"/>
            <a:r>
              <a:rPr kumimoji="1" lang="ja-JP" altLang="en-US" sz="2000" smtClean="0"/>
              <a:t>どのように同期するのかを見てみます。</a:t>
            </a:r>
            <a:endParaRPr kumimoji="1" lang="ja-JP" altLang="en-US" sz="2000"/>
          </a:p>
        </p:txBody>
      </p:sp>
    </p:spTree>
    <p:extLst>
      <p:ext uri="{BB962C8B-B14F-4D97-AF65-F5344CB8AC3E}">
        <p14:creationId xmlns:p14="http://schemas.microsoft.com/office/powerpoint/2010/main" val="76557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ローチャート: 処理 2"/>
          <p:cNvSpPr/>
          <p:nvPr/>
        </p:nvSpPr>
        <p:spPr>
          <a:xfrm>
            <a:off x="6003509" y="781970"/>
            <a:ext cx="107205" cy="5940447"/>
          </a:xfrm>
          <a:prstGeom prst="flowChartProcess">
            <a:avLst/>
          </a:prstGeom>
          <a:pattFill prst="openDmnd">
            <a:fgClr>
              <a:schemeClr val="accent6">
                <a:lumMod val="75000"/>
              </a:schemeClr>
            </a:fgClr>
            <a:bgClr>
              <a:schemeClr val="bg1"/>
            </a:bgClr>
          </a:patt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87829" y="73152"/>
            <a:ext cx="10920548" cy="932688"/>
          </a:xfrm>
        </p:spPr>
        <p:txBody>
          <a:bodyPr>
            <a:noAutofit/>
          </a:bodyPr>
          <a:lstStyle/>
          <a:p>
            <a:r>
              <a:rPr lang="ja-JP" altLang="en-US" sz="4000" b="1" dirty="0" smtClean="0"/>
              <a:t>コミット情報伝搬の基礎</a:t>
            </a:r>
            <a:endParaRPr kumimoji="1" lang="ja-JP" altLang="en-US" sz="4000" b="1" dirty="0"/>
          </a:p>
        </p:txBody>
      </p:sp>
      <p:sp>
        <p:nvSpPr>
          <p:cNvPr id="4" name="円/楕円 3"/>
          <p:cNvSpPr/>
          <p:nvPr/>
        </p:nvSpPr>
        <p:spPr>
          <a:xfrm>
            <a:off x="2636667" y="5839022"/>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12" name="円/楕円 11"/>
          <p:cNvSpPr/>
          <p:nvPr/>
        </p:nvSpPr>
        <p:spPr>
          <a:xfrm>
            <a:off x="2636667" y="5130362"/>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6" name="直線矢印コネクタ 5"/>
          <p:cNvCxnSpPr>
            <a:stCxn id="4" idx="0"/>
            <a:endCxn id="12" idx="4"/>
          </p:cNvCxnSpPr>
          <p:nvPr/>
        </p:nvCxnSpPr>
        <p:spPr>
          <a:xfrm flipV="1">
            <a:off x="2785257" y="5427542"/>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7" name="角丸四角形吹き出し 36"/>
          <p:cNvSpPr/>
          <p:nvPr/>
        </p:nvSpPr>
        <p:spPr>
          <a:xfrm>
            <a:off x="9322841" y="5888814"/>
            <a:ext cx="2629485" cy="882941"/>
          </a:xfrm>
          <a:prstGeom prst="wedgeRoundRectCallout">
            <a:avLst>
              <a:gd name="adj1" fmla="val -78730"/>
              <a:gd name="adj2" fmla="val -342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オリジナルに存在したコミット</a:t>
            </a:r>
            <a:endParaRPr kumimoji="1" lang="ja-JP" altLang="en-US" dirty="0"/>
          </a:p>
        </p:txBody>
      </p:sp>
      <p:sp>
        <p:nvSpPr>
          <p:cNvPr id="39" name="円/楕円 38"/>
          <p:cNvSpPr/>
          <p:nvPr/>
        </p:nvSpPr>
        <p:spPr>
          <a:xfrm>
            <a:off x="8138160" y="5839022"/>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40" name="円/楕円 39"/>
          <p:cNvSpPr/>
          <p:nvPr/>
        </p:nvSpPr>
        <p:spPr>
          <a:xfrm>
            <a:off x="8138160" y="5130362"/>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41" name="直線矢印コネクタ 40"/>
          <p:cNvCxnSpPr>
            <a:stCxn id="39" idx="0"/>
            <a:endCxn id="40" idx="4"/>
          </p:cNvCxnSpPr>
          <p:nvPr/>
        </p:nvCxnSpPr>
        <p:spPr>
          <a:xfrm flipV="1">
            <a:off x="8286750" y="5427542"/>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42" name="左矢印 41"/>
          <p:cNvSpPr/>
          <p:nvPr/>
        </p:nvSpPr>
        <p:spPr>
          <a:xfrm>
            <a:off x="4096441" y="5016062"/>
            <a:ext cx="3672840" cy="11887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solidFill>
                  <a:schemeClr val="tx1"/>
                </a:solidFill>
              </a:rPr>
              <a:t>初回レプリケート（</a:t>
            </a:r>
            <a:r>
              <a:rPr kumimoji="1" lang="en-US" altLang="ja-JP" dirty="0" smtClean="0">
                <a:solidFill>
                  <a:schemeClr val="tx1"/>
                </a:solidFill>
              </a:rPr>
              <a:t>clone</a:t>
            </a:r>
            <a:r>
              <a:rPr kumimoji="1" lang="ja-JP" altLang="en-US" dirty="0" smtClean="0">
                <a:solidFill>
                  <a:schemeClr val="tx1"/>
                </a:solidFill>
              </a:rPr>
              <a:t>）</a:t>
            </a:r>
            <a:endParaRPr kumimoji="1" lang="ja-JP" altLang="en-US" dirty="0">
              <a:solidFill>
                <a:schemeClr val="tx1"/>
              </a:solidFill>
            </a:endParaRPr>
          </a:p>
        </p:txBody>
      </p:sp>
      <p:pic>
        <p:nvPicPr>
          <p:cNvPr id="43" name="図 42"/>
          <p:cNvPicPr>
            <a:picLocks noChangeAspect="1"/>
          </p:cNvPicPr>
          <p:nvPr/>
        </p:nvPicPr>
        <p:blipFill>
          <a:blip r:embed="rId2"/>
          <a:stretch>
            <a:fillRect/>
          </a:stretch>
        </p:blipFill>
        <p:spPr>
          <a:xfrm>
            <a:off x="10326052" y="1701574"/>
            <a:ext cx="1400175" cy="1935267"/>
          </a:xfrm>
          <a:prstGeom prst="rect">
            <a:avLst/>
          </a:prstGeom>
        </p:spPr>
      </p:pic>
      <p:pic>
        <p:nvPicPr>
          <p:cNvPr id="44" name="図 43"/>
          <p:cNvPicPr>
            <a:picLocks noChangeAspect="1"/>
          </p:cNvPicPr>
          <p:nvPr/>
        </p:nvPicPr>
        <p:blipFill>
          <a:blip r:embed="rId3"/>
          <a:stretch>
            <a:fillRect/>
          </a:stretch>
        </p:blipFill>
        <p:spPr>
          <a:xfrm>
            <a:off x="131779" y="1731842"/>
            <a:ext cx="1961816" cy="1970887"/>
          </a:xfrm>
          <a:prstGeom prst="rect">
            <a:avLst/>
          </a:prstGeom>
        </p:spPr>
      </p:pic>
    </p:spTree>
    <p:extLst>
      <p:ext uri="{BB962C8B-B14F-4D97-AF65-F5344CB8AC3E}">
        <p14:creationId xmlns:p14="http://schemas.microsoft.com/office/powerpoint/2010/main" val="315026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119" y="264465"/>
            <a:ext cx="10239301" cy="855498"/>
          </a:xfrm>
        </p:spPr>
        <p:txBody>
          <a:bodyPr>
            <a:normAutofit/>
          </a:bodyPr>
          <a:lstStyle/>
          <a:p>
            <a:r>
              <a:rPr kumimoji="1" lang="en-US" altLang="ja-JP" sz="4800" b="1" dirty="0" err="1" smtClean="0"/>
              <a:t>SourceTree</a:t>
            </a:r>
            <a:r>
              <a:rPr kumimoji="1" lang="ja-JP" altLang="en-US" sz="4800" b="1" dirty="0" smtClean="0"/>
              <a:t>の前に</a:t>
            </a:r>
            <a:r>
              <a:rPr kumimoji="1" lang="en-US" altLang="ja-JP" sz="4800" b="1" dirty="0" smtClean="0"/>
              <a:t>…</a:t>
            </a:r>
            <a:endParaRPr kumimoji="1" lang="ja-JP" altLang="en-US" sz="4800" b="1" dirty="0"/>
          </a:p>
        </p:txBody>
      </p:sp>
      <p:sp>
        <p:nvSpPr>
          <p:cNvPr id="3" name="コンテンツ プレースホルダー 2"/>
          <p:cNvSpPr>
            <a:spLocks noGrp="1"/>
          </p:cNvSpPr>
          <p:nvPr>
            <p:ph idx="1"/>
          </p:nvPr>
        </p:nvSpPr>
        <p:spPr>
          <a:xfrm>
            <a:off x="504702" y="1380609"/>
            <a:ext cx="9892145" cy="4698590"/>
          </a:xfrm>
        </p:spPr>
        <p:txBody>
          <a:bodyPr>
            <a:normAutofit fontScale="92500" lnSpcReduction="10000"/>
          </a:bodyPr>
          <a:lstStyle/>
          <a:p>
            <a:pPr>
              <a:lnSpc>
                <a:spcPct val="95000"/>
              </a:lnSpc>
            </a:pPr>
            <a:r>
              <a:rPr kumimoji="1" lang="en-US" altLang="ja-JP" sz="2800" dirty="0" err="1" smtClean="0"/>
              <a:t>Git</a:t>
            </a:r>
            <a:r>
              <a:rPr kumimoji="1" lang="ja-JP" altLang="en-US" sz="2800" dirty="0" smtClean="0"/>
              <a:t>知ってますか？</a:t>
            </a:r>
            <a:endParaRPr kumimoji="1" lang="en-US" altLang="ja-JP" sz="2800" dirty="0" smtClean="0"/>
          </a:p>
          <a:p>
            <a:pPr>
              <a:lnSpc>
                <a:spcPct val="95000"/>
              </a:lnSpc>
            </a:pPr>
            <a:r>
              <a:rPr kumimoji="1" lang="en-US" altLang="ja-JP" sz="2800" dirty="0" err="1" smtClean="0"/>
              <a:t>Git</a:t>
            </a:r>
            <a:r>
              <a:rPr kumimoji="1" lang="ja-JP" altLang="en-US" sz="2800" dirty="0" smtClean="0"/>
              <a:t>使ってますか？</a:t>
            </a:r>
            <a:endParaRPr kumimoji="1" lang="en-US" altLang="ja-JP" sz="2800" dirty="0" smtClean="0"/>
          </a:p>
          <a:p>
            <a:pPr>
              <a:lnSpc>
                <a:spcPct val="95000"/>
              </a:lnSpc>
            </a:pPr>
            <a:r>
              <a:rPr lang="ja-JP" altLang="en-US" sz="2800" dirty="0" smtClean="0"/>
              <a:t>あるいは、</a:t>
            </a:r>
            <a:r>
              <a:rPr lang="en-US" altLang="ja-JP" sz="2800" dirty="0" smtClean="0"/>
              <a:t>Subversion</a:t>
            </a:r>
            <a:r>
              <a:rPr lang="ja-JP" altLang="en-US" sz="2800" dirty="0" smtClean="0"/>
              <a:t>知ってますか？ </a:t>
            </a:r>
            <a:r>
              <a:rPr lang="en-US" altLang="ja-JP" sz="2800" dirty="0" smtClean="0"/>
              <a:t>VSS</a:t>
            </a:r>
            <a:r>
              <a:rPr lang="ja-JP" altLang="en-US" sz="2800" dirty="0" smtClean="0"/>
              <a:t>とか</a:t>
            </a:r>
            <a:r>
              <a:rPr lang="en-US" altLang="ja-JP" sz="2800" dirty="0" smtClean="0"/>
              <a:t>CVS</a:t>
            </a:r>
            <a:r>
              <a:rPr lang="ja-JP" altLang="en-US" sz="2800" dirty="0" smtClean="0"/>
              <a:t>とか？</a:t>
            </a:r>
            <a:endParaRPr lang="en-US" altLang="ja-JP" sz="2800" dirty="0" smtClean="0"/>
          </a:p>
          <a:p>
            <a:pPr>
              <a:lnSpc>
                <a:spcPct val="95000"/>
              </a:lnSpc>
            </a:pPr>
            <a:endParaRPr kumimoji="1" lang="en-US" altLang="ja-JP" sz="2800" dirty="0"/>
          </a:p>
          <a:p>
            <a:pPr>
              <a:lnSpc>
                <a:spcPct val="95000"/>
              </a:lnSpc>
            </a:pPr>
            <a:r>
              <a:rPr lang="ja-JP" altLang="en-US" sz="2800" dirty="0" smtClean="0"/>
              <a:t>本日</a:t>
            </a:r>
            <a:r>
              <a:rPr lang="ja-JP" altLang="en-US" sz="2800" smtClean="0"/>
              <a:t>は、</a:t>
            </a:r>
            <a:r>
              <a:rPr lang="en-US" altLang="ja-JP" sz="2800" smtClean="0">
                <a:solidFill>
                  <a:srgbClr val="FF0000"/>
                </a:solidFill>
              </a:rPr>
              <a:t>Git</a:t>
            </a:r>
            <a:r>
              <a:rPr lang="ja-JP" altLang="en-US" sz="2800" dirty="0" smtClean="0">
                <a:solidFill>
                  <a:srgbClr val="FF0000"/>
                </a:solidFill>
              </a:rPr>
              <a:t>の使い方</a:t>
            </a:r>
            <a:r>
              <a:rPr lang="ja-JP" altLang="en-US" sz="2800" dirty="0" smtClean="0"/>
              <a:t>というより</a:t>
            </a:r>
            <a:r>
              <a:rPr lang="ja-JP" altLang="en-US" sz="2800" smtClean="0"/>
              <a:t>も、</a:t>
            </a:r>
            <a:r>
              <a:rPr lang="en-US" altLang="ja-JP" sz="2800" smtClean="0">
                <a:solidFill>
                  <a:srgbClr val="FF0000"/>
                </a:solidFill>
              </a:rPr>
              <a:t>Git</a:t>
            </a:r>
            <a:r>
              <a:rPr lang="ja-JP" altLang="en-US" sz="2800" dirty="0" smtClean="0">
                <a:solidFill>
                  <a:srgbClr val="FF0000"/>
                </a:solidFill>
              </a:rPr>
              <a:t>の考え方</a:t>
            </a:r>
            <a:r>
              <a:rPr lang="ja-JP" altLang="en-US" sz="2800" dirty="0" smtClean="0"/>
              <a:t>を共有したいと思います。</a:t>
            </a:r>
            <a:endParaRPr lang="en-US" altLang="ja-JP" sz="2800" dirty="0" smtClean="0"/>
          </a:p>
          <a:p>
            <a:pPr>
              <a:lnSpc>
                <a:spcPct val="95000"/>
              </a:lnSpc>
            </a:pPr>
            <a:r>
              <a:rPr kumimoji="1" lang="en-US" altLang="ja-JP" sz="2800" smtClean="0"/>
              <a:t>Git</a:t>
            </a:r>
            <a:r>
              <a:rPr kumimoji="1" lang="ja-JP" altLang="en-US" sz="2800" dirty="0" smtClean="0"/>
              <a:t>の使い方についての</a:t>
            </a:r>
            <a:r>
              <a:rPr kumimoji="1" lang="en-US" altLang="ja-JP" sz="2800" dirty="0" smtClean="0"/>
              <a:t>How-to</a:t>
            </a:r>
            <a:r>
              <a:rPr kumimoji="1" lang="ja-JP" altLang="en-US" sz="2800" dirty="0" smtClean="0"/>
              <a:t>は、初心者向けサイトがいっぱいあると思うので、そちらで押さえて下さい。</a:t>
            </a:r>
            <a:endParaRPr kumimoji="1" lang="en-US" altLang="ja-JP" sz="2800" dirty="0" smtClean="0"/>
          </a:p>
          <a:p>
            <a:pPr lvl="1">
              <a:lnSpc>
                <a:spcPct val="95000"/>
              </a:lnSpc>
            </a:pPr>
            <a:r>
              <a:rPr lang="ja-JP" altLang="en-US" sz="2600" dirty="0" smtClean="0"/>
              <a:t>本家「</a:t>
            </a:r>
            <a:r>
              <a:rPr lang="en-US" altLang="ja-JP" sz="2600" dirty="0" smtClean="0"/>
              <a:t>Pro</a:t>
            </a:r>
            <a:r>
              <a:rPr lang="ja-JP" altLang="en-US" sz="2600" dirty="0"/>
              <a:t> </a:t>
            </a:r>
            <a:r>
              <a:rPr lang="en-US" altLang="ja-JP" sz="2600" dirty="0" err="1" smtClean="0"/>
              <a:t>Git</a:t>
            </a:r>
            <a:r>
              <a:rPr lang="ja-JP" altLang="en-US" sz="2600" dirty="0" smtClean="0"/>
              <a:t>」　　</a:t>
            </a:r>
            <a:r>
              <a:rPr lang="en-US" altLang="ja-JP" sz="2600" dirty="0">
                <a:hlinkClick r:id="rId2"/>
              </a:rPr>
              <a:t>http://progit-ja.github.io</a:t>
            </a:r>
            <a:r>
              <a:rPr lang="en-US" altLang="ja-JP" sz="2600" dirty="0" smtClean="0">
                <a:hlinkClick r:id="rId2"/>
              </a:rPr>
              <a:t>/</a:t>
            </a:r>
            <a:endParaRPr lang="en-US" altLang="ja-JP" sz="2600" dirty="0" smtClean="0"/>
          </a:p>
          <a:p>
            <a:pPr lvl="1">
              <a:lnSpc>
                <a:spcPct val="95000"/>
              </a:lnSpc>
            </a:pPr>
            <a:r>
              <a:rPr lang="en-US" altLang="ja-JP" sz="2600" smtClean="0"/>
              <a:t>Nulab</a:t>
            </a:r>
            <a:r>
              <a:rPr lang="ja-JP" altLang="en-US" sz="2600" smtClean="0"/>
              <a:t>さん「</a:t>
            </a:r>
            <a:r>
              <a:rPr lang="ja-JP" altLang="en-US" sz="2600" dirty="0"/>
              <a:t>サルでもわかる</a:t>
            </a:r>
            <a:r>
              <a:rPr lang="en-US" altLang="ja-JP" sz="2600" dirty="0" err="1"/>
              <a:t>Git</a:t>
            </a:r>
            <a:r>
              <a:rPr lang="ja-JP" altLang="en-US" sz="2600"/>
              <a:t>入門</a:t>
            </a:r>
            <a:r>
              <a:rPr lang="ja-JP" altLang="en-US" sz="2600" smtClean="0"/>
              <a:t>」</a:t>
            </a:r>
            <a:r>
              <a:rPr lang="en-US" altLang="ja-JP" sz="2600" smtClean="0"/>
              <a:t/>
            </a:r>
            <a:br>
              <a:rPr lang="en-US" altLang="ja-JP" sz="2600" smtClean="0"/>
            </a:br>
            <a:r>
              <a:rPr lang="en-US" altLang="ja-JP" sz="2600" smtClean="0">
                <a:hlinkClick r:id="rId3"/>
              </a:rPr>
              <a:t>http</a:t>
            </a:r>
            <a:r>
              <a:rPr lang="en-US" altLang="ja-JP" sz="2600" dirty="0">
                <a:hlinkClick r:id="rId3"/>
              </a:rPr>
              <a:t>://www.backlog.jp/git-guide</a:t>
            </a:r>
            <a:r>
              <a:rPr lang="en-US" altLang="ja-JP" sz="2600" dirty="0" smtClean="0">
                <a:hlinkClick r:id="rId3"/>
              </a:rPr>
              <a:t>/</a:t>
            </a:r>
            <a:endParaRPr lang="en-US" altLang="ja-JP" sz="2600" dirty="0" smtClean="0"/>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8371" y="4623324"/>
            <a:ext cx="1216077" cy="1943730"/>
          </a:xfrm>
          <a:prstGeom prst="rect">
            <a:avLst/>
          </a:prstGeom>
        </p:spPr>
      </p:pic>
      <p:sp>
        <p:nvSpPr>
          <p:cNvPr id="7" name="角丸四角形吹き出し 6"/>
          <p:cNvSpPr/>
          <p:nvPr/>
        </p:nvSpPr>
        <p:spPr>
          <a:xfrm>
            <a:off x="9386850" y="4770318"/>
            <a:ext cx="1009997" cy="620486"/>
          </a:xfrm>
          <a:prstGeom prst="wedgeRoundRectCallout">
            <a:avLst>
              <a:gd name="adj1" fmla="val 72870"/>
              <a:gd name="adj2" fmla="val 357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ば</a:t>
            </a:r>
            <a:r>
              <a:rPr kumimoji="1" lang="ja-JP" altLang="en-US" dirty="0"/>
              <a:t>ぃ</a:t>
            </a:r>
          </a:p>
        </p:txBody>
      </p:sp>
    </p:spTree>
    <p:extLst>
      <p:ext uri="{BB962C8B-B14F-4D97-AF65-F5344CB8AC3E}">
        <p14:creationId xmlns:p14="http://schemas.microsoft.com/office/powerpoint/2010/main" val="369666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フローチャート: 処理 36"/>
          <p:cNvSpPr/>
          <p:nvPr/>
        </p:nvSpPr>
        <p:spPr>
          <a:xfrm>
            <a:off x="6003509" y="781970"/>
            <a:ext cx="107205" cy="5940447"/>
          </a:xfrm>
          <a:prstGeom prst="flowChartProcess">
            <a:avLst/>
          </a:prstGeom>
          <a:pattFill prst="openDmnd">
            <a:fgClr>
              <a:schemeClr val="accent6">
                <a:lumMod val="75000"/>
              </a:schemeClr>
            </a:fgClr>
            <a:bgClr>
              <a:schemeClr val="bg1"/>
            </a:bgClr>
          </a:patt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87829" y="73152"/>
            <a:ext cx="10920548" cy="932688"/>
          </a:xfrm>
        </p:spPr>
        <p:txBody>
          <a:bodyPr>
            <a:noAutofit/>
          </a:bodyPr>
          <a:lstStyle/>
          <a:p>
            <a:r>
              <a:rPr lang="ja-JP" altLang="en-US" sz="4000" b="1" dirty="0"/>
              <a:t>コミット情報伝搬の基礎</a:t>
            </a:r>
            <a:endParaRPr kumimoji="1" lang="ja-JP" altLang="en-US" sz="4000" b="1" dirty="0"/>
          </a:p>
        </p:txBody>
      </p:sp>
      <p:sp>
        <p:nvSpPr>
          <p:cNvPr id="4" name="円/楕円 3"/>
          <p:cNvSpPr/>
          <p:nvPr/>
        </p:nvSpPr>
        <p:spPr>
          <a:xfrm>
            <a:off x="2636667" y="5952534"/>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12" name="円/楕円 11"/>
          <p:cNvSpPr/>
          <p:nvPr/>
        </p:nvSpPr>
        <p:spPr>
          <a:xfrm>
            <a:off x="2636667" y="5243874"/>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6" name="直線矢印コネクタ 5"/>
          <p:cNvCxnSpPr>
            <a:stCxn id="4" idx="0"/>
            <a:endCxn id="12" idx="4"/>
          </p:cNvCxnSpPr>
          <p:nvPr/>
        </p:nvCxnSpPr>
        <p:spPr>
          <a:xfrm flipV="1">
            <a:off x="2785257" y="5541054"/>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9" name="円/楕円 38"/>
          <p:cNvSpPr/>
          <p:nvPr/>
        </p:nvSpPr>
        <p:spPr>
          <a:xfrm>
            <a:off x="8138160" y="5952534"/>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40" name="円/楕円 39"/>
          <p:cNvSpPr/>
          <p:nvPr/>
        </p:nvSpPr>
        <p:spPr>
          <a:xfrm>
            <a:off x="8138160" y="5243874"/>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41" name="直線矢印コネクタ 40"/>
          <p:cNvCxnSpPr>
            <a:stCxn id="39" idx="0"/>
            <a:endCxn id="40" idx="4"/>
          </p:cNvCxnSpPr>
          <p:nvPr/>
        </p:nvCxnSpPr>
        <p:spPr>
          <a:xfrm flipV="1">
            <a:off x="8286750" y="5541054"/>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pic>
        <p:nvPicPr>
          <p:cNvPr id="43" name="図 42"/>
          <p:cNvPicPr>
            <a:picLocks noChangeAspect="1"/>
          </p:cNvPicPr>
          <p:nvPr/>
        </p:nvPicPr>
        <p:blipFill>
          <a:blip r:embed="rId2"/>
          <a:stretch>
            <a:fillRect/>
          </a:stretch>
        </p:blipFill>
        <p:spPr>
          <a:xfrm>
            <a:off x="10326052" y="1815086"/>
            <a:ext cx="1400175" cy="1935267"/>
          </a:xfrm>
          <a:prstGeom prst="rect">
            <a:avLst/>
          </a:prstGeom>
        </p:spPr>
      </p:pic>
      <p:pic>
        <p:nvPicPr>
          <p:cNvPr id="44" name="図 43"/>
          <p:cNvPicPr>
            <a:picLocks noChangeAspect="1"/>
          </p:cNvPicPr>
          <p:nvPr/>
        </p:nvPicPr>
        <p:blipFill>
          <a:blip r:embed="rId3"/>
          <a:stretch>
            <a:fillRect/>
          </a:stretch>
        </p:blipFill>
        <p:spPr>
          <a:xfrm>
            <a:off x="131779" y="1845354"/>
            <a:ext cx="1961816" cy="1970887"/>
          </a:xfrm>
          <a:prstGeom prst="rect">
            <a:avLst/>
          </a:prstGeom>
        </p:spPr>
      </p:pic>
      <p:sp>
        <p:nvSpPr>
          <p:cNvPr id="14" name="円/楕円 13"/>
          <p:cNvSpPr/>
          <p:nvPr/>
        </p:nvSpPr>
        <p:spPr>
          <a:xfrm>
            <a:off x="2636667" y="4517775"/>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C</a:t>
            </a:r>
            <a:endParaRPr kumimoji="1" lang="ja-JP" altLang="en-US" dirty="0"/>
          </a:p>
        </p:txBody>
      </p:sp>
      <p:sp>
        <p:nvSpPr>
          <p:cNvPr id="15" name="円/楕円 14"/>
          <p:cNvSpPr/>
          <p:nvPr/>
        </p:nvSpPr>
        <p:spPr>
          <a:xfrm>
            <a:off x="2636667" y="2681061"/>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F</a:t>
            </a:r>
            <a:endParaRPr kumimoji="1" lang="ja-JP" altLang="en-US" dirty="0"/>
          </a:p>
        </p:txBody>
      </p:sp>
      <p:cxnSp>
        <p:nvCxnSpPr>
          <p:cNvPr id="16" name="直線矢印コネクタ 15"/>
          <p:cNvCxnSpPr>
            <a:stCxn id="12" idx="0"/>
            <a:endCxn id="14" idx="4"/>
          </p:cNvCxnSpPr>
          <p:nvPr/>
        </p:nvCxnSpPr>
        <p:spPr>
          <a:xfrm flipV="1">
            <a:off x="2785257" y="4814955"/>
            <a:ext cx="0" cy="42891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4" idx="0"/>
            <a:endCxn id="15" idx="4"/>
          </p:cNvCxnSpPr>
          <p:nvPr/>
        </p:nvCxnSpPr>
        <p:spPr>
          <a:xfrm flipV="1">
            <a:off x="2785257" y="2978241"/>
            <a:ext cx="0" cy="153953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3497727" y="5020695"/>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D</a:t>
            </a:r>
            <a:endParaRPr kumimoji="1" lang="ja-JP" altLang="en-US" dirty="0"/>
          </a:p>
        </p:txBody>
      </p:sp>
      <p:sp>
        <p:nvSpPr>
          <p:cNvPr id="19" name="円/楕円 18"/>
          <p:cNvSpPr/>
          <p:nvPr/>
        </p:nvSpPr>
        <p:spPr>
          <a:xfrm>
            <a:off x="3497727" y="4062774"/>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E</a:t>
            </a:r>
            <a:endParaRPr kumimoji="1" lang="ja-JP" altLang="en-US" dirty="0"/>
          </a:p>
        </p:txBody>
      </p:sp>
      <p:cxnSp>
        <p:nvCxnSpPr>
          <p:cNvPr id="20" name="直線矢印コネクタ 19"/>
          <p:cNvCxnSpPr>
            <a:stCxn id="18" idx="0"/>
            <a:endCxn id="19" idx="4"/>
          </p:cNvCxnSpPr>
          <p:nvPr/>
        </p:nvCxnSpPr>
        <p:spPr>
          <a:xfrm flipV="1">
            <a:off x="3646317" y="4359954"/>
            <a:ext cx="0" cy="66074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9" idx="0"/>
            <a:endCxn id="15" idx="5"/>
          </p:cNvCxnSpPr>
          <p:nvPr/>
        </p:nvCxnSpPr>
        <p:spPr>
          <a:xfrm flipH="1" flipV="1">
            <a:off x="2890326" y="2934720"/>
            <a:ext cx="755991" cy="11280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2" name="角丸四角形吹き出し 21"/>
          <p:cNvSpPr/>
          <p:nvPr/>
        </p:nvSpPr>
        <p:spPr>
          <a:xfrm>
            <a:off x="3955419" y="3099266"/>
            <a:ext cx="2829510" cy="882941"/>
          </a:xfrm>
          <a:prstGeom prst="wedgeRoundRectCallout">
            <a:avLst>
              <a:gd name="adj1" fmla="val -77619"/>
              <a:gd name="adj2" fmla="val -6692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自分が変更して保存したコミット</a:t>
            </a:r>
            <a:endParaRPr kumimoji="1" lang="ja-JP" altLang="en-US" dirty="0"/>
          </a:p>
        </p:txBody>
      </p:sp>
      <p:cxnSp>
        <p:nvCxnSpPr>
          <p:cNvPr id="24" name="直線矢印コネクタ 23"/>
          <p:cNvCxnSpPr>
            <a:stCxn id="4" idx="7"/>
            <a:endCxn id="18" idx="3"/>
          </p:cNvCxnSpPr>
          <p:nvPr/>
        </p:nvCxnSpPr>
        <p:spPr>
          <a:xfrm flipV="1">
            <a:off x="2890326" y="5274354"/>
            <a:ext cx="650922" cy="72170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40" idx="0"/>
            <a:endCxn id="28" idx="4"/>
          </p:cNvCxnSpPr>
          <p:nvPr/>
        </p:nvCxnSpPr>
        <p:spPr>
          <a:xfrm flipV="1">
            <a:off x="8286750" y="4690324"/>
            <a:ext cx="0" cy="55355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8" name="円/楕円 27"/>
          <p:cNvSpPr/>
          <p:nvPr/>
        </p:nvSpPr>
        <p:spPr>
          <a:xfrm>
            <a:off x="8138160" y="4393144"/>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G</a:t>
            </a:r>
            <a:endParaRPr kumimoji="1" lang="ja-JP" altLang="en-US" dirty="0"/>
          </a:p>
        </p:txBody>
      </p:sp>
      <p:sp>
        <p:nvSpPr>
          <p:cNvPr id="32" name="円/楕円 31"/>
          <p:cNvSpPr/>
          <p:nvPr/>
        </p:nvSpPr>
        <p:spPr>
          <a:xfrm>
            <a:off x="8138160" y="3601764"/>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H</a:t>
            </a:r>
            <a:endParaRPr kumimoji="1" lang="ja-JP" altLang="en-US" dirty="0"/>
          </a:p>
        </p:txBody>
      </p:sp>
      <p:cxnSp>
        <p:nvCxnSpPr>
          <p:cNvPr id="33" name="直線矢印コネクタ 32"/>
          <p:cNvCxnSpPr>
            <a:stCxn id="28" idx="0"/>
            <a:endCxn id="32" idx="4"/>
          </p:cNvCxnSpPr>
          <p:nvPr/>
        </p:nvCxnSpPr>
        <p:spPr>
          <a:xfrm flipV="1">
            <a:off x="8286750" y="3898944"/>
            <a:ext cx="0" cy="4942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8" name="円/楕円 37"/>
          <p:cNvSpPr/>
          <p:nvPr/>
        </p:nvSpPr>
        <p:spPr>
          <a:xfrm>
            <a:off x="7425690" y="4205597"/>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I</a:t>
            </a:r>
            <a:endParaRPr kumimoji="1" lang="ja-JP" altLang="en-US" dirty="0"/>
          </a:p>
        </p:txBody>
      </p:sp>
      <p:cxnSp>
        <p:nvCxnSpPr>
          <p:cNvPr id="45" name="直線矢印コネクタ 44"/>
          <p:cNvCxnSpPr>
            <a:stCxn id="40" idx="1"/>
            <a:endCxn id="38" idx="5"/>
          </p:cNvCxnSpPr>
          <p:nvPr/>
        </p:nvCxnSpPr>
        <p:spPr>
          <a:xfrm flipH="1" flipV="1">
            <a:off x="7679349" y="4459256"/>
            <a:ext cx="502332" cy="82813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stCxn id="38" idx="7"/>
            <a:endCxn id="32" idx="3"/>
          </p:cNvCxnSpPr>
          <p:nvPr/>
        </p:nvCxnSpPr>
        <p:spPr>
          <a:xfrm flipV="1">
            <a:off x="7679349" y="3855423"/>
            <a:ext cx="502332" cy="393695"/>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47" name="角丸四角形吹き出し 46"/>
          <p:cNvSpPr/>
          <p:nvPr/>
        </p:nvSpPr>
        <p:spPr>
          <a:xfrm>
            <a:off x="8972775" y="4521920"/>
            <a:ext cx="2253886" cy="851829"/>
          </a:xfrm>
          <a:prstGeom prst="wedgeRoundRectCallout">
            <a:avLst>
              <a:gd name="adj1" fmla="val -69011"/>
              <a:gd name="adj2" fmla="val -4111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t>別の人のコミット</a:t>
            </a:r>
            <a:endParaRPr kumimoji="1" lang="en-US" altLang="ja-JP" dirty="0" smtClean="0"/>
          </a:p>
          <a:p>
            <a:pPr algn="ctr"/>
            <a:r>
              <a:rPr kumimoji="1" lang="ja-JP" altLang="en-US" dirty="0"/>
              <a:t>サーバ</a:t>
            </a:r>
            <a:r>
              <a:rPr kumimoji="1" lang="ja-JP" altLang="en-US" dirty="0" smtClean="0"/>
              <a:t>ーに</a:t>
            </a:r>
            <a:r>
              <a:rPr kumimoji="1" lang="en-US" altLang="ja-JP" dirty="0" smtClean="0"/>
              <a:t>push</a:t>
            </a:r>
            <a:r>
              <a:rPr kumimoji="1" lang="ja-JP" altLang="en-US" dirty="0" smtClean="0"/>
              <a:t>済</a:t>
            </a:r>
            <a:endParaRPr kumimoji="1" lang="ja-JP" altLang="en-US" dirty="0"/>
          </a:p>
        </p:txBody>
      </p:sp>
    </p:spTree>
    <p:extLst>
      <p:ext uri="{BB962C8B-B14F-4D97-AF65-F5344CB8AC3E}">
        <p14:creationId xmlns:p14="http://schemas.microsoft.com/office/powerpoint/2010/main" val="188795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フローチャート: 処理 47"/>
          <p:cNvSpPr/>
          <p:nvPr/>
        </p:nvSpPr>
        <p:spPr>
          <a:xfrm>
            <a:off x="6003509" y="781970"/>
            <a:ext cx="107205" cy="5940447"/>
          </a:xfrm>
          <a:prstGeom prst="flowChartProcess">
            <a:avLst/>
          </a:prstGeom>
          <a:pattFill prst="openDmnd">
            <a:fgClr>
              <a:schemeClr val="accent6">
                <a:lumMod val="75000"/>
              </a:schemeClr>
            </a:fgClr>
            <a:bgClr>
              <a:schemeClr val="bg1"/>
            </a:bgClr>
          </a:patt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87829" y="73152"/>
            <a:ext cx="10920548" cy="932688"/>
          </a:xfrm>
        </p:spPr>
        <p:txBody>
          <a:bodyPr>
            <a:noAutofit/>
          </a:bodyPr>
          <a:lstStyle/>
          <a:p>
            <a:r>
              <a:rPr lang="ja-JP" altLang="en-US" sz="4000" b="1" dirty="0"/>
              <a:t>コミット情報伝搬の基礎</a:t>
            </a:r>
            <a:endParaRPr kumimoji="1" lang="ja-JP" altLang="en-US" sz="4000" b="1" dirty="0"/>
          </a:p>
        </p:txBody>
      </p:sp>
      <p:sp>
        <p:nvSpPr>
          <p:cNvPr id="4" name="円/楕円 3"/>
          <p:cNvSpPr/>
          <p:nvPr/>
        </p:nvSpPr>
        <p:spPr>
          <a:xfrm>
            <a:off x="3442812" y="5958840"/>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12" name="円/楕円 11"/>
          <p:cNvSpPr/>
          <p:nvPr/>
        </p:nvSpPr>
        <p:spPr>
          <a:xfrm>
            <a:off x="3442812" y="5250180"/>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6" name="直線矢印コネクタ 5"/>
          <p:cNvCxnSpPr>
            <a:stCxn id="4" idx="0"/>
            <a:endCxn id="12" idx="4"/>
          </p:cNvCxnSpPr>
          <p:nvPr/>
        </p:nvCxnSpPr>
        <p:spPr>
          <a:xfrm flipV="1">
            <a:off x="3591402" y="5547360"/>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pic>
        <p:nvPicPr>
          <p:cNvPr id="43" name="図 42"/>
          <p:cNvPicPr>
            <a:picLocks noChangeAspect="1"/>
          </p:cNvPicPr>
          <p:nvPr/>
        </p:nvPicPr>
        <p:blipFill>
          <a:blip r:embed="rId2"/>
          <a:stretch>
            <a:fillRect/>
          </a:stretch>
        </p:blipFill>
        <p:spPr>
          <a:xfrm>
            <a:off x="10326052" y="1821392"/>
            <a:ext cx="1400175" cy="1935267"/>
          </a:xfrm>
          <a:prstGeom prst="rect">
            <a:avLst/>
          </a:prstGeom>
        </p:spPr>
      </p:pic>
      <p:pic>
        <p:nvPicPr>
          <p:cNvPr id="44" name="図 43"/>
          <p:cNvPicPr>
            <a:picLocks noChangeAspect="1"/>
          </p:cNvPicPr>
          <p:nvPr/>
        </p:nvPicPr>
        <p:blipFill>
          <a:blip r:embed="rId3"/>
          <a:stretch>
            <a:fillRect/>
          </a:stretch>
        </p:blipFill>
        <p:spPr>
          <a:xfrm>
            <a:off x="131779" y="1851660"/>
            <a:ext cx="1961816" cy="1970887"/>
          </a:xfrm>
          <a:prstGeom prst="rect">
            <a:avLst/>
          </a:prstGeom>
        </p:spPr>
      </p:pic>
      <p:sp>
        <p:nvSpPr>
          <p:cNvPr id="14" name="円/楕円 13"/>
          <p:cNvSpPr/>
          <p:nvPr/>
        </p:nvSpPr>
        <p:spPr>
          <a:xfrm>
            <a:off x="3442812" y="4524081"/>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C</a:t>
            </a:r>
            <a:endParaRPr kumimoji="1" lang="ja-JP" altLang="en-US" dirty="0"/>
          </a:p>
        </p:txBody>
      </p:sp>
      <p:sp>
        <p:nvSpPr>
          <p:cNvPr id="15" name="円/楕円 14"/>
          <p:cNvSpPr/>
          <p:nvPr/>
        </p:nvSpPr>
        <p:spPr>
          <a:xfrm>
            <a:off x="3442812" y="2600122"/>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F</a:t>
            </a:r>
            <a:endParaRPr kumimoji="1" lang="ja-JP" altLang="en-US" dirty="0"/>
          </a:p>
        </p:txBody>
      </p:sp>
      <p:cxnSp>
        <p:nvCxnSpPr>
          <p:cNvPr id="16" name="直線矢印コネクタ 15"/>
          <p:cNvCxnSpPr>
            <a:stCxn id="12" idx="0"/>
            <a:endCxn id="14" idx="4"/>
          </p:cNvCxnSpPr>
          <p:nvPr/>
        </p:nvCxnSpPr>
        <p:spPr>
          <a:xfrm flipV="1">
            <a:off x="3591402" y="4821261"/>
            <a:ext cx="0" cy="42891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4" idx="0"/>
            <a:endCxn id="15" idx="4"/>
          </p:cNvCxnSpPr>
          <p:nvPr/>
        </p:nvCxnSpPr>
        <p:spPr>
          <a:xfrm flipV="1">
            <a:off x="3591402" y="2897302"/>
            <a:ext cx="0" cy="162677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4303872" y="5027001"/>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D</a:t>
            </a:r>
            <a:endParaRPr kumimoji="1" lang="ja-JP" altLang="en-US" dirty="0"/>
          </a:p>
        </p:txBody>
      </p:sp>
      <p:sp>
        <p:nvSpPr>
          <p:cNvPr id="19" name="円/楕円 18"/>
          <p:cNvSpPr/>
          <p:nvPr/>
        </p:nvSpPr>
        <p:spPr>
          <a:xfrm>
            <a:off x="4303872" y="4069080"/>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E</a:t>
            </a:r>
            <a:endParaRPr kumimoji="1" lang="ja-JP" altLang="en-US" dirty="0"/>
          </a:p>
        </p:txBody>
      </p:sp>
      <p:cxnSp>
        <p:nvCxnSpPr>
          <p:cNvPr id="20" name="直線矢印コネクタ 19"/>
          <p:cNvCxnSpPr>
            <a:stCxn id="18" idx="0"/>
            <a:endCxn id="19" idx="4"/>
          </p:cNvCxnSpPr>
          <p:nvPr/>
        </p:nvCxnSpPr>
        <p:spPr>
          <a:xfrm flipV="1">
            <a:off x="4452462" y="4366260"/>
            <a:ext cx="0" cy="66074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9" idx="0"/>
            <a:endCxn id="15" idx="5"/>
          </p:cNvCxnSpPr>
          <p:nvPr/>
        </p:nvCxnSpPr>
        <p:spPr>
          <a:xfrm flipH="1" flipV="1">
            <a:off x="3696471" y="2853781"/>
            <a:ext cx="755991" cy="121529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4" idx="7"/>
            <a:endCxn id="18" idx="3"/>
          </p:cNvCxnSpPr>
          <p:nvPr/>
        </p:nvCxnSpPr>
        <p:spPr>
          <a:xfrm flipV="1">
            <a:off x="3696471" y="5280660"/>
            <a:ext cx="650922" cy="72170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9" name="左矢印 28"/>
          <p:cNvSpPr/>
          <p:nvPr/>
        </p:nvSpPr>
        <p:spPr>
          <a:xfrm>
            <a:off x="5080488" y="4102270"/>
            <a:ext cx="2306075" cy="11887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solidFill>
                  <a:schemeClr val="tx1"/>
                </a:solidFill>
              </a:rPr>
              <a:t>フェッチ</a:t>
            </a:r>
            <a:endParaRPr kumimoji="1" lang="ja-JP" altLang="en-US" dirty="0">
              <a:solidFill>
                <a:schemeClr val="tx1"/>
              </a:solidFill>
            </a:endParaRPr>
          </a:p>
        </p:txBody>
      </p:sp>
      <p:sp>
        <p:nvSpPr>
          <p:cNvPr id="34" name="円/楕円 33"/>
          <p:cNvSpPr/>
          <p:nvPr/>
        </p:nvSpPr>
        <p:spPr>
          <a:xfrm>
            <a:off x="2785653" y="4419012"/>
            <a:ext cx="297180" cy="297180"/>
          </a:xfrm>
          <a:prstGeom prst="ellips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G</a:t>
            </a:r>
            <a:endParaRPr kumimoji="1" lang="ja-JP" altLang="en-US" dirty="0"/>
          </a:p>
        </p:txBody>
      </p:sp>
      <p:sp>
        <p:nvSpPr>
          <p:cNvPr id="35" name="円/楕円 34"/>
          <p:cNvSpPr/>
          <p:nvPr/>
        </p:nvSpPr>
        <p:spPr>
          <a:xfrm>
            <a:off x="2791747" y="3648368"/>
            <a:ext cx="297180" cy="297180"/>
          </a:xfrm>
          <a:prstGeom prst="ellips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H</a:t>
            </a:r>
            <a:endParaRPr kumimoji="1" lang="ja-JP" altLang="en-US" dirty="0"/>
          </a:p>
        </p:txBody>
      </p:sp>
      <p:cxnSp>
        <p:nvCxnSpPr>
          <p:cNvPr id="36" name="直線矢印コネクタ 35"/>
          <p:cNvCxnSpPr>
            <a:stCxn id="34" idx="0"/>
            <a:endCxn id="35" idx="4"/>
          </p:cNvCxnSpPr>
          <p:nvPr/>
        </p:nvCxnSpPr>
        <p:spPr>
          <a:xfrm flipV="1">
            <a:off x="2934243" y="3945548"/>
            <a:ext cx="6094" cy="47346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stCxn id="12" idx="1"/>
            <a:endCxn id="34" idx="5"/>
          </p:cNvCxnSpPr>
          <p:nvPr/>
        </p:nvCxnSpPr>
        <p:spPr>
          <a:xfrm flipH="1" flipV="1">
            <a:off x="3039312" y="4672671"/>
            <a:ext cx="447021" cy="62103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円/楕円 41"/>
          <p:cNvSpPr/>
          <p:nvPr/>
        </p:nvSpPr>
        <p:spPr>
          <a:xfrm>
            <a:off x="2138133" y="4316972"/>
            <a:ext cx="297180" cy="297180"/>
          </a:xfrm>
          <a:prstGeom prst="ellips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I</a:t>
            </a:r>
            <a:endParaRPr kumimoji="1" lang="ja-JP" altLang="en-US" dirty="0"/>
          </a:p>
        </p:txBody>
      </p:sp>
      <p:cxnSp>
        <p:nvCxnSpPr>
          <p:cNvPr id="49" name="直線矢印コネクタ 48"/>
          <p:cNvCxnSpPr>
            <a:stCxn id="42" idx="7"/>
            <a:endCxn id="35" idx="2"/>
          </p:cNvCxnSpPr>
          <p:nvPr/>
        </p:nvCxnSpPr>
        <p:spPr>
          <a:xfrm flipV="1">
            <a:off x="2391792" y="3796958"/>
            <a:ext cx="399955" cy="563535"/>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50" name="角丸四角形吹き出し 49"/>
          <p:cNvSpPr/>
          <p:nvPr/>
        </p:nvSpPr>
        <p:spPr>
          <a:xfrm>
            <a:off x="5009675" y="2053590"/>
            <a:ext cx="4128645" cy="899160"/>
          </a:xfrm>
          <a:prstGeom prst="wedgeRoundRectCallout">
            <a:avLst>
              <a:gd name="adj1" fmla="val -64966"/>
              <a:gd name="adj2" fmla="val 5294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t>コミット情報がローカルリポジトリに取り込まれる</a:t>
            </a:r>
            <a:endParaRPr kumimoji="1" lang="en-US" altLang="ja-JP" dirty="0" smtClean="0"/>
          </a:p>
          <a:p>
            <a:pPr algn="ctr"/>
            <a:r>
              <a:rPr kumimoji="1" lang="ja-JP" altLang="en-US" dirty="0" smtClean="0"/>
              <a:t>（しかし互いは影響し合わない）</a:t>
            </a:r>
            <a:endParaRPr kumimoji="1" lang="ja-JP" altLang="en-US" dirty="0"/>
          </a:p>
        </p:txBody>
      </p:sp>
      <p:sp>
        <p:nvSpPr>
          <p:cNvPr id="47" name="円/楕円 46"/>
          <p:cNvSpPr/>
          <p:nvPr/>
        </p:nvSpPr>
        <p:spPr>
          <a:xfrm>
            <a:off x="8382475" y="5958840"/>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51" name="円/楕円 50"/>
          <p:cNvSpPr/>
          <p:nvPr/>
        </p:nvSpPr>
        <p:spPr>
          <a:xfrm>
            <a:off x="8382475" y="5250180"/>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52" name="直線矢印コネクタ 51"/>
          <p:cNvCxnSpPr>
            <a:stCxn id="47" idx="0"/>
            <a:endCxn id="51" idx="4"/>
          </p:cNvCxnSpPr>
          <p:nvPr/>
        </p:nvCxnSpPr>
        <p:spPr>
          <a:xfrm flipV="1">
            <a:off x="8531065" y="5547360"/>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51" idx="0"/>
            <a:endCxn id="54" idx="4"/>
          </p:cNvCxnSpPr>
          <p:nvPr/>
        </p:nvCxnSpPr>
        <p:spPr>
          <a:xfrm flipV="1">
            <a:off x="8531065" y="4696630"/>
            <a:ext cx="0" cy="55355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4" name="円/楕円 53"/>
          <p:cNvSpPr/>
          <p:nvPr/>
        </p:nvSpPr>
        <p:spPr>
          <a:xfrm>
            <a:off x="8382475" y="4399450"/>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G</a:t>
            </a:r>
            <a:endParaRPr kumimoji="1" lang="ja-JP" altLang="en-US" dirty="0"/>
          </a:p>
        </p:txBody>
      </p:sp>
      <p:sp>
        <p:nvSpPr>
          <p:cNvPr id="55" name="円/楕円 54"/>
          <p:cNvSpPr/>
          <p:nvPr/>
        </p:nvSpPr>
        <p:spPr>
          <a:xfrm>
            <a:off x="8382475" y="3608070"/>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H</a:t>
            </a:r>
            <a:endParaRPr kumimoji="1" lang="ja-JP" altLang="en-US" dirty="0"/>
          </a:p>
        </p:txBody>
      </p:sp>
      <p:cxnSp>
        <p:nvCxnSpPr>
          <p:cNvPr id="56" name="直線矢印コネクタ 55"/>
          <p:cNvCxnSpPr>
            <a:stCxn id="54" idx="0"/>
            <a:endCxn id="55" idx="4"/>
          </p:cNvCxnSpPr>
          <p:nvPr/>
        </p:nvCxnSpPr>
        <p:spPr>
          <a:xfrm flipV="1">
            <a:off x="8531065" y="3905250"/>
            <a:ext cx="0" cy="4942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7" name="円/楕円 56"/>
          <p:cNvSpPr/>
          <p:nvPr/>
        </p:nvSpPr>
        <p:spPr>
          <a:xfrm>
            <a:off x="7670005" y="4211903"/>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I</a:t>
            </a:r>
            <a:endParaRPr kumimoji="1" lang="ja-JP" altLang="en-US" dirty="0"/>
          </a:p>
        </p:txBody>
      </p:sp>
      <p:cxnSp>
        <p:nvCxnSpPr>
          <p:cNvPr id="58" name="直線矢印コネクタ 57"/>
          <p:cNvCxnSpPr>
            <a:stCxn id="51" idx="1"/>
            <a:endCxn id="57" idx="5"/>
          </p:cNvCxnSpPr>
          <p:nvPr/>
        </p:nvCxnSpPr>
        <p:spPr>
          <a:xfrm flipH="1" flipV="1">
            <a:off x="7923664" y="4465562"/>
            <a:ext cx="502332" cy="82813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57" idx="7"/>
            <a:endCxn id="55" idx="3"/>
          </p:cNvCxnSpPr>
          <p:nvPr/>
        </p:nvCxnSpPr>
        <p:spPr>
          <a:xfrm flipV="1">
            <a:off x="7923664" y="3861729"/>
            <a:ext cx="502332" cy="393695"/>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stCxn id="12" idx="2"/>
            <a:endCxn id="42" idx="5"/>
          </p:cNvCxnSpPr>
          <p:nvPr/>
        </p:nvCxnSpPr>
        <p:spPr>
          <a:xfrm flipH="1" flipV="1">
            <a:off x="2391792" y="4570631"/>
            <a:ext cx="1051020" cy="82813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2006221" y="3428318"/>
            <a:ext cx="1371600" cy="2119042"/>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7798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フローチャート: 処理 45"/>
          <p:cNvSpPr/>
          <p:nvPr/>
        </p:nvSpPr>
        <p:spPr>
          <a:xfrm>
            <a:off x="6003509" y="781970"/>
            <a:ext cx="107205" cy="5940447"/>
          </a:xfrm>
          <a:prstGeom prst="flowChartProcess">
            <a:avLst/>
          </a:prstGeom>
          <a:pattFill prst="openDmnd">
            <a:fgClr>
              <a:schemeClr val="accent6">
                <a:lumMod val="75000"/>
              </a:schemeClr>
            </a:fgClr>
            <a:bgClr>
              <a:schemeClr val="bg1"/>
            </a:bgClr>
          </a:patt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87829" y="73152"/>
            <a:ext cx="10920548" cy="932688"/>
          </a:xfrm>
        </p:spPr>
        <p:txBody>
          <a:bodyPr>
            <a:noAutofit/>
          </a:bodyPr>
          <a:lstStyle/>
          <a:p>
            <a:r>
              <a:rPr lang="ja-JP" altLang="en-US" sz="4000" b="1" dirty="0"/>
              <a:t>コミット情報伝搬の基礎</a:t>
            </a:r>
            <a:endParaRPr kumimoji="1" lang="ja-JP" altLang="en-US" sz="4000" b="1" dirty="0"/>
          </a:p>
        </p:txBody>
      </p:sp>
      <p:sp>
        <p:nvSpPr>
          <p:cNvPr id="4" name="円/楕円 3"/>
          <p:cNvSpPr/>
          <p:nvPr/>
        </p:nvSpPr>
        <p:spPr>
          <a:xfrm>
            <a:off x="3442812" y="6066046"/>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12" name="円/楕円 11"/>
          <p:cNvSpPr/>
          <p:nvPr/>
        </p:nvSpPr>
        <p:spPr>
          <a:xfrm>
            <a:off x="3442812" y="5357386"/>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6" name="直線矢印コネクタ 5"/>
          <p:cNvCxnSpPr>
            <a:stCxn id="4" idx="0"/>
            <a:endCxn id="12" idx="4"/>
          </p:cNvCxnSpPr>
          <p:nvPr/>
        </p:nvCxnSpPr>
        <p:spPr>
          <a:xfrm flipV="1">
            <a:off x="3591402" y="5654566"/>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pic>
        <p:nvPicPr>
          <p:cNvPr id="43" name="図 42"/>
          <p:cNvPicPr>
            <a:picLocks noChangeAspect="1"/>
          </p:cNvPicPr>
          <p:nvPr/>
        </p:nvPicPr>
        <p:blipFill>
          <a:blip r:embed="rId2"/>
          <a:stretch>
            <a:fillRect/>
          </a:stretch>
        </p:blipFill>
        <p:spPr>
          <a:xfrm>
            <a:off x="10326052" y="1928598"/>
            <a:ext cx="1400175" cy="1935267"/>
          </a:xfrm>
          <a:prstGeom prst="rect">
            <a:avLst/>
          </a:prstGeom>
        </p:spPr>
      </p:pic>
      <p:pic>
        <p:nvPicPr>
          <p:cNvPr id="44" name="図 43"/>
          <p:cNvPicPr>
            <a:picLocks noChangeAspect="1"/>
          </p:cNvPicPr>
          <p:nvPr/>
        </p:nvPicPr>
        <p:blipFill>
          <a:blip r:embed="rId3"/>
          <a:stretch>
            <a:fillRect/>
          </a:stretch>
        </p:blipFill>
        <p:spPr>
          <a:xfrm>
            <a:off x="131779" y="1958866"/>
            <a:ext cx="1961816" cy="1970887"/>
          </a:xfrm>
          <a:prstGeom prst="rect">
            <a:avLst/>
          </a:prstGeom>
        </p:spPr>
      </p:pic>
      <p:sp>
        <p:nvSpPr>
          <p:cNvPr id="14" name="円/楕円 13"/>
          <p:cNvSpPr/>
          <p:nvPr/>
        </p:nvSpPr>
        <p:spPr>
          <a:xfrm>
            <a:off x="3442812" y="4631287"/>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C</a:t>
            </a:r>
            <a:endParaRPr kumimoji="1" lang="ja-JP" altLang="en-US" dirty="0"/>
          </a:p>
        </p:txBody>
      </p:sp>
      <p:sp>
        <p:nvSpPr>
          <p:cNvPr id="15" name="円/楕円 14"/>
          <p:cNvSpPr/>
          <p:nvPr/>
        </p:nvSpPr>
        <p:spPr>
          <a:xfrm>
            <a:off x="3442812" y="3079006"/>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F</a:t>
            </a:r>
            <a:endParaRPr kumimoji="1" lang="ja-JP" altLang="en-US" dirty="0"/>
          </a:p>
        </p:txBody>
      </p:sp>
      <p:cxnSp>
        <p:nvCxnSpPr>
          <p:cNvPr id="16" name="直線矢印コネクタ 15"/>
          <p:cNvCxnSpPr>
            <a:stCxn id="12" idx="0"/>
            <a:endCxn id="14" idx="4"/>
          </p:cNvCxnSpPr>
          <p:nvPr/>
        </p:nvCxnSpPr>
        <p:spPr>
          <a:xfrm flipV="1">
            <a:off x="3591402" y="4928467"/>
            <a:ext cx="0" cy="42891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4" idx="0"/>
            <a:endCxn id="15" idx="4"/>
          </p:cNvCxnSpPr>
          <p:nvPr/>
        </p:nvCxnSpPr>
        <p:spPr>
          <a:xfrm flipV="1">
            <a:off x="3591402" y="3376186"/>
            <a:ext cx="0" cy="125510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4303872" y="5134207"/>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D</a:t>
            </a:r>
            <a:endParaRPr kumimoji="1" lang="ja-JP" altLang="en-US" dirty="0"/>
          </a:p>
        </p:txBody>
      </p:sp>
      <p:sp>
        <p:nvSpPr>
          <p:cNvPr id="19" name="円/楕円 18"/>
          <p:cNvSpPr/>
          <p:nvPr/>
        </p:nvSpPr>
        <p:spPr>
          <a:xfrm>
            <a:off x="4303872" y="4176286"/>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E</a:t>
            </a:r>
            <a:endParaRPr kumimoji="1" lang="ja-JP" altLang="en-US" dirty="0"/>
          </a:p>
        </p:txBody>
      </p:sp>
      <p:cxnSp>
        <p:nvCxnSpPr>
          <p:cNvPr id="20" name="直線矢印コネクタ 19"/>
          <p:cNvCxnSpPr>
            <a:stCxn id="18" idx="0"/>
            <a:endCxn id="19" idx="4"/>
          </p:cNvCxnSpPr>
          <p:nvPr/>
        </p:nvCxnSpPr>
        <p:spPr>
          <a:xfrm flipV="1">
            <a:off x="4452462" y="4473466"/>
            <a:ext cx="0" cy="66074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9" idx="0"/>
            <a:endCxn id="15" idx="5"/>
          </p:cNvCxnSpPr>
          <p:nvPr/>
        </p:nvCxnSpPr>
        <p:spPr>
          <a:xfrm flipH="1" flipV="1">
            <a:off x="3696471" y="3332665"/>
            <a:ext cx="755991" cy="84362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4" idx="7"/>
            <a:endCxn id="18" idx="3"/>
          </p:cNvCxnSpPr>
          <p:nvPr/>
        </p:nvCxnSpPr>
        <p:spPr>
          <a:xfrm flipV="1">
            <a:off x="3696471" y="5387866"/>
            <a:ext cx="650922" cy="72170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4" name="円/楕円 33"/>
          <p:cNvSpPr/>
          <p:nvPr/>
        </p:nvSpPr>
        <p:spPr>
          <a:xfrm>
            <a:off x="2851732" y="4597944"/>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G</a:t>
            </a:r>
            <a:endParaRPr kumimoji="1" lang="ja-JP" altLang="en-US" dirty="0"/>
          </a:p>
        </p:txBody>
      </p:sp>
      <p:sp>
        <p:nvSpPr>
          <p:cNvPr id="35" name="円/楕円 34"/>
          <p:cNvSpPr/>
          <p:nvPr/>
        </p:nvSpPr>
        <p:spPr>
          <a:xfrm>
            <a:off x="2849603" y="3706556"/>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H</a:t>
            </a:r>
            <a:endParaRPr kumimoji="1" lang="ja-JP" altLang="en-US" dirty="0"/>
          </a:p>
        </p:txBody>
      </p:sp>
      <p:cxnSp>
        <p:nvCxnSpPr>
          <p:cNvPr id="36" name="直線矢印コネクタ 35"/>
          <p:cNvCxnSpPr>
            <a:stCxn id="34" idx="0"/>
            <a:endCxn id="35" idx="4"/>
          </p:cNvCxnSpPr>
          <p:nvPr/>
        </p:nvCxnSpPr>
        <p:spPr>
          <a:xfrm flipH="1" flipV="1">
            <a:off x="2998193" y="4003736"/>
            <a:ext cx="2129" cy="59420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stCxn id="12" idx="1"/>
            <a:endCxn id="34" idx="5"/>
          </p:cNvCxnSpPr>
          <p:nvPr/>
        </p:nvCxnSpPr>
        <p:spPr>
          <a:xfrm flipH="1" flipV="1">
            <a:off x="3105391" y="4851603"/>
            <a:ext cx="380942" cy="54930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42" name="円/楕円 41"/>
          <p:cNvSpPr/>
          <p:nvPr/>
        </p:nvSpPr>
        <p:spPr>
          <a:xfrm>
            <a:off x="2187181" y="4509460"/>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I</a:t>
            </a:r>
            <a:endParaRPr kumimoji="1" lang="ja-JP" altLang="en-US" dirty="0"/>
          </a:p>
        </p:txBody>
      </p:sp>
      <p:cxnSp>
        <p:nvCxnSpPr>
          <p:cNvPr id="48" name="直線矢印コネクタ 47"/>
          <p:cNvCxnSpPr>
            <a:stCxn id="12" idx="2"/>
            <a:endCxn id="42" idx="5"/>
          </p:cNvCxnSpPr>
          <p:nvPr/>
        </p:nvCxnSpPr>
        <p:spPr>
          <a:xfrm flipH="1" flipV="1">
            <a:off x="2440840" y="4763119"/>
            <a:ext cx="1001972" cy="74285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42" idx="7"/>
            <a:endCxn id="35" idx="2"/>
          </p:cNvCxnSpPr>
          <p:nvPr/>
        </p:nvCxnSpPr>
        <p:spPr>
          <a:xfrm flipV="1">
            <a:off x="2440840" y="3855146"/>
            <a:ext cx="408763" cy="697835"/>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47" name="円/楕円 46"/>
          <p:cNvSpPr/>
          <p:nvPr/>
        </p:nvSpPr>
        <p:spPr>
          <a:xfrm>
            <a:off x="3442812" y="2051405"/>
            <a:ext cx="297180" cy="297180"/>
          </a:xfrm>
          <a:prstGeom prst="ellipse">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J</a:t>
            </a:r>
            <a:endParaRPr kumimoji="1" lang="ja-JP" altLang="en-US" dirty="0"/>
          </a:p>
        </p:txBody>
      </p:sp>
      <p:cxnSp>
        <p:nvCxnSpPr>
          <p:cNvPr id="51" name="直線矢印コネクタ 50"/>
          <p:cNvCxnSpPr>
            <a:stCxn id="35" idx="0"/>
            <a:endCxn id="47" idx="3"/>
          </p:cNvCxnSpPr>
          <p:nvPr/>
        </p:nvCxnSpPr>
        <p:spPr>
          <a:xfrm flipV="1">
            <a:off x="2998193" y="2305064"/>
            <a:ext cx="488140" cy="1401492"/>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stCxn id="15" idx="0"/>
            <a:endCxn id="47" idx="4"/>
          </p:cNvCxnSpPr>
          <p:nvPr/>
        </p:nvCxnSpPr>
        <p:spPr>
          <a:xfrm flipV="1">
            <a:off x="3591402" y="2348585"/>
            <a:ext cx="0" cy="730421"/>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円/楕円 52"/>
          <p:cNvSpPr/>
          <p:nvPr/>
        </p:nvSpPr>
        <p:spPr>
          <a:xfrm>
            <a:off x="8382475" y="6066046"/>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54" name="円/楕円 53"/>
          <p:cNvSpPr/>
          <p:nvPr/>
        </p:nvSpPr>
        <p:spPr>
          <a:xfrm>
            <a:off x="8382475" y="5357386"/>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55" name="直線矢印コネクタ 54"/>
          <p:cNvCxnSpPr>
            <a:stCxn id="53" idx="0"/>
            <a:endCxn id="54" idx="4"/>
          </p:cNvCxnSpPr>
          <p:nvPr/>
        </p:nvCxnSpPr>
        <p:spPr>
          <a:xfrm flipV="1">
            <a:off x="8531065" y="5654566"/>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54" idx="0"/>
            <a:endCxn id="57" idx="4"/>
          </p:cNvCxnSpPr>
          <p:nvPr/>
        </p:nvCxnSpPr>
        <p:spPr>
          <a:xfrm flipV="1">
            <a:off x="8531065" y="4803836"/>
            <a:ext cx="0" cy="55355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7" name="円/楕円 56"/>
          <p:cNvSpPr/>
          <p:nvPr/>
        </p:nvSpPr>
        <p:spPr>
          <a:xfrm>
            <a:off x="8382475" y="4506656"/>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G</a:t>
            </a:r>
            <a:endParaRPr kumimoji="1" lang="ja-JP" altLang="en-US" dirty="0"/>
          </a:p>
        </p:txBody>
      </p:sp>
      <p:sp>
        <p:nvSpPr>
          <p:cNvPr id="58" name="円/楕円 57"/>
          <p:cNvSpPr/>
          <p:nvPr/>
        </p:nvSpPr>
        <p:spPr>
          <a:xfrm>
            <a:off x="8382475" y="3715276"/>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H</a:t>
            </a:r>
            <a:endParaRPr kumimoji="1" lang="ja-JP" altLang="en-US" dirty="0"/>
          </a:p>
        </p:txBody>
      </p:sp>
      <p:cxnSp>
        <p:nvCxnSpPr>
          <p:cNvPr id="59" name="直線矢印コネクタ 58"/>
          <p:cNvCxnSpPr>
            <a:stCxn id="57" idx="0"/>
            <a:endCxn id="58" idx="4"/>
          </p:cNvCxnSpPr>
          <p:nvPr/>
        </p:nvCxnSpPr>
        <p:spPr>
          <a:xfrm flipV="1">
            <a:off x="8531065" y="4012456"/>
            <a:ext cx="0" cy="4942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60" name="円/楕円 59"/>
          <p:cNvSpPr/>
          <p:nvPr/>
        </p:nvSpPr>
        <p:spPr>
          <a:xfrm>
            <a:off x="7670005" y="4319109"/>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I</a:t>
            </a:r>
            <a:endParaRPr kumimoji="1" lang="ja-JP" altLang="en-US" dirty="0"/>
          </a:p>
        </p:txBody>
      </p:sp>
      <p:cxnSp>
        <p:nvCxnSpPr>
          <p:cNvPr id="61" name="直線矢印コネクタ 60"/>
          <p:cNvCxnSpPr>
            <a:stCxn id="54" idx="1"/>
            <a:endCxn id="60" idx="5"/>
          </p:cNvCxnSpPr>
          <p:nvPr/>
        </p:nvCxnSpPr>
        <p:spPr>
          <a:xfrm flipH="1" flipV="1">
            <a:off x="7923664" y="4572768"/>
            <a:ext cx="502332" cy="82813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stCxn id="60" idx="7"/>
            <a:endCxn id="58" idx="3"/>
          </p:cNvCxnSpPr>
          <p:nvPr/>
        </p:nvCxnSpPr>
        <p:spPr>
          <a:xfrm flipV="1">
            <a:off x="7923664" y="3968935"/>
            <a:ext cx="502332" cy="393695"/>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0" name="角丸四角形吹き出し 49"/>
          <p:cNvSpPr/>
          <p:nvPr/>
        </p:nvSpPr>
        <p:spPr>
          <a:xfrm>
            <a:off x="4700620" y="2178469"/>
            <a:ext cx="4069541" cy="1245064"/>
          </a:xfrm>
          <a:prstGeom prst="wedgeRoundRectCallout">
            <a:avLst>
              <a:gd name="adj1" fmla="val -67756"/>
              <a:gd name="adj2" fmla="val -32603"/>
              <a:gd name="adj3" fmla="val 16667"/>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t>マージ作業は</a:t>
            </a:r>
            <a:r>
              <a:rPr kumimoji="1" lang="ja-JP" altLang="en-US" b="1" dirty="0" smtClean="0">
                <a:solidFill>
                  <a:srgbClr val="FF0000"/>
                </a:solidFill>
              </a:rPr>
              <a:t>あくまでもローカルの手動操作でのみ可能</a:t>
            </a:r>
            <a:r>
              <a:rPr kumimoji="1" lang="ja-JP" altLang="en-US" dirty="0" smtClean="0"/>
              <a:t>。</a:t>
            </a:r>
            <a:endParaRPr kumimoji="1" lang="en-US" altLang="ja-JP" dirty="0" smtClean="0"/>
          </a:p>
          <a:p>
            <a:pPr algn="ctr"/>
            <a:r>
              <a:rPr kumimoji="1" lang="ja-JP" altLang="en-US" dirty="0"/>
              <a:t>マージ</a:t>
            </a:r>
            <a:r>
              <a:rPr kumimoji="1" lang="ja-JP" altLang="en-US" dirty="0" smtClean="0"/>
              <a:t>を試みて初めてコンフリクトが発生する可能性がある。</a:t>
            </a:r>
            <a:endParaRPr kumimoji="1" lang="ja-JP" altLang="en-US" dirty="0"/>
          </a:p>
        </p:txBody>
      </p:sp>
    </p:spTree>
    <p:extLst>
      <p:ext uri="{BB962C8B-B14F-4D97-AF65-F5344CB8AC3E}">
        <p14:creationId xmlns:p14="http://schemas.microsoft.com/office/powerpoint/2010/main" val="419481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フローチャート: 処理 75"/>
          <p:cNvSpPr/>
          <p:nvPr/>
        </p:nvSpPr>
        <p:spPr>
          <a:xfrm>
            <a:off x="6003509" y="781970"/>
            <a:ext cx="107205" cy="5940447"/>
          </a:xfrm>
          <a:prstGeom prst="flowChartProcess">
            <a:avLst/>
          </a:prstGeom>
          <a:pattFill prst="openDmnd">
            <a:fgClr>
              <a:schemeClr val="accent6">
                <a:lumMod val="75000"/>
              </a:schemeClr>
            </a:fgClr>
            <a:bgClr>
              <a:schemeClr val="bg1"/>
            </a:bgClr>
          </a:patt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87829" y="73152"/>
            <a:ext cx="10920548" cy="932688"/>
          </a:xfrm>
        </p:spPr>
        <p:txBody>
          <a:bodyPr>
            <a:noAutofit/>
          </a:bodyPr>
          <a:lstStyle/>
          <a:p>
            <a:r>
              <a:rPr lang="ja-JP" altLang="en-US" sz="4000" b="1" dirty="0"/>
              <a:t>コミット情報伝搬の基礎</a:t>
            </a:r>
            <a:endParaRPr kumimoji="1" lang="ja-JP" altLang="en-US" sz="4000" b="1" dirty="0"/>
          </a:p>
        </p:txBody>
      </p:sp>
      <p:pic>
        <p:nvPicPr>
          <p:cNvPr id="43" name="図 42"/>
          <p:cNvPicPr>
            <a:picLocks noChangeAspect="1"/>
          </p:cNvPicPr>
          <p:nvPr/>
        </p:nvPicPr>
        <p:blipFill>
          <a:blip r:embed="rId2"/>
          <a:stretch>
            <a:fillRect/>
          </a:stretch>
        </p:blipFill>
        <p:spPr>
          <a:xfrm>
            <a:off x="10326052" y="1897067"/>
            <a:ext cx="1400175" cy="1935267"/>
          </a:xfrm>
          <a:prstGeom prst="rect">
            <a:avLst/>
          </a:prstGeom>
        </p:spPr>
      </p:pic>
      <p:pic>
        <p:nvPicPr>
          <p:cNvPr id="44" name="図 43"/>
          <p:cNvPicPr>
            <a:picLocks noChangeAspect="1"/>
          </p:cNvPicPr>
          <p:nvPr/>
        </p:nvPicPr>
        <p:blipFill>
          <a:blip r:embed="rId3"/>
          <a:stretch>
            <a:fillRect/>
          </a:stretch>
        </p:blipFill>
        <p:spPr>
          <a:xfrm>
            <a:off x="131779" y="1927335"/>
            <a:ext cx="1961816" cy="1970887"/>
          </a:xfrm>
          <a:prstGeom prst="rect">
            <a:avLst/>
          </a:prstGeom>
        </p:spPr>
      </p:pic>
      <p:sp>
        <p:nvSpPr>
          <p:cNvPr id="29" name="左矢印 28"/>
          <p:cNvSpPr/>
          <p:nvPr/>
        </p:nvSpPr>
        <p:spPr>
          <a:xfrm flipH="1">
            <a:off x="5024909" y="3797456"/>
            <a:ext cx="2527057" cy="11887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solidFill>
                  <a:schemeClr val="tx1"/>
                </a:solidFill>
              </a:rPr>
              <a:t>プッシュ</a:t>
            </a:r>
            <a:endParaRPr kumimoji="1" lang="ja-JP" altLang="en-US" dirty="0">
              <a:solidFill>
                <a:schemeClr val="tx1"/>
              </a:solidFill>
            </a:endParaRPr>
          </a:p>
        </p:txBody>
      </p:sp>
      <p:sp>
        <p:nvSpPr>
          <p:cNvPr id="50" name="角丸四角形吹き出し 49"/>
          <p:cNvSpPr/>
          <p:nvPr/>
        </p:nvSpPr>
        <p:spPr>
          <a:xfrm>
            <a:off x="4184611" y="2273533"/>
            <a:ext cx="3749222" cy="1052660"/>
          </a:xfrm>
          <a:prstGeom prst="wedgeRoundRectCallout">
            <a:avLst>
              <a:gd name="adj1" fmla="val 72612"/>
              <a:gd name="adj2" fmla="val 30228"/>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ローカルのコミットがリモートに取り込まれる。</a:t>
            </a:r>
            <a:endParaRPr kumimoji="1" lang="en-US" altLang="ja-JP" dirty="0" smtClean="0"/>
          </a:p>
          <a:p>
            <a:pPr algn="ctr"/>
            <a:r>
              <a:rPr kumimoji="1" lang="ja-JP" altLang="en-US" dirty="0"/>
              <a:t>結果</a:t>
            </a:r>
            <a:r>
              <a:rPr kumimoji="1" lang="ja-JP" altLang="en-US" dirty="0" smtClean="0"/>
              <a:t>として整合性が取れる</a:t>
            </a:r>
            <a:endParaRPr kumimoji="1" lang="ja-JP" altLang="en-US" dirty="0"/>
          </a:p>
        </p:txBody>
      </p:sp>
      <p:sp>
        <p:nvSpPr>
          <p:cNvPr id="51" name="円/楕円 50"/>
          <p:cNvSpPr/>
          <p:nvPr/>
        </p:nvSpPr>
        <p:spPr>
          <a:xfrm>
            <a:off x="3442812" y="6034515"/>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52" name="円/楕円 51"/>
          <p:cNvSpPr/>
          <p:nvPr/>
        </p:nvSpPr>
        <p:spPr>
          <a:xfrm>
            <a:off x="3442812" y="5325855"/>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53" name="直線矢印コネクタ 52"/>
          <p:cNvCxnSpPr>
            <a:stCxn id="51" idx="0"/>
            <a:endCxn id="52" idx="4"/>
          </p:cNvCxnSpPr>
          <p:nvPr/>
        </p:nvCxnSpPr>
        <p:spPr>
          <a:xfrm flipV="1">
            <a:off x="3591402" y="5623035"/>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4" name="円/楕円 53"/>
          <p:cNvSpPr/>
          <p:nvPr/>
        </p:nvSpPr>
        <p:spPr>
          <a:xfrm>
            <a:off x="3442812" y="4599756"/>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C</a:t>
            </a:r>
            <a:endParaRPr kumimoji="1" lang="ja-JP" altLang="en-US" dirty="0"/>
          </a:p>
        </p:txBody>
      </p:sp>
      <p:sp>
        <p:nvSpPr>
          <p:cNvPr id="55" name="円/楕円 54"/>
          <p:cNvSpPr/>
          <p:nvPr/>
        </p:nvSpPr>
        <p:spPr>
          <a:xfrm>
            <a:off x="3442812" y="3047475"/>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F</a:t>
            </a:r>
            <a:endParaRPr kumimoji="1" lang="ja-JP" altLang="en-US" dirty="0"/>
          </a:p>
        </p:txBody>
      </p:sp>
      <p:cxnSp>
        <p:nvCxnSpPr>
          <p:cNvPr id="56" name="直線矢印コネクタ 55"/>
          <p:cNvCxnSpPr>
            <a:stCxn id="52" idx="0"/>
            <a:endCxn id="54" idx="4"/>
          </p:cNvCxnSpPr>
          <p:nvPr/>
        </p:nvCxnSpPr>
        <p:spPr>
          <a:xfrm flipV="1">
            <a:off x="3591402" y="4896936"/>
            <a:ext cx="0" cy="42891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a:stCxn id="54" idx="0"/>
            <a:endCxn id="55" idx="4"/>
          </p:cNvCxnSpPr>
          <p:nvPr/>
        </p:nvCxnSpPr>
        <p:spPr>
          <a:xfrm flipV="1">
            <a:off x="3591402" y="3344655"/>
            <a:ext cx="0" cy="125510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8" name="円/楕円 57"/>
          <p:cNvSpPr/>
          <p:nvPr/>
        </p:nvSpPr>
        <p:spPr>
          <a:xfrm>
            <a:off x="4303872" y="5102676"/>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D</a:t>
            </a:r>
            <a:endParaRPr kumimoji="1" lang="ja-JP" altLang="en-US" dirty="0"/>
          </a:p>
        </p:txBody>
      </p:sp>
      <p:sp>
        <p:nvSpPr>
          <p:cNvPr id="59" name="円/楕円 58"/>
          <p:cNvSpPr/>
          <p:nvPr/>
        </p:nvSpPr>
        <p:spPr>
          <a:xfrm>
            <a:off x="4303872" y="4144755"/>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E</a:t>
            </a:r>
            <a:endParaRPr kumimoji="1" lang="ja-JP" altLang="en-US" dirty="0"/>
          </a:p>
        </p:txBody>
      </p:sp>
      <p:cxnSp>
        <p:nvCxnSpPr>
          <p:cNvPr id="60" name="直線矢印コネクタ 59"/>
          <p:cNvCxnSpPr>
            <a:stCxn id="58" idx="0"/>
            <a:endCxn id="59" idx="4"/>
          </p:cNvCxnSpPr>
          <p:nvPr/>
        </p:nvCxnSpPr>
        <p:spPr>
          <a:xfrm flipV="1">
            <a:off x="4452462" y="4441935"/>
            <a:ext cx="0" cy="66074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59" idx="0"/>
            <a:endCxn id="55" idx="5"/>
          </p:cNvCxnSpPr>
          <p:nvPr/>
        </p:nvCxnSpPr>
        <p:spPr>
          <a:xfrm flipH="1" flipV="1">
            <a:off x="3696471" y="3301134"/>
            <a:ext cx="755991" cy="84362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stCxn id="51" idx="7"/>
            <a:endCxn id="58" idx="3"/>
          </p:cNvCxnSpPr>
          <p:nvPr/>
        </p:nvCxnSpPr>
        <p:spPr>
          <a:xfrm flipV="1">
            <a:off x="3696471" y="5356335"/>
            <a:ext cx="650922" cy="72170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63" name="円/楕円 62"/>
          <p:cNvSpPr/>
          <p:nvPr/>
        </p:nvSpPr>
        <p:spPr>
          <a:xfrm>
            <a:off x="2851732" y="4566413"/>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G</a:t>
            </a:r>
            <a:endParaRPr kumimoji="1" lang="ja-JP" altLang="en-US" dirty="0"/>
          </a:p>
        </p:txBody>
      </p:sp>
      <p:sp>
        <p:nvSpPr>
          <p:cNvPr id="64" name="円/楕円 63"/>
          <p:cNvSpPr/>
          <p:nvPr/>
        </p:nvSpPr>
        <p:spPr>
          <a:xfrm>
            <a:off x="2849603" y="3675025"/>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H</a:t>
            </a:r>
            <a:endParaRPr kumimoji="1" lang="ja-JP" altLang="en-US" dirty="0"/>
          </a:p>
        </p:txBody>
      </p:sp>
      <p:cxnSp>
        <p:nvCxnSpPr>
          <p:cNvPr id="65" name="直線矢印コネクタ 64"/>
          <p:cNvCxnSpPr>
            <a:stCxn id="63" idx="0"/>
            <a:endCxn id="64" idx="4"/>
          </p:cNvCxnSpPr>
          <p:nvPr/>
        </p:nvCxnSpPr>
        <p:spPr>
          <a:xfrm flipH="1" flipV="1">
            <a:off x="2998193" y="3972205"/>
            <a:ext cx="2129" cy="59420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52" idx="1"/>
            <a:endCxn id="63" idx="5"/>
          </p:cNvCxnSpPr>
          <p:nvPr/>
        </p:nvCxnSpPr>
        <p:spPr>
          <a:xfrm flipH="1" flipV="1">
            <a:off x="3105391" y="4820072"/>
            <a:ext cx="380942" cy="54930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67" name="円/楕円 66"/>
          <p:cNvSpPr/>
          <p:nvPr/>
        </p:nvSpPr>
        <p:spPr>
          <a:xfrm>
            <a:off x="2187181" y="4477929"/>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I</a:t>
            </a:r>
            <a:endParaRPr kumimoji="1" lang="ja-JP" altLang="en-US" dirty="0"/>
          </a:p>
        </p:txBody>
      </p:sp>
      <p:cxnSp>
        <p:nvCxnSpPr>
          <p:cNvPr id="68" name="直線矢印コネクタ 67"/>
          <p:cNvCxnSpPr>
            <a:stCxn id="52" idx="2"/>
            <a:endCxn id="67" idx="5"/>
          </p:cNvCxnSpPr>
          <p:nvPr/>
        </p:nvCxnSpPr>
        <p:spPr>
          <a:xfrm flipH="1" flipV="1">
            <a:off x="2440840" y="4731588"/>
            <a:ext cx="1001972" cy="74285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a:stCxn id="67" idx="7"/>
            <a:endCxn id="64" idx="2"/>
          </p:cNvCxnSpPr>
          <p:nvPr/>
        </p:nvCxnSpPr>
        <p:spPr>
          <a:xfrm flipV="1">
            <a:off x="2440840" y="3823615"/>
            <a:ext cx="408763" cy="697835"/>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14" name="円/楕円 113"/>
          <p:cNvSpPr/>
          <p:nvPr/>
        </p:nvSpPr>
        <p:spPr>
          <a:xfrm>
            <a:off x="3442812" y="2019874"/>
            <a:ext cx="297180" cy="297180"/>
          </a:xfrm>
          <a:prstGeom prst="ellipse">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J</a:t>
            </a:r>
            <a:endParaRPr kumimoji="1" lang="ja-JP" altLang="en-US" dirty="0"/>
          </a:p>
        </p:txBody>
      </p:sp>
      <p:cxnSp>
        <p:nvCxnSpPr>
          <p:cNvPr id="115" name="直線矢印コネクタ 114"/>
          <p:cNvCxnSpPr>
            <a:stCxn id="64" idx="0"/>
            <a:endCxn id="114" idx="3"/>
          </p:cNvCxnSpPr>
          <p:nvPr/>
        </p:nvCxnSpPr>
        <p:spPr>
          <a:xfrm flipV="1">
            <a:off x="2998193" y="2273533"/>
            <a:ext cx="488140" cy="1401492"/>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a:stCxn id="55" idx="0"/>
            <a:endCxn id="114" idx="4"/>
          </p:cNvCxnSpPr>
          <p:nvPr/>
        </p:nvCxnSpPr>
        <p:spPr>
          <a:xfrm flipV="1">
            <a:off x="3591402" y="2317054"/>
            <a:ext cx="0" cy="730421"/>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円/楕円 116"/>
          <p:cNvSpPr/>
          <p:nvPr/>
        </p:nvSpPr>
        <p:spPr>
          <a:xfrm>
            <a:off x="9360077" y="6034515"/>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118" name="円/楕円 117"/>
          <p:cNvSpPr/>
          <p:nvPr/>
        </p:nvSpPr>
        <p:spPr>
          <a:xfrm>
            <a:off x="9360077" y="5325855"/>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119" name="直線矢印コネクタ 118"/>
          <p:cNvCxnSpPr>
            <a:stCxn id="117" idx="0"/>
            <a:endCxn id="118" idx="4"/>
          </p:cNvCxnSpPr>
          <p:nvPr/>
        </p:nvCxnSpPr>
        <p:spPr>
          <a:xfrm flipV="1">
            <a:off x="9508667" y="5623035"/>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20" name="円/楕円 119"/>
          <p:cNvSpPr/>
          <p:nvPr/>
        </p:nvSpPr>
        <p:spPr>
          <a:xfrm>
            <a:off x="9360077" y="4599756"/>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C</a:t>
            </a:r>
            <a:endParaRPr kumimoji="1" lang="ja-JP" altLang="en-US" dirty="0"/>
          </a:p>
        </p:txBody>
      </p:sp>
      <p:sp>
        <p:nvSpPr>
          <p:cNvPr id="121" name="円/楕円 120"/>
          <p:cNvSpPr/>
          <p:nvPr/>
        </p:nvSpPr>
        <p:spPr>
          <a:xfrm>
            <a:off x="9360077" y="3047475"/>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F</a:t>
            </a:r>
            <a:endParaRPr kumimoji="1" lang="ja-JP" altLang="en-US" dirty="0"/>
          </a:p>
        </p:txBody>
      </p:sp>
      <p:cxnSp>
        <p:nvCxnSpPr>
          <p:cNvPr id="122" name="直線矢印コネクタ 121"/>
          <p:cNvCxnSpPr>
            <a:stCxn id="118" idx="0"/>
            <a:endCxn id="120" idx="4"/>
          </p:cNvCxnSpPr>
          <p:nvPr/>
        </p:nvCxnSpPr>
        <p:spPr>
          <a:xfrm flipV="1">
            <a:off x="9508667" y="4896936"/>
            <a:ext cx="0" cy="42891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a:stCxn id="120" idx="0"/>
            <a:endCxn id="121" idx="4"/>
          </p:cNvCxnSpPr>
          <p:nvPr/>
        </p:nvCxnSpPr>
        <p:spPr>
          <a:xfrm flipV="1">
            <a:off x="9508667" y="3344655"/>
            <a:ext cx="0" cy="125510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24" name="円/楕円 123"/>
          <p:cNvSpPr/>
          <p:nvPr/>
        </p:nvSpPr>
        <p:spPr>
          <a:xfrm>
            <a:off x="10221137" y="5102676"/>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D</a:t>
            </a:r>
            <a:endParaRPr kumimoji="1" lang="ja-JP" altLang="en-US" dirty="0"/>
          </a:p>
        </p:txBody>
      </p:sp>
      <p:sp>
        <p:nvSpPr>
          <p:cNvPr id="125" name="円/楕円 124"/>
          <p:cNvSpPr/>
          <p:nvPr/>
        </p:nvSpPr>
        <p:spPr>
          <a:xfrm>
            <a:off x="10221137" y="4144755"/>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E</a:t>
            </a:r>
            <a:endParaRPr kumimoji="1" lang="ja-JP" altLang="en-US" dirty="0"/>
          </a:p>
        </p:txBody>
      </p:sp>
      <p:cxnSp>
        <p:nvCxnSpPr>
          <p:cNvPr id="126" name="直線矢印コネクタ 125"/>
          <p:cNvCxnSpPr>
            <a:stCxn id="124" idx="0"/>
            <a:endCxn id="125" idx="4"/>
          </p:cNvCxnSpPr>
          <p:nvPr/>
        </p:nvCxnSpPr>
        <p:spPr>
          <a:xfrm flipV="1">
            <a:off x="10369727" y="4441935"/>
            <a:ext cx="0" cy="66074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a:stCxn id="125" idx="0"/>
            <a:endCxn id="121" idx="5"/>
          </p:cNvCxnSpPr>
          <p:nvPr/>
        </p:nvCxnSpPr>
        <p:spPr>
          <a:xfrm flipH="1" flipV="1">
            <a:off x="9613736" y="3301134"/>
            <a:ext cx="755991" cy="84362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a:stCxn id="117" idx="7"/>
            <a:endCxn id="124" idx="3"/>
          </p:cNvCxnSpPr>
          <p:nvPr/>
        </p:nvCxnSpPr>
        <p:spPr>
          <a:xfrm flipV="1">
            <a:off x="9613736" y="5356335"/>
            <a:ext cx="650922" cy="72170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29" name="円/楕円 128"/>
          <p:cNvSpPr/>
          <p:nvPr/>
        </p:nvSpPr>
        <p:spPr>
          <a:xfrm>
            <a:off x="8768997" y="4566413"/>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G</a:t>
            </a:r>
            <a:endParaRPr kumimoji="1" lang="ja-JP" altLang="en-US" dirty="0"/>
          </a:p>
        </p:txBody>
      </p:sp>
      <p:sp>
        <p:nvSpPr>
          <p:cNvPr id="130" name="円/楕円 129"/>
          <p:cNvSpPr/>
          <p:nvPr/>
        </p:nvSpPr>
        <p:spPr>
          <a:xfrm>
            <a:off x="8766868" y="3675025"/>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H</a:t>
            </a:r>
            <a:endParaRPr kumimoji="1" lang="ja-JP" altLang="en-US" dirty="0"/>
          </a:p>
        </p:txBody>
      </p:sp>
      <p:cxnSp>
        <p:nvCxnSpPr>
          <p:cNvPr id="131" name="直線矢印コネクタ 130"/>
          <p:cNvCxnSpPr>
            <a:stCxn id="129" idx="0"/>
            <a:endCxn id="130" idx="4"/>
          </p:cNvCxnSpPr>
          <p:nvPr/>
        </p:nvCxnSpPr>
        <p:spPr>
          <a:xfrm flipH="1" flipV="1">
            <a:off x="8915458" y="3972205"/>
            <a:ext cx="2129" cy="59420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a:stCxn id="118" idx="1"/>
            <a:endCxn id="129" idx="5"/>
          </p:cNvCxnSpPr>
          <p:nvPr/>
        </p:nvCxnSpPr>
        <p:spPr>
          <a:xfrm flipH="1" flipV="1">
            <a:off x="9022656" y="4820072"/>
            <a:ext cx="380942" cy="54930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33" name="円/楕円 132"/>
          <p:cNvSpPr/>
          <p:nvPr/>
        </p:nvSpPr>
        <p:spPr>
          <a:xfrm>
            <a:off x="8104446" y="4477929"/>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I</a:t>
            </a:r>
            <a:endParaRPr kumimoji="1" lang="ja-JP" altLang="en-US" dirty="0"/>
          </a:p>
        </p:txBody>
      </p:sp>
      <p:cxnSp>
        <p:nvCxnSpPr>
          <p:cNvPr id="134" name="直線矢印コネクタ 133"/>
          <p:cNvCxnSpPr>
            <a:stCxn id="118" idx="2"/>
            <a:endCxn id="133" idx="5"/>
          </p:cNvCxnSpPr>
          <p:nvPr/>
        </p:nvCxnSpPr>
        <p:spPr>
          <a:xfrm flipH="1" flipV="1">
            <a:off x="8358105" y="4731588"/>
            <a:ext cx="1001972" cy="74285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a:stCxn id="133" idx="7"/>
            <a:endCxn id="130" idx="2"/>
          </p:cNvCxnSpPr>
          <p:nvPr/>
        </p:nvCxnSpPr>
        <p:spPr>
          <a:xfrm flipV="1">
            <a:off x="8358105" y="3823615"/>
            <a:ext cx="408763" cy="697835"/>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36" name="円/楕円 135"/>
          <p:cNvSpPr/>
          <p:nvPr/>
        </p:nvSpPr>
        <p:spPr>
          <a:xfrm>
            <a:off x="9360077" y="2019874"/>
            <a:ext cx="297180" cy="297180"/>
          </a:xfrm>
          <a:prstGeom prst="ellipse">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J</a:t>
            </a:r>
            <a:endParaRPr kumimoji="1" lang="ja-JP" altLang="en-US" dirty="0"/>
          </a:p>
        </p:txBody>
      </p:sp>
      <p:cxnSp>
        <p:nvCxnSpPr>
          <p:cNvPr id="137" name="直線矢印コネクタ 136"/>
          <p:cNvCxnSpPr>
            <a:stCxn id="130" idx="0"/>
            <a:endCxn id="136" idx="3"/>
          </p:cNvCxnSpPr>
          <p:nvPr/>
        </p:nvCxnSpPr>
        <p:spPr>
          <a:xfrm flipV="1">
            <a:off x="8915458" y="2273533"/>
            <a:ext cx="488140" cy="1401492"/>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a:stCxn id="121" idx="0"/>
            <a:endCxn id="136" idx="4"/>
          </p:cNvCxnSpPr>
          <p:nvPr/>
        </p:nvCxnSpPr>
        <p:spPr>
          <a:xfrm flipV="1">
            <a:off x="9508667" y="2317054"/>
            <a:ext cx="0" cy="730421"/>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38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ローチャート: 処理 2"/>
          <p:cNvSpPr/>
          <p:nvPr/>
        </p:nvSpPr>
        <p:spPr>
          <a:xfrm>
            <a:off x="6003509" y="781970"/>
            <a:ext cx="107205" cy="5940447"/>
          </a:xfrm>
          <a:prstGeom prst="flowChartProcess">
            <a:avLst/>
          </a:prstGeom>
          <a:pattFill prst="openDmnd">
            <a:fgClr>
              <a:schemeClr val="accent6">
                <a:lumMod val="75000"/>
              </a:schemeClr>
            </a:fgClr>
            <a:bgClr>
              <a:schemeClr val="bg1"/>
            </a:bgClr>
          </a:patt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87829" y="73152"/>
            <a:ext cx="10920548" cy="932688"/>
          </a:xfrm>
        </p:spPr>
        <p:txBody>
          <a:bodyPr>
            <a:noAutofit/>
          </a:bodyPr>
          <a:lstStyle/>
          <a:p>
            <a:r>
              <a:rPr lang="ja-JP" altLang="en-US" sz="4000" b="1" smtClean="0"/>
              <a:t>ブランチ情報伝搬</a:t>
            </a:r>
            <a:r>
              <a:rPr lang="ja-JP" altLang="en-US" sz="4000" b="1"/>
              <a:t>の基礎</a:t>
            </a:r>
            <a:endParaRPr kumimoji="1" lang="ja-JP" altLang="en-US" sz="4000" b="1" dirty="0"/>
          </a:p>
        </p:txBody>
      </p:sp>
      <p:pic>
        <p:nvPicPr>
          <p:cNvPr id="43" name="図 42"/>
          <p:cNvPicPr>
            <a:picLocks noChangeAspect="1"/>
          </p:cNvPicPr>
          <p:nvPr/>
        </p:nvPicPr>
        <p:blipFill>
          <a:blip r:embed="rId2"/>
          <a:stretch>
            <a:fillRect/>
          </a:stretch>
        </p:blipFill>
        <p:spPr>
          <a:xfrm>
            <a:off x="10326052" y="1701574"/>
            <a:ext cx="1400175" cy="1935267"/>
          </a:xfrm>
          <a:prstGeom prst="rect">
            <a:avLst/>
          </a:prstGeom>
        </p:spPr>
      </p:pic>
      <p:pic>
        <p:nvPicPr>
          <p:cNvPr id="44" name="図 43"/>
          <p:cNvPicPr>
            <a:picLocks noChangeAspect="1"/>
          </p:cNvPicPr>
          <p:nvPr/>
        </p:nvPicPr>
        <p:blipFill>
          <a:blip r:embed="rId3"/>
          <a:stretch>
            <a:fillRect/>
          </a:stretch>
        </p:blipFill>
        <p:spPr>
          <a:xfrm>
            <a:off x="131779" y="1731842"/>
            <a:ext cx="1961816" cy="1970887"/>
          </a:xfrm>
          <a:prstGeom prst="rect">
            <a:avLst/>
          </a:prstGeom>
        </p:spPr>
      </p:pic>
      <p:sp>
        <p:nvSpPr>
          <p:cNvPr id="14" name="角丸四角形 13"/>
          <p:cNvSpPr/>
          <p:nvPr/>
        </p:nvSpPr>
        <p:spPr>
          <a:xfrm>
            <a:off x="3160834" y="2366682"/>
            <a:ext cx="5774537" cy="2319618"/>
          </a:xfrm>
          <a:prstGeom prst="roundRect">
            <a:avLst>
              <a:gd name="adj" fmla="val 102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mtClean="0"/>
              <a:t>おや、登場人物が足りないですね。</a:t>
            </a:r>
            <a:endParaRPr kumimoji="1" lang="en-US" altLang="ja-JP" sz="2000" smtClean="0"/>
          </a:p>
          <a:p>
            <a:pPr algn="ctr"/>
            <a:endParaRPr kumimoji="1" lang="en-US" altLang="ja-JP" sz="2000" smtClean="0"/>
          </a:p>
          <a:p>
            <a:pPr algn="ctr"/>
            <a:r>
              <a:rPr kumimoji="1" lang="ja-JP" altLang="en-US" sz="2000" smtClean="0"/>
              <a:t>そうです、「ブランチ」はどこに行ったのか？</a:t>
            </a:r>
            <a:endParaRPr kumimoji="1" lang="en-US" altLang="ja-JP" sz="2000" smtClean="0"/>
          </a:p>
          <a:p>
            <a:pPr algn="ctr"/>
            <a:r>
              <a:rPr kumimoji="1" lang="ja-JP" altLang="en-US" sz="2000"/>
              <a:t>ブランチ</a:t>
            </a:r>
            <a:r>
              <a:rPr kumimoji="1" lang="ja-JP" altLang="en-US" sz="2000" smtClean="0"/>
              <a:t>に登場してもらい、</a:t>
            </a:r>
            <a:endParaRPr kumimoji="1" lang="en-US" altLang="ja-JP" sz="2000" smtClean="0"/>
          </a:p>
          <a:p>
            <a:pPr algn="ctr"/>
            <a:r>
              <a:rPr kumimoji="1" lang="ja-JP" altLang="en-US" sz="2000" smtClean="0"/>
              <a:t>もう一度確かめましょう。</a:t>
            </a:r>
            <a:endParaRPr kumimoji="1" lang="ja-JP" altLang="en-US" sz="2000"/>
          </a:p>
        </p:txBody>
      </p:sp>
    </p:spTree>
    <p:extLst>
      <p:ext uri="{BB962C8B-B14F-4D97-AF65-F5344CB8AC3E}">
        <p14:creationId xmlns:p14="http://schemas.microsoft.com/office/powerpoint/2010/main" val="111627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ローチャート: 処理 2"/>
          <p:cNvSpPr/>
          <p:nvPr/>
        </p:nvSpPr>
        <p:spPr>
          <a:xfrm>
            <a:off x="6003509" y="781970"/>
            <a:ext cx="107205" cy="5940447"/>
          </a:xfrm>
          <a:prstGeom prst="flowChartProcess">
            <a:avLst/>
          </a:prstGeom>
          <a:pattFill prst="openDmnd">
            <a:fgClr>
              <a:schemeClr val="accent6">
                <a:lumMod val="75000"/>
              </a:schemeClr>
            </a:fgClr>
            <a:bgClr>
              <a:schemeClr val="bg1"/>
            </a:bgClr>
          </a:patt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14" name="線吹き出し 1 (枠付き) 13"/>
          <p:cNvSpPr/>
          <p:nvPr/>
        </p:nvSpPr>
        <p:spPr>
          <a:xfrm>
            <a:off x="3342073" y="4867976"/>
            <a:ext cx="681287" cy="296172"/>
          </a:xfrm>
          <a:prstGeom prst="borderCallout1">
            <a:avLst>
              <a:gd name="adj1" fmla="val 52197"/>
              <a:gd name="adj2" fmla="val -706"/>
              <a:gd name="adj3" fmla="val 121017"/>
              <a:gd name="adj4" fmla="val -65176"/>
            </a:avLst>
          </a:prstGeom>
          <a:solidFill>
            <a:srgbClr val="FF9966"/>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master</a:t>
            </a:r>
            <a:endParaRPr kumimoji="1" lang="ja-JP" altLang="en-US" sz="1050" dirty="0">
              <a:solidFill>
                <a:schemeClr val="tx1"/>
              </a:solidFill>
            </a:endParaRPr>
          </a:p>
        </p:txBody>
      </p:sp>
      <p:sp>
        <p:nvSpPr>
          <p:cNvPr id="2" name="タイトル 1"/>
          <p:cNvSpPr>
            <a:spLocks noGrp="1"/>
          </p:cNvSpPr>
          <p:nvPr>
            <p:ph type="title"/>
          </p:nvPr>
        </p:nvSpPr>
        <p:spPr>
          <a:xfrm>
            <a:off x="587829" y="73152"/>
            <a:ext cx="10920548" cy="932688"/>
          </a:xfrm>
        </p:spPr>
        <p:txBody>
          <a:bodyPr>
            <a:noAutofit/>
          </a:bodyPr>
          <a:lstStyle/>
          <a:p>
            <a:r>
              <a:rPr lang="ja-JP" altLang="en-US" sz="4000" b="1"/>
              <a:t>ブランチ情報伝搬</a:t>
            </a:r>
            <a:r>
              <a:rPr lang="ja-JP" altLang="en-US" sz="4000" b="1" dirty="0" smtClean="0"/>
              <a:t>の基礎</a:t>
            </a:r>
            <a:endParaRPr kumimoji="1" lang="ja-JP" altLang="en-US" sz="4000" b="1" dirty="0"/>
          </a:p>
        </p:txBody>
      </p:sp>
      <p:sp>
        <p:nvSpPr>
          <p:cNvPr id="4" name="円/楕円 3"/>
          <p:cNvSpPr/>
          <p:nvPr/>
        </p:nvSpPr>
        <p:spPr>
          <a:xfrm>
            <a:off x="2636667" y="5839022"/>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12" name="円/楕円 11"/>
          <p:cNvSpPr/>
          <p:nvPr/>
        </p:nvSpPr>
        <p:spPr>
          <a:xfrm>
            <a:off x="2636667" y="5130362"/>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6" name="直線矢印コネクタ 5"/>
          <p:cNvCxnSpPr>
            <a:stCxn id="4" idx="0"/>
            <a:endCxn id="12" idx="4"/>
          </p:cNvCxnSpPr>
          <p:nvPr/>
        </p:nvCxnSpPr>
        <p:spPr>
          <a:xfrm flipV="1">
            <a:off x="2785257" y="5427542"/>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7" name="角丸四角形吹き出し 36"/>
          <p:cNvSpPr/>
          <p:nvPr/>
        </p:nvSpPr>
        <p:spPr>
          <a:xfrm>
            <a:off x="9322841" y="5888814"/>
            <a:ext cx="2629485" cy="882941"/>
          </a:xfrm>
          <a:prstGeom prst="wedgeRoundRectCallout">
            <a:avLst>
              <a:gd name="adj1" fmla="val -78730"/>
              <a:gd name="adj2" fmla="val -342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オリジナルに存在したコミット</a:t>
            </a:r>
            <a:endParaRPr kumimoji="1" lang="ja-JP" altLang="en-US" dirty="0"/>
          </a:p>
        </p:txBody>
      </p:sp>
      <p:sp>
        <p:nvSpPr>
          <p:cNvPr id="39" name="円/楕円 38"/>
          <p:cNvSpPr/>
          <p:nvPr/>
        </p:nvSpPr>
        <p:spPr>
          <a:xfrm>
            <a:off x="8138160" y="5839022"/>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40" name="円/楕円 39"/>
          <p:cNvSpPr/>
          <p:nvPr/>
        </p:nvSpPr>
        <p:spPr>
          <a:xfrm>
            <a:off x="8138160" y="5130362"/>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41" name="直線矢印コネクタ 40"/>
          <p:cNvCxnSpPr>
            <a:stCxn id="39" idx="0"/>
            <a:endCxn id="40" idx="4"/>
          </p:cNvCxnSpPr>
          <p:nvPr/>
        </p:nvCxnSpPr>
        <p:spPr>
          <a:xfrm flipV="1">
            <a:off x="8286750" y="5427542"/>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42" name="左矢印 41"/>
          <p:cNvSpPr/>
          <p:nvPr/>
        </p:nvSpPr>
        <p:spPr>
          <a:xfrm>
            <a:off x="4096441" y="5016062"/>
            <a:ext cx="3672840" cy="11887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solidFill>
                  <a:schemeClr val="tx1"/>
                </a:solidFill>
              </a:rPr>
              <a:t>初回レプリケート（</a:t>
            </a:r>
            <a:r>
              <a:rPr kumimoji="1" lang="en-US" altLang="ja-JP" dirty="0" smtClean="0">
                <a:solidFill>
                  <a:schemeClr val="tx1"/>
                </a:solidFill>
              </a:rPr>
              <a:t>clone</a:t>
            </a:r>
            <a:r>
              <a:rPr kumimoji="1" lang="ja-JP" altLang="en-US" dirty="0" smtClean="0">
                <a:solidFill>
                  <a:schemeClr val="tx1"/>
                </a:solidFill>
              </a:rPr>
              <a:t>）</a:t>
            </a:r>
            <a:endParaRPr kumimoji="1" lang="ja-JP" altLang="en-US" dirty="0">
              <a:solidFill>
                <a:schemeClr val="tx1"/>
              </a:solidFill>
            </a:endParaRPr>
          </a:p>
        </p:txBody>
      </p:sp>
      <p:pic>
        <p:nvPicPr>
          <p:cNvPr id="43" name="図 42"/>
          <p:cNvPicPr>
            <a:picLocks noChangeAspect="1"/>
          </p:cNvPicPr>
          <p:nvPr/>
        </p:nvPicPr>
        <p:blipFill>
          <a:blip r:embed="rId2"/>
          <a:stretch>
            <a:fillRect/>
          </a:stretch>
        </p:blipFill>
        <p:spPr>
          <a:xfrm>
            <a:off x="10326052" y="1701574"/>
            <a:ext cx="1400175" cy="1935267"/>
          </a:xfrm>
          <a:prstGeom prst="rect">
            <a:avLst/>
          </a:prstGeom>
        </p:spPr>
      </p:pic>
      <p:pic>
        <p:nvPicPr>
          <p:cNvPr id="44" name="図 43"/>
          <p:cNvPicPr>
            <a:picLocks noChangeAspect="1"/>
          </p:cNvPicPr>
          <p:nvPr/>
        </p:nvPicPr>
        <p:blipFill>
          <a:blip r:embed="rId3"/>
          <a:stretch>
            <a:fillRect/>
          </a:stretch>
        </p:blipFill>
        <p:spPr>
          <a:xfrm>
            <a:off x="131779" y="1731842"/>
            <a:ext cx="1961816" cy="1970887"/>
          </a:xfrm>
          <a:prstGeom prst="rect">
            <a:avLst/>
          </a:prstGeom>
        </p:spPr>
      </p:pic>
      <p:sp>
        <p:nvSpPr>
          <p:cNvPr id="13" name="線吹き出し 1 (枠付き) 12"/>
          <p:cNvSpPr/>
          <p:nvPr/>
        </p:nvSpPr>
        <p:spPr>
          <a:xfrm>
            <a:off x="8843566" y="4929761"/>
            <a:ext cx="1120140" cy="296172"/>
          </a:xfrm>
          <a:prstGeom prst="borderCallout1">
            <a:avLst>
              <a:gd name="adj1" fmla="val 52197"/>
              <a:gd name="adj2" fmla="val -706"/>
              <a:gd name="adj3" fmla="val 112500"/>
              <a:gd name="adj4" fmla="val -38333"/>
            </a:avLst>
          </a:prstGeom>
          <a:solidFill>
            <a:srgbClr val="FF9966"/>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origin/master</a:t>
            </a:r>
            <a:endParaRPr kumimoji="1" lang="ja-JP" altLang="en-US" sz="1050" dirty="0">
              <a:solidFill>
                <a:schemeClr val="tx1"/>
              </a:solidFill>
            </a:endParaRPr>
          </a:p>
        </p:txBody>
      </p:sp>
      <p:sp>
        <p:nvSpPr>
          <p:cNvPr id="15" name="線吹き出し 1 (枠付き) 14"/>
          <p:cNvSpPr/>
          <p:nvPr/>
        </p:nvSpPr>
        <p:spPr>
          <a:xfrm>
            <a:off x="1253538" y="4895890"/>
            <a:ext cx="1014251" cy="296172"/>
          </a:xfrm>
          <a:prstGeom prst="borderCallout1">
            <a:avLst>
              <a:gd name="adj1" fmla="val 50068"/>
              <a:gd name="adj2" fmla="val 100019"/>
              <a:gd name="adj3" fmla="val 110370"/>
              <a:gd name="adj4" fmla="val 138140"/>
            </a:avLst>
          </a:prstGeom>
          <a:solidFill>
            <a:srgbClr val="FF9966"/>
          </a:solidFill>
          <a:ln>
            <a:solidFill>
              <a:srgbClr val="C00000"/>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origin/master</a:t>
            </a:r>
            <a:endParaRPr kumimoji="1" lang="ja-JP" altLang="en-US" sz="1050" dirty="0">
              <a:solidFill>
                <a:schemeClr val="tx1"/>
              </a:solidFill>
            </a:endParaRPr>
          </a:p>
        </p:txBody>
      </p:sp>
      <p:sp>
        <p:nvSpPr>
          <p:cNvPr id="16" name="角丸四角形吹き出し 15"/>
          <p:cNvSpPr/>
          <p:nvPr/>
        </p:nvSpPr>
        <p:spPr>
          <a:xfrm>
            <a:off x="9736783" y="3820379"/>
            <a:ext cx="2215543" cy="882941"/>
          </a:xfrm>
          <a:prstGeom prst="wedgeRoundRectCallout">
            <a:avLst>
              <a:gd name="adj1" fmla="val -44087"/>
              <a:gd name="adj2" fmla="val 83632"/>
              <a:gd name="adj3" fmla="val 16667"/>
            </a:avLst>
          </a:prstGeom>
          <a:solidFill>
            <a:srgbClr val="FF99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mtClean="0">
                <a:solidFill>
                  <a:schemeClr val="tx1"/>
                </a:solidFill>
              </a:rPr>
              <a:t>リモートブランチ</a:t>
            </a:r>
            <a:endParaRPr kumimoji="1" lang="en-US" altLang="ja-JP" smtClean="0">
              <a:solidFill>
                <a:schemeClr val="tx1"/>
              </a:solidFill>
            </a:endParaRPr>
          </a:p>
          <a:p>
            <a:pPr algn="ctr"/>
            <a:r>
              <a:rPr kumimoji="1" lang="ja-JP" altLang="en-US" smtClean="0">
                <a:solidFill>
                  <a:schemeClr val="tx1"/>
                </a:solidFill>
              </a:rPr>
              <a:t>（後述）</a:t>
            </a:r>
            <a:endParaRPr kumimoji="1" lang="ja-JP" altLang="en-US" dirty="0">
              <a:solidFill>
                <a:schemeClr val="tx1"/>
              </a:solidFill>
            </a:endParaRPr>
          </a:p>
        </p:txBody>
      </p:sp>
      <p:sp>
        <p:nvSpPr>
          <p:cNvPr id="17" name="角丸四角形吹き出し 16"/>
          <p:cNvSpPr/>
          <p:nvPr/>
        </p:nvSpPr>
        <p:spPr>
          <a:xfrm>
            <a:off x="145766" y="5546141"/>
            <a:ext cx="2215543" cy="882941"/>
          </a:xfrm>
          <a:prstGeom prst="wedgeRoundRectCallout">
            <a:avLst>
              <a:gd name="adj1" fmla="val 34188"/>
              <a:gd name="adj2" fmla="val -94210"/>
              <a:gd name="adj3" fmla="val 16667"/>
            </a:avLst>
          </a:prstGeom>
          <a:solidFill>
            <a:srgbClr val="FF99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mtClean="0">
                <a:solidFill>
                  <a:schemeClr val="tx1"/>
                </a:solidFill>
              </a:rPr>
              <a:t>ローカルの</a:t>
            </a:r>
            <a:endParaRPr kumimoji="1" lang="en-US" altLang="ja-JP" smtClean="0">
              <a:solidFill>
                <a:schemeClr val="tx1"/>
              </a:solidFill>
            </a:endParaRPr>
          </a:p>
          <a:p>
            <a:pPr algn="ctr"/>
            <a:r>
              <a:rPr kumimoji="1" lang="ja-JP" altLang="en-US" smtClean="0">
                <a:solidFill>
                  <a:schemeClr val="tx1"/>
                </a:solidFill>
              </a:rPr>
              <a:t>リモートブランチ</a:t>
            </a:r>
            <a:endParaRPr kumimoji="1" lang="en-US" altLang="ja-JP" smtClean="0">
              <a:solidFill>
                <a:schemeClr val="tx1"/>
              </a:solidFill>
            </a:endParaRPr>
          </a:p>
          <a:p>
            <a:pPr algn="ctr"/>
            <a:r>
              <a:rPr kumimoji="1" lang="ja-JP" altLang="en-US" smtClean="0">
                <a:solidFill>
                  <a:schemeClr val="tx1"/>
                </a:solidFill>
              </a:rPr>
              <a:t>（後述）</a:t>
            </a:r>
            <a:endParaRPr kumimoji="1" lang="ja-JP" altLang="en-US" dirty="0">
              <a:solidFill>
                <a:schemeClr val="tx1"/>
              </a:solidFill>
            </a:endParaRPr>
          </a:p>
        </p:txBody>
      </p:sp>
      <p:sp>
        <p:nvSpPr>
          <p:cNvPr id="18" name="角丸四角形吹き出し 17"/>
          <p:cNvSpPr/>
          <p:nvPr/>
        </p:nvSpPr>
        <p:spPr>
          <a:xfrm>
            <a:off x="3682716" y="3896053"/>
            <a:ext cx="2215543" cy="634860"/>
          </a:xfrm>
          <a:prstGeom prst="wedgeRoundRectCallout">
            <a:avLst>
              <a:gd name="adj1" fmla="val -42948"/>
              <a:gd name="adj2" fmla="val 108744"/>
              <a:gd name="adj3" fmla="val 16667"/>
            </a:avLst>
          </a:prstGeom>
          <a:solidFill>
            <a:srgbClr val="FF99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mtClean="0">
                <a:solidFill>
                  <a:schemeClr val="tx1"/>
                </a:solidFill>
              </a:rPr>
              <a:t>ローカルブランチ</a:t>
            </a:r>
            <a:endParaRPr kumimoji="1" lang="ja-JP" altLang="en-US" dirty="0">
              <a:solidFill>
                <a:schemeClr val="tx1"/>
              </a:solidFill>
            </a:endParaRPr>
          </a:p>
        </p:txBody>
      </p:sp>
    </p:spTree>
    <p:extLst>
      <p:ext uri="{BB962C8B-B14F-4D97-AF65-F5344CB8AC3E}">
        <p14:creationId xmlns:p14="http://schemas.microsoft.com/office/powerpoint/2010/main" val="255149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フローチャート: 処理 36"/>
          <p:cNvSpPr/>
          <p:nvPr/>
        </p:nvSpPr>
        <p:spPr>
          <a:xfrm>
            <a:off x="6003509" y="781970"/>
            <a:ext cx="107205" cy="5940447"/>
          </a:xfrm>
          <a:prstGeom prst="flowChartProcess">
            <a:avLst/>
          </a:prstGeom>
          <a:pattFill prst="openDmnd">
            <a:fgClr>
              <a:schemeClr val="accent6">
                <a:lumMod val="75000"/>
              </a:schemeClr>
            </a:fgClr>
            <a:bgClr>
              <a:schemeClr val="bg1"/>
            </a:bgClr>
          </a:patt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87829" y="73152"/>
            <a:ext cx="10920548" cy="932688"/>
          </a:xfrm>
        </p:spPr>
        <p:txBody>
          <a:bodyPr>
            <a:noAutofit/>
          </a:bodyPr>
          <a:lstStyle/>
          <a:p>
            <a:r>
              <a:rPr lang="ja-JP" altLang="en-US" sz="4000" b="1"/>
              <a:t>ブランチ情報伝搬</a:t>
            </a:r>
            <a:r>
              <a:rPr lang="ja-JP" altLang="en-US" sz="4000" b="1" dirty="0"/>
              <a:t>の基礎</a:t>
            </a:r>
            <a:endParaRPr kumimoji="1" lang="ja-JP" altLang="en-US" sz="4000" b="1" dirty="0"/>
          </a:p>
        </p:txBody>
      </p:sp>
      <p:sp>
        <p:nvSpPr>
          <p:cNvPr id="4" name="円/楕円 3"/>
          <p:cNvSpPr/>
          <p:nvPr/>
        </p:nvSpPr>
        <p:spPr>
          <a:xfrm>
            <a:off x="2636667" y="5952534"/>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12" name="円/楕円 11"/>
          <p:cNvSpPr/>
          <p:nvPr/>
        </p:nvSpPr>
        <p:spPr>
          <a:xfrm>
            <a:off x="2636667" y="5243874"/>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6" name="直線矢印コネクタ 5"/>
          <p:cNvCxnSpPr>
            <a:stCxn id="4" idx="0"/>
            <a:endCxn id="12" idx="4"/>
          </p:cNvCxnSpPr>
          <p:nvPr/>
        </p:nvCxnSpPr>
        <p:spPr>
          <a:xfrm flipV="1">
            <a:off x="2785257" y="5541054"/>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9" name="円/楕円 38"/>
          <p:cNvSpPr/>
          <p:nvPr/>
        </p:nvSpPr>
        <p:spPr>
          <a:xfrm>
            <a:off x="8138160" y="5952534"/>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40" name="円/楕円 39"/>
          <p:cNvSpPr/>
          <p:nvPr/>
        </p:nvSpPr>
        <p:spPr>
          <a:xfrm>
            <a:off x="8138160" y="5243874"/>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41" name="直線矢印コネクタ 40"/>
          <p:cNvCxnSpPr>
            <a:stCxn id="39" idx="0"/>
            <a:endCxn id="40" idx="4"/>
          </p:cNvCxnSpPr>
          <p:nvPr/>
        </p:nvCxnSpPr>
        <p:spPr>
          <a:xfrm flipV="1">
            <a:off x="8286750" y="5541054"/>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pic>
        <p:nvPicPr>
          <p:cNvPr id="43" name="図 42"/>
          <p:cNvPicPr>
            <a:picLocks noChangeAspect="1"/>
          </p:cNvPicPr>
          <p:nvPr/>
        </p:nvPicPr>
        <p:blipFill>
          <a:blip r:embed="rId2"/>
          <a:stretch>
            <a:fillRect/>
          </a:stretch>
        </p:blipFill>
        <p:spPr>
          <a:xfrm>
            <a:off x="10326052" y="1815086"/>
            <a:ext cx="1400175" cy="1935267"/>
          </a:xfrm>
          <a:prstGeom prst="rect">
            <a:avLst/>
          </a:prstGeom>
        </p:spPr>
      </p:pic>
      <p:pic>
        <p:nvPicPr>
          <p:cNvPr id="44" name="図 43"/>
          <p:cNvPicPr>
            <a:picLocks noChangeAspect="1"/>
          </p:cNvPicPr>
          <p:nvPr/>
        </p:nvPicPr>
        <p:blipFill>
          <a:blip r:embed="rId3"/>
          <a:stretch>
            <a:fillRect/>
          </a:stretch>
        </p:blipFill>
        <p:spPr>
          <a:xfrm>
            <a:off x="131779" y="1845354"/>
            <a:ext cx="1961816" cy="1970887"/>
          </a:xfrm>
          <a:prstGeom prst="rect">
            <a:avLst/>
          </a:prstGeom>
        </p:spPr>
      </p:pic>
      <p:sp>
        <p:nvSpPr>
          <p:cNvPr id="14" name="円/楕円 13"/>
          <p:cNvSpPr/>
          <p:nvPr/>
        </p:nvSpPr>
        <p:spPr>
          <a:xfrm>
            <a:off x="2636667" y="4517775"/>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C</a:t>
            </a:r>
            <a:endParaRPr kumimoji="1" lang="ja-JP" altLang="en-US" dirty="0"/>
          </a:p>
        </p:txBody>
      </p:sp>
      <p:sp>
        <p:nvSpPr>
          <p:cNvPr id="15" name="円/楕円 14"/>
          <p:cNvSpPr/>
          <p:nvPr/>
        </p:nvSpPr>
        <p:spPr>
          <a:xfrm>
            <a:off x="2636667" y="2681061"/>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F</a:t>
            </a:r>
            <a:endParaRPr kumimoji="1" lang="ja-JP" altLang="en-US" dirty="0"/>
          </a:p>
        </p:txBody>
      </p:sp>
      <p:cxnSp>
        <p:nvCxnSpPr>
          <p:cNvPr id="16" name="直線矢印コネクタ 15"/>
          <p:cNvCxnSpPr>
            <a:stCxn id="12" idx="0"/>
            <a:endCxn id="14" idx="4"/>
          </p:cNvCxnSpPr>
          <p:nvPr/>
        </p:nvCxnSpPr>
        <p:spPr>
          <a:xfrm flipV="1">
            <a:off x="2785257" y="4814955"/>
            <a:ext cx="0" cy="42891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4" idx="0"/>
            <a:endCxn id="15" idx="4"/>
          </p:cNvCxnSpPr>
          <p:nvPr/>
        </p:nvCxnSpPr>
        <p:spPr>
          <a:xfrm flipV="1">
            <a:off x="2785257" y="2978241"/>
            <a:ext cx="0" cy="153953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3497727" y="5020695"/>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D</a:t>
            </a:r>
            <a:endParaRPr kumimoji="1" lang="ja-JP" altLang="en-US" dirty="0"/>
          </a:p>
        </p:txBody>
      </p:sp>
      <p:sp>
        <p:nvSpPr>
          <p:cNvPr id="19" name="円/楕円 18"/>
          <p:cNvSpPr/>
          <p:nvPr/>
        </p:nvSpPr>
        <p:spPr>
          <a:xfrm>
            <a:off x="3497727" y="4062774"/>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E</a:t>
            </a:r>
            <a:endParaRPr kumimoji="1" lang="ja-JP" altLang="en-US" dirty="0"/>
          </a:p>
        </p:txBody>
      </p:sp>
      <p:cxnSp>
        <p:nvCxnSpPr>
          <p:cNvPr id="20" name="直線矢印コネクタ 19"/>
          <p:cNvCxnSpPr>
            <a:stCxn id="18" idx="0"/>
            <a:endCxn id="19" idx="4"/>
          </p:cNvCxnSpPr>
          <p:nvPr/>
        </p:nvCxnSpPr>
        <p:spPr>
          <a:xfrm flipV="1">
            <a:off x="3646317" y="4359954"/>
            <a:ext cx="0" cy="66074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9" idx="0"/>
            <a:endCxn id="15" idx="5"/>
          </p:cNvCxnSpPr>
          <p:nvPr/>
        </p:nvCxnSpPr>
        <p:spPr>
          <a:xfrm flipH="1" flipV="1">
            <a:off x="2890326" y="2934720"/>
            <a:ext cx="755991" cy="11280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2" name="角丸四角形吹き出し 21"/>
          <p:cNvSpPr/>
          <p:nvPr/>
        </p:nvSpPr>
        <p:spPr>
          <a:xfrm>
            <a:off x="3955419" y="3099266"/>
            <a:ext cx="2829510" cy="882941"/>
          </a:xfrm>
          <a:prstGeom prst="wedgeRoundRectCallout">
            <a:avLst>
              <a:gd name="adj1" fmla="val -77619"/>
              <a:gd name="adj2" fmla="val -6692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自分が変更して保存したコミット</a:t>
            </a:r>
            <a:endParaRPr kumimoji="1" lang="ja-JP" altLang="en-US" dirty="0"/>
          </a:p>
        </p:txBody>
      </p:sp>
      <p:cxnSp>
        <p:nvCxnSpPr>
          <p:cNvPr id="24" name="直線矢印コネクタ 23"/>
          <p:cNvCxnSpPr>
            <a:stCxn id="4" idx="7"/>
            <a:endCxn id="18" idx="3"/>
          </p:cNvCxnSpPr>
          <p:nvPr/>
        </p:nvCxnSpPr>
        <p:spPr>
          <a:xfrm flipV="1">
            <a:off x="2890326" y="5274354"/>
            <a:ext cx="650922" cy="72170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40" idx="0"/>
            <a:endCxn id="28" idx="4"/>
          </p:cNvCxnSpPr>
          <p:nvPr/>
        </p:nvCxnSpPr>
        <p:spPr>
          <a:xfrm flipV="1">
            <a:off x="8286750" y="4690324"/>
            <a:ext cx="0" cy="55355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8" name="円/楕円 27"/>
          <p:cNvSpPr/>
          <p:nvPr/>
        </p:nvSpPr>
        <p:spPr>
          <a:xfrm>
            <a:off x="8138160" y="4393144"/>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G</a:t>
            </a:r>
            <a:endParaRPr kumimoji="1" lang="ja-JP" altLang="en-US" dirty="0"/>
          </a:p>
        </p:txBody>
      </p:sp>
      <p:sp>
        <p:nvSpPr>
          <p:cNvPr id="32" name="円/楕円 31"/>
          <p:cNvSpPr/>
          <p:nvPr/>
        </p:nvSpPr>
        <p:spPr>
          <a:xfrm>
            <a:off x="8138160" y="3601764"/>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H</a:t>
            </a:r>
            <a:endParaRPr kumimoji="1" lang="ja-JP" altLang="en-US" dirty="0"/>
          </a:p>
        </p:txBody>
      </p:sp>
      <p:cxnSp>
        <p:nvCxnSpPr>
          <p:cNvPr id="33" name="直線矢印コネクタ 32"/>
          <p:cNvCxnSpPr>
            <a:stCxn id="28" idx="0"/>
            <a:endCxn id="32" idx="4"/>
          </p:cNvCxnSpPr>
          <p:nvPr/>
        </p:nvCxnSpPr>
        <p:spPr>
          <a:xfrm flipV="1">
            <a:off x="8286750" y="3898944"/>
            <a:ext cx="0" cy="4942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8" name="円/楕円 37"/>
          <p:cNvSpPr/>
          <p:nvPr/>
        </p:nvSpPr>
        <p:spPr>
          <a:xfrm>
            <a:off x="7425690" y="4205597"/>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I</a:t>
            </a:r>
            <a:endParaRPr kumimoji="1" lang="ja-JP" altLang="en-US" dirty="0"/>
          </a:p>
        </p:txBody>
      </p:sp>
      <p:cxnSp>
        <p:nvCxnSpPr>
          <p:cNvPr id="45" name="直線矢印コネクタ 44"/>
          <p:cNvCxnSpPr>
            <a:stCxn id="40" idx="1"/>
            <a:endCxn id="38" idx="5"/>
          </p:cNvCxnSpPr>
          <p:nvPr/>
        </p:nvCxnSpPr>
        <p:spPr>
          <a:xfrm flipH="1" flipV="1">
            <a:off x="7679349" y="4459256"/>
            <a:ext cx="502332" cy="82813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stCxn id="38" idx="7"/>
            <a:endCxn id="32" idx="3"/>
          </p:cNvCxnSpPr>
          <p:nvPr/>
        </p:nvCxnSpPr>
        <p:spPr>
          <a:xfrm flipV="1">
            <a:off x="7679349" y="3855423"/>
            <a:ext cx="502332" cy="393695"/>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47" name="角丸四角形吹き出し 46"/>
          <p:cNvSpPr/>
          <p:nvPr/>
        </p:nvSpPr>
        <p:spPr>
          <a:xfrm>
            <a:off x="8972775" y="4521920"/>
            <a:ext cx="2253886" cy="851829"/>
          </a:xfrm>
          <a:prstGeom prst="wedgeRoundRectCallout">
            <a:avLst>
              <a:gd name="adj1" fmla="val -69011"/>
              <a:gd name="adj2" fmla="val -4111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t>別の人のコミット</a:t>
            </a:r>
            <a:endParaRPr kumimoji="1" lang="en-US" altLang="ja-JP" dirty="0" smtClean="0"/>
          </a:p>
          <a:p>
            <a:pPr algn="ctr"/>
            <a:r>
              <a:rPr kumimoji="1" lang="ja-JP" altLang="en-US" dirty="0"/>
              <a:t>サーバ</a:t>
            </a:r>
            <a:r>
              <a:rPr kumimoji="1" lang="ja-JP" altLang="en-US" dirty="0" smtClean="0"/>
              <a:t>ーに</a:t>
            </a:r>
            <a:r>
              <a:rPr kumimoji="1" lang="en-US" altLang="ja-JP" dirty="0" smtClean="0"/>
              <a:t>push</a:t>
            </a:r>
            <a:r>
              <a:rPr kumimoji="1" lang="ja-JP" altLang="en-US" dirty="0" smtClean="0"/>
              <a:t>済</a:t>
            </a:r>
            <a:endParaRPr kumimoji="1" lang="ja-JP" altLang="en-US" dirty="0"/>
          </a:p>
        </p:txBody>
      </p:sp>
      <p:sp>
        <p:nvSpPr>
          <p:cNvPr id="29" name="線吹き出し 1 (枠付き) 28"/>
          <p:cNvSpPr/>
          <p:nvPr/>
        </p:nvSpPr>
        <p:spPr>
          <a:xfrm>
            <a:off x="3305673" y="2384889"/>
            <a:ext cx="681287" cy="296172"/>
          </a:xfrm>
          <a:prstGeom prst="borderCallout1">
            <a:avLst>
              <a:gd name="adj1" fmla="val 52197"/>
              <a:gd name="adj2" fmla="val -706"/>
              <a:gd name="adj3" fmla="val 121017"/>
              <a:gd name="adj4" fmla="val -65176"/>
            </a:avLst>
          </a:prstGeom>
          <a:solidFill>
            <a:srgbClr val="FF9966"/>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master</a:t>
            </a:r>
            <a:endParaRPr kumimoji="1" lang="ja-JP" altLang="en-US" sz="1050" dirty="0">
              <a:solidFill>
                <a:schemeClr val="tx1"/>
              </a:solidFill>
            </a:endParaRPr>
          </a:p>
        </p:txBody>
      </p:sp>
      <p:sp>
        <p:nvSpPr>
          <p:cNvPr id="30" name="線吹き出し 1 (枠付き) 29"/>
          <p:cNvSpPr/>
          <p:nvPr/>
        </p:nvSpPr>
        <p:spPr>
          <a:xfrm>
            <a:off x="8804513" y="3337179"/>
            <a:ext cx="1014251" cy="296172"/>
          </a:xfrm>
          <a:prstGeom prst="borderCallout1">
            <a:avLst>
              <a:gd name="adj1" fmla="val 52197"/>
              <a:gd name="adj2" fmla="val -706"/>
              <a:gd name="adj3" fmla="val 116758"/>
              <a:gd name="adj4" fmla="val -38440"/>
            </a:avLst>
          </a:prstGeom>
          <a:solidFill>
            <a:srgbClr val="FF9966"/>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origin/master</a:t>
            </a:r>
            <a:endParaRPr kumimoji="1" lang="ja-JP" altLang="en-US" sz="1050" dirty="0">
              <a:solidFill>
                <a:schemeClr val="tx1"/>
              </a:solidFill>
            </a:endParaRPr>
          </a:p>
        </p:txBody>
      </p:sp>
      <p:sp>
        <p:nvSpPr>
          <p:cNvPr id="31" name="線吹き出し 1 (枠付き) 30"/>
          <p:cNvSpPr/>
          <p:nvPr/>
        </p:nvSpPr>
        <p:spPr>
          <a:xfrm>
            <a:off x="1253538" y="5009402"/>
            <a:ext cx="1014251" cy="296172"/>
          </a:xfrm>
          <a:prstGeom prst="borderCallout1">
            <a:avLst>
              <a:gd name="adj1" fmla="val 50068"/>
              <a:gd name="adj2" fmla="val 100019"/>
              <a:gd name="adj3" fmla="val 110370"/>
              <a:gd name="adj4" fmla="val 138140"/>
            </a:avLst>
          </a:prstGeom>
          <a:solidFill>
            <a:srgbClr val="FF9966"/>
          </a:solidFill>
          <a:ln>
            <a:solidFill>
              <a:srgbClr val="C00000"/>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origin/master</a:t>
            </a:r>
            <a:endParaRPr kumimoji="1" lang="ja-JP" altLang="en-US" sz="1050" dirty="0">
              <a:solidFill>
                <a:schemeClr val="tx1"/>
              </a:solidFill>
            </a:endParaRPr>
          </a:p>
        </p:txBody>
      </p:sp>
      <p:sp>
        <p:nvSpPr>
          <p:cNvPr id="34" name="上矢印 33"/>
          <p:cNvSpPr/>
          <p:nvPr/>
        </p:nvSpPr>
        <p:spPr>
          <a:xfrm>
            <a:off x="2923207" y="2704022"/>
            <a:ext cx="251460" cy="2642722"/>
          </a:xfrm>
          <a:prstGeom prst="upArrow">
            <a:avLst/>
          </a:prstGeom>
          <a:solidFill>
            <a:srgbClr val="FF99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5" name="角丸四角形吹き出し 34"/>
          <p:cNvSpPr/>
          <p:nvPr/>
        </p:nvSpPr>
        <p:spPr>
          <a:xfrm>
            <a:off x="4480169" y="1852193"/>
            <a:ext cx="2253886" cy="851829"/>
          </a:xfrm>
          <a:prstGeom prst="wedgeRoundRectCallout">
            <a:avLst>
              <a:gd name="adj1" fmla="val -75446"/>
              <a:gd name="adj2" fmla="val 34393"/>
              <a:gd name="adj3" fmla="val 16667"/>
            </a:avLst>
          </a:prstGeom>
          <a:solidFill>
            <a:srgbClr val="FF99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mtClean="0">
                <a:solidFill>
                  <a:schemeClr val="tx1"/>
                </a:solidFill>
              </a:rPr>
              <a:t>ローカルブランチがコミットで移動</a:t>
            </a:r>
            <a:endParaRPr kumimoji="1" lang="ja-JP" altLang="en-US" dirty="0">
              <a:solidFill>
                <a:schemeClr val="tx1"/>
              </a:solidFill>
            </a:endParaRPr>
          </a:p>
        </p:txBody>
      </p:sp>
      <p:sp>
        <p:nvSpPr>
          <p:cNvPr id="36" name="角丸四角形吹き出し 35"/>
          <p:cNvSpPr/>
          <p:nvPr/>
        </p:nvSpPr>
        <p:spPr>
          <a:xfrm>
            <a:off x="7564878" y="2188170"/>
            <a:ext cx="2253886" cy="851829"/>
          </a:xfrm>
          <a:prstGeom prst="wedgeRoundRectCallout">
            <a:avLst>
              <a:gd name="adj1" fmla="val 39549"/>
              <a:gd name="adj2" fmla="val 92877"/>
              <a:gd name="adj3" fmla="val 16667"/>
            </a:avLst>
          </a:prstGeom>
          <a:solidFill>
            <a:srgbClr val="FF99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mtClean="0">
                <a:solidFill>
                  <a:schemeClr val="tx1"/>
                </a:solidFill>
              </a:rPr>
              <a:t>リモートブランチが</a:t>
            </a:r>
            <a:r>
              <a:rPr kumimoji="1" lang="en-US" altLang="ja-JP" smtClean="0">
                <a:solidFill>
                  <a:schemeClr val="tx1"/>
                </a:solidFill>
              </a:rPr>
              <a:t>Push</a:t>
            </a:r>
            <a:r>
              <a:rPr kumimoji="1" lang="ja-JP" altLang="en-US" smtClean="0">
                <a:solidFill>
                  <a:schemeClr val="tx1"/>
                </a:solidFill>
              </a:rPr>
              <a:t>で移動</a:t>
            </a:r>
            <a:endParaRPr kumimoji="1" lang="ja-JP" altLang="en-US" dirty="0">
              <a:solidFill>
                <a:schemeClr val="tx1"/>
              </a:solidFill>
            </a:endParaRPr>
          </a:p>
        </p:txBody>
      </p:sp>
      <p:sp>
        <p:nvSpPr>
          <p:cNvPr id="42" name="角丸四角形吹き出し 41"/>
          <p:cNvSpPr/>
          <p:nvPr/>
        </p:nvSpPr>
        <p:spPr>
          <a:xfrm>
            <a:off x="210506" y="5635205"/>
            <a:ext cx="2056479" cy="614510"/>
          </a:xfrm>
          <a:prstGeom prst="wedgeRoundRectCallout">
            <a:avLst>
              <a:gd name="adj1" fmla="val 36126"/>
              <a:gd name="adj2" fmla="val -113348"/>
              <a:gd name="adj3" fmla="val 16667"/>
            </a:avLst>
          </a:prstGeom>
          <a:solidFill>
            <a:srgbClr val="FF99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a:solidFill>
                  <a:schemeClr val="tx1"/>
                </a:solidFill>
              </a:rPr>
              <a:t>移動</a:t>
            </a:r>
            <a:r>
              <a:rPr kumimoji="1" lang="ja-JP" altLang="en-US" smtClean="0">
                <a:solidFill>
                  <a:schemeClr val="tx1"/>
                </a:solidFill>
              </a:rPr>
              <a:t>していな</a:t>
            </a:r>
            <a:r>
              <a:rPr kumimoji="1" lang="ja-JP" altLang="en-US">
                <a:solidFill>
                  <a:schemeClr val="tx1"/>
                </a:solidFill>
              </a:rPr>
              <a:t>い</a:t>
            </a:r>
            <a:endParaRPr kumimoji="1" lang="ja-JP" altLang="en-US" dirty="0">
              <a:solidFill>
                <a:schemeClr val="tx1"/>
              </a:solidFill>
            </a:endParaRPr>
          </a:p>
        </p:txBody>
      </p:sp>
    </p:spTree>
    <p:extLst>
      <p:ext uri="{BB962C8B-B14F-4D97-AF65-F5344CB8AC3E}">
        <p14:creationId xmlns:p14="http://schemas.microsoft.com/office/powerpoint/2010/main" val="162700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フローチャート: 処理 47"/>
          <p:cNvSpPr/>
          <p:nvPr/>
        </p:nvSpPr>
        <p:spPr>
          <a:xfrm>
            <a:off x="6003509" y="781970"/>
            <a:ext cx="107205" cy="5940447"/>
          </a:xfrm>
          <a:prstGeom prst="flowChartProcess">
            <a:avLst/>
          </a:prstGeom>
          <a:pattFill prst="openDmnd">
            <a:fgClr>
              <a:schemeClr val="accent6">
                <a:lumMod val="75000"/>
              </a:schemeClr>
            </a:fgClr>
            <a:bgClr>
              <a:schemeClr val="bg1"/>
            </a:bgClr>
          </a:patt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87829" y="73152"/>
            <a:ext cx="10920548" cy="932688"/>
          </a:xfrm>
        </p:spPr>
        <p:txBody>
          <a:bodyPr>
            <a:noAutofit/>
          </a:bodyPr>
          <a:lstStyle/>
          <a:p>
            <a:r>
              <a:rPr lang="ja-JP" altLang="en-US" sz="4000" b="1"/>
              <a:t>ブランチ情報伝搬</a:t>
            </a:r>
            <a:r>
              <a:rPr lang="ja-JP" altLang="en-US" sz="4000" b="1" dirty="0"/>
              <a:t>の基礎</a:t>
            </a:r>
            <a:endParaRPr kumimoji="1" lang="ja-JP" altLang="en-US" sz="4000" b="1" dirty="0"/>
          </a:p>
        </p:txBody>
      </p:sp>
      <p:sp>
        <p:nvSpPr>
          <p:cNvPr id="4" name="円/楕円 3"/>
          <p:cNvSpPr/>
          <p:nvPr/>
        </p:nvSpPr>
        <p:spPr>
          <a:xfrm>
            <a:off x="3442812" y="5958840"/>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12" name="円/楕円 11"/>
          <p:cNvSpPr/>
          <p:nvPr/>
        </p:nvSpPr>
        <p:spPr>
          <a:xfrm>
            <a:off x="3442812" y="5250180"/>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6" name="直線矢印コネクタ 5"/>
          <p:cNvCxnSpPr>
            <a:stCxn id="4" idx="0"/>
            <a:endCxn id="12" idx="4"/>
          </p:cNvCxnSpPr>
          <p:nvPr/>
        </p:nvCxnSpPr>
        <p:spPr>
          <a:xfrm flipV="1">
            <a:off x="3591402" y="5547360"/>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pic>
        <p:nvPicPr>
          <p:cNvPr id="43" name="図 42"/>
          <p:cNvPicPr>
            <a:picLocks noChangeAspect="1"/>
          </p:cNvPicPr>
          <p:nvPr/>
        </p:nvPicPr>
        <p:blipFill>
          <a:blip r:embed="rId2"/>
          <a:stretch>
            <a:fillRect/>
          </a:stretch>
        </p:blipFill>
        <p:spPr>
          <a:xfrm>
            <a:off x="10326052" y="1821392"/>
            <a:ext cx="1400175" cy="1935267"/>
          </a:xfrm>
          <a:prstGeom prst="rect">
            <a:avLst/>
          </a:prstGeom>
        </p:spPr>
      </p:pic>
      <p:pic>
        <p:nvPicPr>
          <p:cNvPr id="44" name="図 43"/>
          <p:cNvPicPr>
            <a:picLocks noChangeAspect="1"/>
          </p:cNvPicPr>
          <p:nvPr/>
        </p:nvPicPr>
        <p:blipFill>
          <a:blip r:embed="rId3"/>
          <a:stretch>
            <a:fillRect/>
          </a:stretch>
        </p:blipFill>
        <p:spPr>
          <a:xfrm>
            <a:off x="131779" y="1851660"/>
            <a:ext cx="1961816" cy="1970887"/>
          </a:xfrm>
          <a:prstGeom prst="rect">
            <a:avLst/>
          </a:prstGeom>
        </p:spPr>
      </p:pic>
      <p:sp>
        <p:nvSpPr>
          <p:cNvPr id="14" name="円/楕円 13"/>
          <p:cNvSpPr/>
          <p:nvPr/>
        </p:nvSpPr>
        <p:spPr>
          <a:xfrm>
            <a:off x="3442812" y="4524081"/>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C</a:t>
            </a:r>
            <a:endParaRPr kumimoji="1" lang="ja-JP" altLang="en-US" dirty="0"/>
          </a:p>
        </p:txBody>
      </p:sp>
      <p:sp>
        <p:nvSpPr>
          <p:cNvPr id="15" name="円/楕円 14"/>
          <p:cNvSpPr/>
          <p:nvPr/>
        </p:nvSpPr>
        <p:spPr>
          <a:xfrm>
            <a:off x="3442812" y="2600122"/>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F</a:t>
            </a:r>
            <a:endParaRPr kumimoji="1" lang="ja-JP" altLang="en-US" dirty="0"/>
          </a:p>
        </p:txBody>
      </p:sp>
      <p:cxnSp>
        <p:nvCxnSpPr>
          <p:cNvPr id="16" name="直線矢印コネクタ 15"/>
          <p:cNvCxnSpPr>
            <a:stCxn id="12" idx="0"/>
            <a:endCxn id="14" idx="4"/>
          </p:cNvCxnSpPr>
          <p:nvPr/>
        </p:nvCxnSpPr>
        <p:spPr>
          <a:xfrm flipV="1">
            <a:off x="3591402" y="4821261"/>
            <a:ext cx="0" cy="42891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4" idx="0"/>
            <a:endCxn id="15" idx="4"/>
          </p:cNvCxnSpPr>
          <p:nvPr/>
        </p:nvCxnSpPr>
        <p:spPr>
          <a:xfrm flipV="1">
            <a:off x="3591402" y="2897302"/>
            <a:ext cx="0" cy="162677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4303872" y="5027001"/>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D</a:t>
            </a:r>
            <a:endParaRPr kumimoji="1" lang="ja-JP" altLang="en-US" dirty="0"/>
          </a:p>
        </p:txBody>
      </p:sp>
      <p:sp>
        <p:nvSpPr>
          <p:cNvPr id="19" name="円/楕円 18"/>
          <p:cNvSpPr/>
          <p:nvPr/>
        </p:nvSpPr>
        <p:spPr>
          <a:xfrm>
            <a:off x="4303872" y="4069080"/>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E</a:t>
            </a:r>
            <a:endParaRPr kumimoji="1" lang="ja-JP" altLang="en-US" dirty="0"/>
          </a:p>
        </p:txBody>
      </p:sp>
      <p:cxnSp>
        <p:nvCxnSpPr>
          <p:cNvPr id="20" name="直線矢印コネクタ 19"/>
          <p:cNvCxnSpPr>
            <a:stCxn id="18" idx="0"/>
            <a:endCxn id="19" idx="4"/>
          </p:cNvCxnSpPr>
          <p:nvPr/>
        </p:nvCxnSpPr>
        <p:spPr>
          <a:xfrm flipV="1">
            <a:off x="4452462" y="4366260"/>
            <a:ext cx="0" cy="66074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9" idx="0"/>
            <a:endCxn id="15" idx="5"/>
          </p:cNvCxnSpPr>
          <p:nvPr/>
        </p:nvCxnSpPr>
        <p:spPr>
          <a:xfrm flipH="1" flipV="1">
            <a:off x="3696471" y="2853781"/>
            <a:ext cx="755991" cy="121529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4" idx="7"/>
            <a:endCxn id="18" idx="3"/>
          </p:cNvCxnSpPr>
          <p:nvPr/>
        </p:nvCxnSpPr>
        <p:spPr>
          <a:xfrm flipV="1">
            <a:off x="3696471" y="5280660"/>
            <a:ext cx="650922" cy="72170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9" name="左矢印 28"/>
          <p:cNvSpPr/>
          <p:nvPr/>
        </p:nvSpPr>
        <p:spPr>
          <a:xfrm>
            <a:off x="5080488" y="4102270"/>
            <a:ext cx="2306075" cy="11887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solidFill>
                  <a:schemeClr val="tx1"/>
                </a:solidFill>
              </a:rPr>
              <a:t>フェッチ</a:t>
            </a:r>
            <a:endParaRPr kumimoji="1" lang="ja-JP" altLang="en-US" dirty="0">
              <a:solidFill>
                <a:schemeClr val="tx1"/>
              </a:solidFill>
            </a:endParaRPr>
          </a:p>
        </p:txBody>
      </p:sp>
      <p:sp>
        <p:nvSpPr>
          <p:cNvPr id="34" name="円/楕円 33"/>
          <p:cNvSpPr/>
          <p:nvPr/>
        </p:nvSpPr>
        <p:spPr>
          <a:xfrm>
            <a:off x="2785653" y="4419012"/>
            <a:ext cx="297180" cy="297180"/>
          </a:xfrm>
          <a:prstGeom prst="ellips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G</a:t>
            </a:r>
            <a:endParaRPr kumimoji="1" lang="ja-JP" altLang="en-US" dirty="0"/>
          </a:p>
        </p:txBody>
      </p:sp>
      <p:sp>
        <p:nvSpPr>
          <p:cNvPr id="35" name="円/楕円 34"/>
          <p:cNvSpPr/>
          <p:nvPr/>
        </p:nvSpPr>
        <p:spPr>
          <a:xfrm>
            <a:off x="2791747" y="3648368"/>
            <a:ext cx="297180" cy="297180"/>
          </a:xfrm>
          <a:prstGeom prst="ellips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H</a:t>
            </a:r>
            <a:endParaRPr kumimoji="1" lang="ja-JP" altLang="en-US" dirty="0"/>
          </a:p>
        </p:txBody>
      </p:sp>
      <p:cxnSp>
        <p:nvCxnSpPr>
          <p:cNvPr id="36" name="直線矢印コネクタ 35"/>
          <p:cNvCxnSpPr>
            <a:stCxn id="34" idx="0"/>
            <a:endCxn id="35" idx="4"/>
          </p:cNvCxnSpPr>
          <p:nvPr/>
        </p:nvCxnSpPr>
        <p:spPr>
          <a:xfrm flipV="1">
            <a:off x="2934243" y="3945548"/>
            <a:ext cx="6094" cy="47346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stCxn id="12" idx="1"/>
            <a:endCxn id="34" idx="5"/>
          </p:cNvCxnSpPr>
          <p:nvPr/>
        </p:nvCxnSpPr>
        <p:spPr>
          <a:xfrm flipH="1" flipV="1">
            <a:off x="3039312" y="4672671"/>
            <a:ext cx="447021" cy="62103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円/楕円 41"/>
          <p:cNvSpPr/>
          <p:nvPr/>
        </p:nvSpPr>
        <p:spPr>
          <a:xfrm>
            <a:off x="2138133" y="4316972"/>
            <a:ext cx="297180" cy="297180"/>
          </a:xfrm>
          <a:prstGeom prst="ellips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I</a:t>
            </a:r>
            <a:endParaRPr kumimoji="1" lang="ja-JP" altLang="en-US" dirty="0"/>
          </a:p>
        </p:txBody>
      </p:sp>
      <p:cxnSp>
        <p:nvCxnSpPr>
          <p:cNvPr id="49" name="直線矢印コネクタ 48"/>
          <p:cNvCxnSpPr>
            <a:stCxn id="42" idx="7"/>
            <a:endCxn id="35" idx="2"/>
          </p:cNvCxnSpPr>
          <p:nvPr/>
        </p:nvCxnSpPr>
        <p:spPr>
          <a:xfrm flipV="1">
            <a:off x="2391792" y="3796958"/>
            <a:ext cx="399955" cy="563535"/>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50" name="角丸四角形吹き出し 49"/>
          <p:cNvSpPr/>
          <p:nvPr/>
        </p:nvSpPr>
        <p:spPr>
          <a:xfrm>
            <a:off x="5265169" y="2117850"/>
            <a:ext cx="4128645" cy="899160"/>
          </a:xfrm>
          <a:prstGeom prst="wedgeRoundRectCallout">
            <a:avLst>
              <a:gd name="adj1" fmla="val -64966"/>
              <a:gd name="adj2" fmla="val 5294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t>コミット情報がローカルリポジトリに取り込まれる</a:t>
            </a:r>
            <a:endParaRPr kumimoji="1" lang="en-US" altLang="ja-JP" dirty="0" smtClean="0"/>
          </a:p>
          <a:p>
            <a:pPr algn="ctr"/>
            <a:r>
              <a:rPr kumimoji="1" lang="ja-JP" altLang="en-US" dirty="0" smtClean="0"/>
              <a:t>（しかし互いは影響し合わない）</a:t>
            </a:r>
            <a:endParaRPr kumimoji="1" lang="ja-JP" altLang="en-US" dirty="0"/>
          </a:p>
        </p:txBody>
      </p:sp>
      <p:sp>
        <p:nvSpPr>
          <p:cNvPr id="47" name="円/楕円 46"/>
          <p:cNvSpPr/>
          <p:nvPr/>
        </p:nvSpPr>
        <p:spPr>
          <a:xfrm>
            <a:off x="8382475" y="5958840"/>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51" name="円/楕円 50"/>
          <p:cNvSpPr/>
          <p:nvPr/>
        </p:nvSpPr>
        <p:spPr>
          <a:xfrm>
            <a:off x="8382475" y="5250180"/>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52" name="直線矢印コネクタ 51"/>
          <p:cNvCxnSpPr>
            <a:stCxn id="47" idx="0"/>
            <a:endCxn id="51" idx="4"/>
          </p:cNvCxnSpPr>
          <p:nvPr/>
        </p:nvCxnSpPr>
        <p:spPr>
          <a:xfrm flipV="1">
            <a:off x="8531065" y="5547360"/>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51" idx="0"/>
            <a:endCxn id="54" idx="4"/>
          </p:cNvCxnSpPr>
          <p:nvPr/>
        </p:nvCxnSpPr>
        <p:spPr>
          <a:xfrm flipV="1">
            <a:off x="8531065" y="4696630"/>
            <a:ext cx="0" cy="55355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4" name="円/楕円 53"/>
          <p:cNvSpPr/>
          <p:nvPr/>
        </p:nvSpPr>
        <p:spPr>
          <a:xfrm>
            <a:off x="8382475" y="4399450"/>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G</a:t>
            </a:r>
            <a:endParaRPr kumimoji="1" lang="ja-JP" altLang="en-US" dirty="0"/>
          </a:p>
        </p:txBody>
      </p:sp>
      <p:sp>
        <p:nvSpPr>
          <p:cNvPr id="55" name="円/楕円 54"/>
          <p:cNvSpPr/>
          <p:nvPr/>
        </p:nvSpPr>
        <p:spPr>
          <a:xfrm>
            <a:off x="8382475" y="3608070"/>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H</a:t>
            </a:r>
            <a:endParaRPr kumimoji="1" lang="ja-JP" altLang="en-US" dirty="0"/>
          </a:p>
        </p:txBody>
      </p:sp>
      <p:cxnSp>
        <p:nvCxnSpPr>
          <p:cNvPr id="56" name="直線矢印コネクタ 55"/>
          <p:cNvCxnSpPr>
            <a:stCxn id="54" idx="0"/>
            <a:endCxn id="55" idx="4"/>
          </p:cNvCxnSpPr>
          <p:nvPr/>
        </p:nvCxnSpPr>
        <p:spPr>
          <a:xfrm flipV="1">
            <a:off x="8531065" y="3905250"/>
            <a:ext cx="0" cy="4942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7" name="円/楕円 56"/>
          <p:cNvSpPr/>
          <p:nvPr/>
        </p:nvSpPr>
        <p:spPr>
          <a:xfrm>
            <a:off x="7670005" y="4211903"/>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I</a:t>
            </a:r>
            <a:endParaRPr kumimoji="1" lang="ja-JP" altLang="en-US" dirty="0"/>
          </a:p>
        </p:txBody>
      </p:sp>
      <p:cxnSp>
        <p:nvCxnSpPr>
          <p:cNvPr id="58" name="直線矢印コネクタ 57"/>
          <p:cNvCxnSpPr>
            <a:stCxn id="51" idx="1"/>
            <a:endCxn id="57" idx="5"/>
          </p:cNvCxnSpPr>
          <p:nvPr/>
        </p:nvCxnSpPr>
        <p:spPr>
          <a:xfrm flipH="1" flipV="1">
            <a:off x="7923664" y="4465562"/>
            <a:ext cx="502332" cy="82813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57" idx="7"/>
            <a:endCxn id="55" idx="3"/>
          </p:cNvCxnSpPr>
          <p:nvPr/>
        </p:nvCxnSpPr>
        <p:spPr>
          <a:xfrm flipV="1">
            <a:off x="7923664" y="3861729"/>
            <a:ext cx="502332" cy="393695"/>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stCxn id="12" idx="2"/>
            <a:endCxn id="42" idx="5"/>
          </p:cNvCxnSpPr>
          <p:nvPr/>
        </p:nvCxnSpPr>
        <p:spPr>
          <a:xfrm flipH="1" flipV="1">
            <a:off x="2391792" y="4570631"/>
            <a:ext cx="1051020" cy="82813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2006221" y="3449494"/>
            <a:ext cx="1371600" cy="2097865"/>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線吹き出し 1 (枠付き) 37"/>
          <p:cNvSpPr/>
          <p:nvPr/>
        </p:nvSpPr>
        <p:spPr>
          <a:xfrm>
            <a:off x="4097848" y="2271258"/>
            <a:ext cx="681287" cy="296172"/>
          </a:xfrm>
          <a:prstGeom prst="borderCallout1">
            <a:avLst>
              <a:gd name="adj1" fmla="val 52197"/>
              <a:gd name="adj2" fmla="val -706"/>
              <a:gd name="adj3" fmla="val 121017"/>
              <a:gd name="adj4" fmla="val -65176"/>
            </a:avLst>
          </a:prstGeom>
          <a:solidFill>
            <a:srgbClr val="FF9966"/>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master</a:t>
            </a:r>
            <a:endParaRPr kumimoji="1" lang="ja-JP" altLang="en-US" sz="1050" dirty="0">
              <a:solidFill>
                <a:schemeClr val="tx1"/>
              </a:solidFill>
            </a:endParaRPr>
          </a:p>
        </p:txBody>
      </p:sp>
      <p:sp>
        <p:nvSpPr>
          <p:cNvPr id="39" name="線吹き出し 1 (枠付き) 38"/>
          <p:cNvSpPr/>
          <p:nvPr/>
        </p:nvSpPr>
        <p:spPr>
          <a:xfrm>
            <a:off x="1423562" y="3395717"/>
            <a:ext cx="1014251" cy="296172"/>
          </a:xfrm>
          <a:prstGeom prst="borderCallout1">
            <a:avLst>
              <a:gd name="adj1" fmla="val 50068"/>
              <a:gd name="adj2" fmla="val 100019"/>
              <a:gd name="adj3" fmla="val 110370"/>
              <a:gd name="adj4" fmla="val 138140"/>
            </a:avLst>
          </a:prstGeom>
          <a:solidFill>
            <a:srgbClr val="FF9966"/>
          </a:solidFill>
          <a:ln>
            <a:solidFill>
              <a:srgbClr val="C00000"/>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origin/master</a:t>
            </a:r>
            <a:endParaRPr kumimoji="1" lang="ja-JP" altLang="en-US" sz="1050" dirty="0">
              <a:solidFill>
                <a:schemeClr val="tx1"/>
              </a:solidFill>
            </a:endParaRPr>
          </a:p>
        </p:txBody>
      </p:sp>
      <p:sp>
        <p:nvSpPr>
          <p:cNvPr id="40" name="線吹き出し 1 (枠付き) 39"/>
          <p:cNvSpPr/>
          <p:nvPr/>
        </p:nvSpPr>
        <p:spPr>
          <a:xfrm>
            <a:off x="8998042" y="3352196"/>
            <a:ext cx="1014251" cy="296172"/>
          </a:xfrm>
          <a:prstGeom prst="borderCallout1">
            <a:avLst>
              <a:gd name="adj1" fmla="val 52197"/>
              <a:gd name="adj2" fmla="val -706"/>
              <a:gd name="adj3" fmla="val 116758"/>
              <a:gd name="adj4" fmla="val -38440"/>
            </a:avLst>
          </a:prstGeom>
          <a:solidFill>
            <a:srgbClr val="FF9966"/>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origin/master</a:t>
            </a:r>
            <a:endParaRPr kumimoji="1" lang="ja-JP" altLang="en-US" sz="1050" dirty="0">
              <a:solidFill>
                <a:schemeClr val="tx1"/>
              </a:solidFill>
            </a:endParaRPr>
          </a:p>
        </p:txBody>
      </p:sp>
      <p:sp>
        <p:nvSpPr>
          <p:cNvPr id="41" name="上矢印 40"/>
          <p:cNvSpPr/>
          <p:nvPr/>
        </p:nvSpPr>
        <p:spPr>
          <a:xfrm rot="20759113">
            <a:off x="3149466" y="3936866"/>
            <a:ext cx="251460" cy="1317985"/>
          </a:xfrm>
          <a:prstGeom prst="upArrow">
            <a:avLst/>
          </a:prstGeom>
          <a:solidFill>
            <a:srgbClr val="FF99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5" name="角丸四角形吹き出し 44"/>
          <p:cNvSpPr/>
          <p:nvPr/>
        </p:nvSpPr>
        <p:spPr>
          <a:xfrm>
            <a:off x="823769" y="5641510"/>
            <a:ext cx="2215543" cy="882941"/>
          </a:xfrm>
          <a:prstGeom prst="wedgeRoundRectCallout">
            <a:avLst>
              <a:gd name="adj1" fmla="val 65213"/>
              <a:gd name="adj2" fmla="val -116351"/>
              <a:gd name="adj3" fmla="val 16667"/>
            </a:avLst>
          </a:prstGeom>
          <a:solidFill>
            <a:srgbClr val="FF99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mtClean="0">
                <a:solidFill>
                  <a:schemeClr val="tx1"/>
                </a:solidFill>
              </a:rPr>
              <a:t>ローカルの</a:t>
            </a:r>
            <a:endParaRPr kumimoji="1" lang="en-US" altLang="ja-JP" smtClean="0">
              <a:solidFill>
                <a:schemeClr val="tx1"/>
              </a:solidFill>
            </a:endParaRPr>
          </a:p>
          <a:p>
            <a:pPr algn="ctr"/>
            <a:r>
              <a:rPr kumimoji="1" lang="ja-JP" altLang="en-US" smtClean="0">
                <a:solidFill>
                  <a:schemeClr val="tx1"/>
                </a:solidFill>
              </a:rPr>
              <a:t>リモートブランチも追従</a:t>
            </a:r>
            <a:endParaRPr kumimoji="1" lang="ja-JP" altLang="en-US" dirty="0">
              <a:solidFill>
                <a:schemeClr val="tx1"/>
              </a:solidFill>
            </a:endParaRPr>
          </a:p>
        </p:txBody>
      </p:sp>
    </p:spTree>
    <p:extLst>
      <p:ext uri="{BB962C8B-B14F-4D97-AF65-F5344CB8AC3E}">
        <p14:creationId xmlns:p14="http://schemas.microsoft.com/office/powerpoint/2010/main" val="221143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フローチャート: 処理 45"/>
          <p:cNvSpPr/>
          <p:nvPr/>
        </p:nvSpPr>
        <p:spPr>
          <a:xfrm>
            <a:off x="6003509" y="781970"/>
            <a:ext cx="107205" cy="5940447"/>
          </a:xfrm>
          <a:prstGeom prst="flowChartProcess">
            <a:avLst/>
          </a:prstGeom>
          <a:pattFill prst="openDmnd">
            <a:fgClr>
              <a:schemeClr val="accent6">
                <a:lumMod val="75000"/>
              </a:schemeClr>
            </a:fgClr>
            <a:bgClr>
              <a:schemeClr val="bg1"/>
            </a:bgClr>
          </a:patt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87829" y="73152"/>
            <a:ext cx="10920548" cy="932688"/>
          </a:xfrm>
        </p:spPr>
        <p:txBody>
          <a:bodyPr>
            <a:noAutofit/>
          </a:bodyPr>
          <a:lstStyle/>
          <a:p>
            <a:r>
              <a:rPr lang="ja-JP" altLang="en-US" sz="4000" b="1"/>
              <a:t>ブランチ情報伝搬</a:t>
            </a:r>
            <a:r>
              <a:rPr lang="ja-JP" altLang="en-US" sz="4000" b="1" dirty="0"/>
              <a:t>の基礎</a:t>
            </a:r>
            <a:endParaRPr kumimoji="1" lang="ja-JP" altLang="en-US" sz="4000" b="1" dirty="0"/>
          </a:p>
        </p:txBody>
      </p:sp>
      <p:sp>
        <p:nvSpPr>
          <p:cNvPr id="4" name="円/楕円 3"/>
          <p:cNvSpPr/>
          <p:nvPr/>
        </p:nvSpPr>
        <p:spPr>
          <a:xfrm>
            <a:off x="3442812" y="6066046"/>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12" name="円/楕円 11"/>
          <p:cNvSpPr/>
          <p:nvPr/>
        </p:nvSpPr>
        <p:spPr>
          <a:xfrm>
            <a:off x="3442812" y="5357386"/>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6" name="直線矢印コネクタ 5"/>
          <p:cNvCxnSpPr>
            <a:stCxn id="4" idx="0"/>
            <a:endCxn id="12" idx="4"/>
          </p:cNvCxnSpPr>
          <p:nvPr/>
        </p:nvCxnSpPr>
        <p:spPr>
          <a:xfrm flipV="1">
            <a:off x="3591402" y="5654566"/>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pic>
        <p:nvPicPr>
          <p:cNvPr id="43" name="図 42"/>
          <p:cNvPicPr>
            <a:picLocks noChangeAspect="1"/>
          </p:cNvPicPr>
          <p:nvPr/>
        </p:nvPicPr>
        <p:blipFill>
          <a:blip r:embed="rId2"/>
          <a:stretch>
            <a:fillRect/>
          </a:stretch>
        </p:blipFill>
        <p:spPr>
          <a:xfrm>
            <a:off x="10326052" y="1928598"/>
            <a:ext cx="1400175" cy="1935267"/>
          </a:xfrm>
          <a:prstGeom prst="rect">
            <a:avLst/>
          </a:prstGeom>
        </p:spPr>
      </p:pic>
      <p:pic>
        <p:nvPicPr>
          <p:cNvPr id="44" name="図 43"/>
          <p:cNvPicPr>
            <a:picLocks noChangeAspect="1"/>
          </p:cNvPicPr>
          <p:nvPr/>
        </p:nvPicPr>
        <p:blipFill>
          <a:blip r:embed="rId3"/>
          <a:stretch>
            <a:fillRect/>
          </a:stretch>
        </p:blipFill>
        <p:spPr>
          <a:xfrm>
            <a:off x="131779" y="1958866"/>
            <a:ext cx="1961816" cy="1970887"/>
          </a:xfrm>
          <a:prstGeom prst="rect">
            <a:avLst/>
          </a:prstGeom>
        </p:spPr>
      </p:pic>
      <p:sp>
        <p:nvSpPr>
          <p:cNvPr id="14" name="円/楕円 13"/>
          <p:cNvSpPr/>
          <p:nvPr/>
        </p:nvSpPr>
        <p:spPr>
          <a:xfrm>
            <a:off x="3442812" y="4631287"/>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C</a:t>
            </a:r>
            <a:endParaRPr kumimoji="1" lang="ja-JP" altLang="en-US" dirty="0"/>
          </a:p>
        </p:txBody>
      </p:sp>
      <p:sp>
        <p:nvSpPr>
          <p:cNvPr id="15" name="円/楕円 14"/>
          <p:cNvSpPr/>
          <p:nvPr/>
        </p:nvSpPr>
        <p:spPr>
          <a:xfrm>
            <a:off x="3442812" y="3079006"/>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F</a:t>
            </a:r>
            <a:endParaRPr kumimoji="1" lang="ja-JP" altLang="en-US" dirty="0"/>
          </a:p>
        </p:txBody>
      </p:sp>
      <p:cxnSp>
        <p:nvCxnSpPr>
          <p:cNvPr id="16" name="直線矢印コネクタ 15"/>
          <p:cNvCxnSpPr>
            <a:stCxn id="12" idx="0"/>
            <a:endCxn id="14" idx="4"/>
          </p:cNvCxnSpPr>
          <p:nvPr/>
        </p:nvCxnSpPr>
        <p:spPr>
          <a:xfrm flipV="1">
            <a:off x="3591402" y="4928467"/>
            <a:ext cx="0" cy="42891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4" idx="0"/>
            <a:endCxn id="15" idx="4"/>
          </p:cNvCxnSpPr>
          <p:nvPr/>
        </p:nvCxnSpPr>
        <p:spPr>
          <a:xfrm flipV="1">
            <a:off x="3591402" y="3376186"/>
            <a:ext cx="0" cy="125510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4303872" y="5134207"/>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D</a:t>
            </a:r>
            <a:endParaRPr kumimoji="1" lang="ja-JP" altLang="en-US" dirty="0"/>
          </a:p>
        </p:txBody>
      </p:sp>
      <p:sp>
        <p:nvSpPr>
          <p:cNvPr id="19" name="円/楕円 18"/>
          <p:cNvSpPr/>
          <p:nvPr/>
        </p:nvSpPr>
        <p:spPr>
          <a:xfrm>
            <a:off x="4303872" y="4176286"/>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E</a:t>
            </a:r>
            <a:endParaRPr kumimoji="1" lang="ja-JP" altLang="en-US" dirty="0"/>
          </a:p>
        </p:txBody>
      </p:sp>
      <p:cxnSp>
        <p:nvCxnSpPr>
          <p:cNvPr id="20" name="直線矢印コネクタ 19"/>
          <p:cNvCxnSpPr>
            <a:stCxn id="18" idx="0"/>
            <a:endCxn id="19" idx="4"/>
          </p:cNvCxnSpPr>
          <p:nvPr/>
        </p:nvCxnSpPr>
        <p:spPr>
          <a:xfrm flipV="1">
            <a:off x="4452462" y="4473466"/>
            <a:ext cx="0" cy="66074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9" idx="0"/>
            <a:endCxn id="15" idx="5"/>
          </p:cNvCxnSpPr>
          <p:nvPr/>
        </p:nvCxnSpPr>
        <p:spPr>
          <a:xfrm flipH="1" flipV="1">
            <a:off x="3696471" y="3332665"/>
            <a:ext cx="755991" cy="84362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4" idx="7"/>
            <a:endCxn id="18" idx="3"/>
          </p:cNvCxnSpPr>
          <p:nvPr/>
        </p:nvCxnSpPr>
        <p:spPr>
          <a:xfrm flipV="1">
            <a:off x="3696471" y="5387866"/>
            <a:ext cx="650922" cy="72170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4" name="円/楕円 33"/>
          <p:cNvSpPr/>
          <p:nvPr/>
        </p:nvSpPr>
        <p:spPr>
          <a:xfrm>
            <a:off x="2851732" y="4597944"/>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G</a:t>
            </a:r>
            <a:endParaRPr kumimoji="1" lang="ja-JP" altLang="en-US" dirty="0"/>
          </a:p>
        </p:txBody>
      </p:sp>
      <p:sp>
        <p:nvSpPr>
          <p:cNvPr id="35" name="円/楕円 34"/>
          <p:cNvSpPr/>
          <p:nvPr/>
        </p:nvSpPr>
        <p:spPr>
          <a:xfrm>
            <a:off x="2849603" y="3706556"/>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H</a:t>
            </a:r>
            <a:endParaRPr kumimoji="1" lang="ja-JP" altLang="en-US" dirty="0"/>
          </a:p>
        </p:txBody>
      </p:sp>
      <p:cxnSp>
        <p:nvCxnSpPr>
          <p:cNvPr id="36" name="直線矢印コネクタ 35"/>
          <p:cNvCxnSpPr>
            <a:stCxn id="34" idx="0"/>
            <a:endCxn id="35" idx="4"/>
          </p:cNvCxnSpPr>
          <p:nvPr/>
        </p:nvCxnSpPr>
        <p:spPr>
          <a:xfrm flipH="1" flipV="1">
            <a:off x="2998193" y="4003736"/>
            <a:ext cx="2129" cy="59420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stCxn id="12" idx="1"/>
            <a:endCxn id="34" idx="5"/>
          </p:cNvCxnSpPr>
          <p:nvPr/>
        </p:nvCxnSpPr>
        <p:spPr>
          <a:xfrm flipH="1" flipV="1">
            <a:off x="3105391" y="4851603"/>
            <a:ext cx="380942" cy="54930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42" name="円/楕円 41"/>
          <p:cNvSpPr/>
          <p:nvPr/>
        </p:nvSpPr>
        <p:spPr>
          <a:xfrm>
            <a:off x="2187181" y="4509460"/>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I</a:t>
            </a:r>
            <a:endParaRPr kumimoji="1" lang="ja-JP" altLang="en-US" dirty="0"/>
          </a:p>
        </p:txBody>
      </p:sp>
      <p:cxnSp>
        <p:nvCxnSpPr>
          <p:cNvPr id="48" name="直線矢印コネクタ 47"/>
          <p:cNvCxnSpPr>
            <a:stCxn id="12" idx="2"/>
            <a:endCxn id="42" idx="5"/>
          </p:cNvCxnSpPr>
          <p:nvPr/>
        </p:nvCxnSpPr>
        <p:spPr>
          <a:xfrm flipH="1" flipV="1">
            <a:off x="2440840" y="4763119"/>
            <a:ext cx="1001972" cy="74285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42" idx="7"/>
            <a:endCxn id="35" idx="2"/>
          </p:cNvCxnSpPr>
          <p:nvPr/>
        </p:nvCxnSpPr>
        <p:spPr>
          <a:xfrm flipV="1">
            <a:off x="2440840" y="3855146"/>
            <a:ext cx="408763" cy="697835"/>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47" name="円/楕円 46"/>
          <p:cNvSpPr/>
          <p:nvPr/>
        </p:nvSpPr>
        <p:spPr>
          <a:xfrm>
            <a:off x="3442812" y="2051405"/>
            <a:ext cx="297180" cy="297180"/>
          </a:xfrm>
          <a:prstGeom prst="ellipse">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J</a:t>
            </a:r>
            <a:endParaRPr kumimoji="1" lang="ja-JP" altLang="en-US" dirty="0"/>
          </a:p>
        </p:txBody>
      </p:sp>
      <p:cxnSp>
        <p:nvCxnSpPr>
          <p:cNvPr id="51" name="直線矢印コネクタ 50"/>
          <p:cNvCxnSpPr>
            <a:stCxn id="35" idx="0"/>
            <a:endCxn id="47" idx="3"/>
          </p:cNvCxnSpPr>
          <p:nvPr/>
        </p:nvCxnSpPr>
        <p:spPr>
          <a:xfrm flipV="1">
            <a:off x="2998193" y="2305064"/>
            <a:ext cx="488140" cy="1401492"/>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stCxn id="15" idx="0"/>
            <a:endCxn id="47" idx="4"/>
          </p:cNvCxnSpPr>
          <p:nvPr/>
        </p:nvCxnSpPr>
        <p:spPr>
          <a:xfrm flipV="1">
            <a:off x="3591402" y="2348585"/>
            <a:ext cx="0" cy="730421"/>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円/楕円 52"/>
          <p:cNvSpPr/>
          <p:nvPr/>
        </p:nvSpPr>
        <p:spPr>
          <a:xfrm>
            <a:off x="8382475" y="6066046"/>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54" name="円/楕円 53"/>
          <p:cNvSpPr/>
          <p:nvPr/>
        </p:nvSpPr>
        <p:spPr>
          <a:xfrm>
            <a:off x="8382475" y="5357386"/>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55" name="直線矢印コネクタ 54"/>
          <p:cNvCxnSpPr>
            <a:stCxn id="53" idx="0"/>
            <a:endCxn id="54" idx="4"/>
          </p:cNvCxnSpPr>
          <p:nvPr/>
        </p:nvCxnSpPr>
        <p:spPr>
          <a:xfrm flipV="1">
            <a:off x="8531065" y="5654566"/>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54" idx="0"/>
            <a:endCxn id="57" idx="4"/>
          </p:cNvCxnSpPr>
          <p:nvPr/>
        </p:nvCxnSpPr>
        <p:spPr>
          <a:xfrm flipV="1">
            <a:off x="8531065" y="4803836"/>
            <a:ext cx="0" cy="55355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7" name="円/楕円 56"/>
          <p:cNvSpPr/>
          <p:nvPr/>
        </p:nvSpPr>
        <p:spPr>
          <a:xfrm>
            <a:off x="8382475" y="4506656"/>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G</a:t>
            </a:r>
            <a:endParaRPr kumimoji="1" lang="ja-JP" altLang="en-US" dirty="0"/>
          </a:p>
        </p:txBody>
      </p:sp>
      <p:sp>
        <p:nvSpPr>
          <p:cNvPr id="58" name="円/楕円 57"/>
          <p:cNvSpPr/>
          <p:nvPr/>
        </p:nvSpPr>
        <p:spPr>
          <a:xfrm>
            <a:off x="8382475" y="3715276"/>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H</a:t>
            </a:r>
            <a:endParaRPr kumimoji="1" lang="ja-JP" altLang="en-US" dirty="0"/>
          </a:p>
        </p:txBody>
      </p:sp>
      <p:cxnSp>
        <p:nvCxnSpPr>
          <p:cNvPr id="59" name="直線矢印コネクタ 58"/>
          <p:cNvCxnSpPr>
            <a:stCxn id="57" idx="0"/>
            <a:endCxn id="58" idx="4"/>
          </p:cNvCxnSpPr>
          <p:nvPr/>
        </p:nvCxnSpPr>
        <p:spPr>
          <a:xfrm flipV="1">
            <a:off x="8531065" y="4012456"/>
            <a:ext cx="0" cy="4942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60" name="円/楕円 59"/>
          <p:cNvSpPr/>
          <p:nvPr/>
        </p:nvSpPr>
        <p:spPr>
          <a:xfrm>
            <a:off x="7670005" y="4319109"/>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I</a:t>
            </a:r>
            <a:endParaRPr kumimoji="1" lang="ja-JP" altLang="en-US" dirty="0"/>
          </a:p>
        </p:txBody>
      </p:sp>
      <p:cxnSp>
        <p:nvCxnSpPr>
          <p:cNvPr id="61" name="直線矢印コネクタ 60"/>
          <p:cNvCxnSpPr>
            <a:stCxn id="54" idx="1"/>
            <a:endCxn id="60" idx="5"/>
          </p:cNvCxnSpPr>
          <p:nvPr/>
        </p:nvCxnSpPr>
        <p:spPr>
          <a:xfrm flipH="1" flipV="1">
            <a:off x="7923664" y="4572768"/>
            <a:ext cx="502332" cy="82813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stCxn id="60" idx="7"/>
            <a:endCxn id="58" idx="3"/>
          </p:cNvCxnSpPr>
          <p:nvPr/>
        </p:nvCxnSpPr>
        <p:spPr>
          <a:xfrm flipV="1">
            <a:off x="7923664" y="3968935"/>
            <a:ext cx="502332" cy="393695"/>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8" name="線吹き出し 1 (枠付き) 37"/>
          <p:cNvSpPr/>
          <p:nvPr/>
        </p:nvSpPr>
        <p:spPr>
          <a:xfrm>
            <a:off x="1509873" y="3462160"/>
            <a:ext cx="1014251" cy="296172"/>
          </a:xfrm>
          <a:prstGeom prst="borderCallout1">
            <a:avLst>
              <a:gd name="adj1" fmla="val 50068"/>
              <a:gd name="adj2" fmla="val 100019"/>
              <a:gd name="adj3" fmla="val 110370"/>
              <a:gd name="adj4" fmla="val 138140"/>
            </a:avLst>
          </a:prstGeom>
          <a:solidFill>
            <a:srgbClr val="FF9966"/>
          </a:solidFill>
          <a:ln>
            <a:solidFill>
              <a:srgbClr val="C00000"/>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origin/master</a:t>
            </a:r>
            <a:endParaRPr kumimoji="1" lang="ja-JP" altLang="en-US" sz="1050" dirty="0">
              <a:solidFill>
                <a:schemeClr val="tx1"/>
              </a:solidFill>
            </a:endParaRPr>
          </a:p>
        </p:txBody>
      </p:sp>
      <p:sp>
        <p:nvSpPr>
          <p:cNvPr id="39" name="線吹き出し 1 (枠付き) 38"/>
          <p:cNvSpPr/>
          <p:nvPr/>
        </p:nvSpPr>
        <p:spPr>
          <a:xfrm>
            <a:off x="4111818" y="1741100"/>
            <a:ext cx="681287" cy="296172"/>
          </a:xfrm>
          <a:prstGeom prst="borderCallout1">
            <a:avLst>
              <a:gd name="adj1" fmla="val 52197"/>
              <a:gd name="adj2" fmla="val -706"/>
              <a:gd name="adj3" fmla="val 121017"/>
              <a:gd name="adj4" fmla="val -65176"/>
            </a:avLst>
          </a:prstGeom>
          <a:solidFill>
            <a:srgbClr val="FF9966"/>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master</a:t>
            </a:r>
            <a:endParaRPr kumimoji="1" lang="ja-JP" altLang="en-US" sz="1050" dirty="0">
              <a:solidFill>
                <a:schemeClr val="tx1"/>
              </a:solidFill>
            </a:endParaRPr>
          </a:p>
        </p:txBody>
      </p:sp>
      <p:sp>
        <p:nvSpPr>
          <p:cNvPr id="40" name="線吹き出し 1 (枠付き) 39"/>
          <p:cNvSpPr/>
          <p:nvPr/>
        </p:nvSpPr>
        <p:spPr>
          <a:xfrm>
            <a:off x="8998042" y="3459402"/>
            <a:ext cx="1014251" cy="296172"/>
          </a:xfrm>
          <a:prstGeom prst="borderCallout1">
            <a:avLst>
              <a:gd name="adj1" fmla="val 52197"/>
              <a:gd name="adj2" fmla="val -706"/>
              <a:gd name="adj3" fmla="val 116758"/>
              <a:gd name="adj4" fmla="val -38440"/>
            </a:avLst>
          </a:prstGeom>
          <a:solidFill>
            <a:srgbClr val="FF9966"/>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origin/master</a:t>
            </a:r>
            <a:endParaRPr kumimoji="1" lang="ja-JP" altLang="en-US" sz="1050" dirty="0">
              <a:solidFill>
                <a:schemeClr val="tx1"/>
              </a:solidFill>
            </a:endParaRPr>
          </a:p>
        </p:txBody>
      </p:sp>
      <p:sp>
        <p:nvSpPr>
          <p:cNvPr id="41" name="上矢印 40"/>
          <p:cNvSpPr/>
          <p:nvPr/>
        </p:nvSpPr>
        <p:spPr>
          <a:xfrm>
            <a:off x="3740425" y="2116643"/>
            <a:ext cx="251460" cy="1156673"/>
          </a:xfrm>
          <a:prstGeom prst="upArrow">
            <a:avLst/>
          </a:prstGeom>
          <a:solidFill>
            <a:srgbClr val="FF99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0" name="角丸四角形吹き出し 49"/>
          <p:cNvSpPr/>
          <p:nvPr/>
        </p:nvSpPr>
        <p:spPr>
          <a:xfrm>
            <a:off x="4700620" y="2178469"/>
            <a:ext cx="4069541" cy="1245064"/>
          </a:xfrm>
          <a:prstGeom prst="wedgeRoundRectCallout">
            <a:avLst>
              <a:gd name="adj1" fmla="val -67756"/>
              <a:gd name="adj2" fmla="val -32603"/>
              <a:gd name="adj3" fmla="val 16667"/>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t>マージ作業は</a:t>
            </a:r>
            <a:r>
              <a:rPr kumimoji="1" lang="ja-JP" altLang="en-US" b="1" dirty="0" smtClean="0">
                <a:solidFill>
                  <a:srgbClr val="FF0000"/>
                </a:solidFill>
              </a:rPr>
              <a:t>あくまでもローカルの手動操作でのみ可能</a:t>
            </a:r>
            <a:r>
              <a:rPr kumimoji="1" lang="ja-JP" altLang="en-US" dirty="0" smtClean="0"/>
              <a:t>。</a:t>
            </a:r>
            <a:endParaRPr kumimoji="1" lang="en-US" altLang="ja-JP" dirty="0" smtClean="0"/>
          </a:p>
          <a:p>
            <a:pPr algn="ctr"/>
            <a:r>
              <a:rPr kumimoji="1" lang="ja-JP" altLang="en-US" dirty="0"/>
              <a:t>マージ</a:t>
            </a:r>
            <a:r>
              <a:rPr kumimoji="1" lang="ja-JP" altLang="en-US" dirty="0" smtClean="0"/>
              <a:t>を試みて初めてコンフリクトが発生する可能性がある。</a:t>
            </a:r>
            <a:endParaRPr kumimoji="1" lang="ja-JP" altLang="en-US" dirty="0"/>
          </a:p>
        </p:txBody>
      </p:sp>
      <p:sp>
        <p:nvSpPr>
          <p:cNvPr id="45" name="角丸四角形吹き出し 44"/>
          <p:cNvSpPr/>
          <p:nvPr/>
        </p:nvSpPr>
        <p:spPr>
          <a:xfrm>
            <a:off x="5199076" y="1005840"/>
            <a:ext cx="2253886" cy="851829"/>
          </a:xfrm>
          <a:prstGeom prst="wedgeRoundRectCallout">
            <a:avLst>
              <a:gd name="adj1" fmla="val -71249"/>
              <a:gd name="adj2" fmla="val 44757"/>
              <a:gd name="adj3" fmla="val 16667"/>
            </a:avLst>
          </a:prstGeom>
          <a:solidFill>
            <a:srgbClr val="FF99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mtClean="0">
                <a:solidFill>
                  <a:schemeClr val="tx1"/>
                </a:solidFill>
              </a:rPr>
              <a:t>ローカルブランチがコミットで移動</a:t>
            </a:r>
            <a:endParaRPr kumimoji="1" lang="ja-JP" altLang="en-US" dirty="0">
              <a:solidFill>
                <a:schemeClr val="tx1"/>
              </a:solidFill>
            </a:endParaRPr>
          </a:p>
        </p:txBody>
      </p:sp>
      <p:sp>
        <p:nvSpPr>
          <p:cNvPr id="63" name="角丸四角形吹き出し 62"/>
          <p:cNvSpPr/>
          <p:nvPr/>
        </p:nvSpPr>
        <p:spPr>
          <a:xfrm>
            <a:off x="44085" y="4120490"/>
            <a:ext cx="2056479" cy="614510"/>
          </a:xfrm>
          <a:prstGeom prst="wedgeRoundRectCallout">
            <a:avLst>
              <a:gd name="adj1" fmla="val 36126"/>
              <a:gd name="adj2" fmla="val -113348"/>
              <a:gd name="adj3" fmla="val 16667"/>
            </a:avLst>
          </a:prstGeom>
          <a:solidFill>
            <a:srgbClr val="FF99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a:solidFill>
                  <a:schemeClr val="tx1"/>
                </a:solidFill>
              </a:rPr>
              <a:t>移動</a:t>
            </a:r>
            <a:r>
              <a:rPr kumimoji="1" lang="ja-JP" altLang="en-US" smtClean="0">
                <a:solidFill>
                  <a:schemeClr val="tx1"/>
                </a:solidFill>
              </a:rPr>
              <a:t>していな</a:t>
            </a:r>
            <a:r>
              <a:rPr kumimoji="1" lang="ja-JP" altLang="en-US">
                <a:solidFill>
                  <a:schemeClr val="tx1"/>
                </a:solidFill>
              </a:rPr>
              <a:t>い</a:t>
            </a:r>
            <a:endParaRPr kumimoji="1" lang="ja-JP" altLang="en-US" dirty="0">
              <a:solidFill>
                <a:schemeClr val="tx1"/>
              </a:solidFill>
            </a:endParaRPr>
          </a:p>
        </p:txBody>
      </p:sp>
    </p:spTree>
    <p:extLst>
      <p:ext uri="{BB962C8B-B14F-4D97-AF65-F5344CB8AC3E}">
        <p14:creationId xmlns:p14="http://schemas.microsoft.com/office/powerpoint/2010/main" val="401572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フローチャート: 処理 75"/>
          <p:cNvSpPr/>
          <p:nvPr/>
        </p:nvSpPr>
        <p:spPr>
          <a:xfrm>
            <a:off x="6003509" y="781970"/>
            <a:ext cx="107205" cy="5940447"/>
          </a:xfrm>
          <a:prstGeom prst="flowChartProcess">
            <a:avLst/>
          </a:prstGeom>
          <a:pattFill prst="openDmnd">
            <a:fgClr>
              <a:schemeClr val="accent6">
                <a:lumMod val="75000"/>
              </a:schemeClr>
            </a:fgClr>
            <a:bgClr>
              <a:schemeClr val="bg1"/>
            </a:bgClr>
          </a:patt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87829" y="73152"/>
            <a:ext cx="10920548" cy="932688"/>
          </a:xfrm>
        </p:spPr>
        <p:txBody>
          <a:bodyPr>
            <a:noAutofit/>
          </a:bodyPr>
          <a:lstStyle/>
          <a:p>
            <a:r>
              <a:rPr lang="ja-JP" altLang="en-US" sz="4000" b="1"/>
              <a:t>ブランチ情報伝搬</a:t>
            </a:r>
            <a:r>
              <a:rPr lang="ja-JP" altLang="en-US" sz="4000" b="1" dirty="0"/>
              <a:t>の基礎</a:t>
            </a:r>
            <a:endParaRPr kumimoji="1" lang="ja-JP" altLang="en-US" sz="4000" b="1" dirty="0"/>
          </a:p>
        </p:txBody>
      </p:sp>
      <p:pic>
        <p:nvPicPr>
          <p:cNvPr id="43" name="図 42"/>
          <p:cNvPicPr>
            <a:picLocks noChangeAspect="1"/>
          </p:cNvPicPr>
          <p:nvPr/>
        </p:nvPicPr>
        <p:blipFill>
          <a:blip r:embed="rId2"/>
          <a:stretch>
            <a:fillRect/>
          </a:stretch>
        </p:blipFill>
        <p:spPr>
          <a:xfrm>
            <a:off x="10326052" y="1897067"/>
            <a:ext cx="1400175" cy="1935267"/>
          </a:xfrm>
          <a:prstGeom prst="rect">
            <a:avLst/>
          </a:prstGeom>
        </p:spPr>
      </p:pic>
      <p:pic>
        <p:nvPicPr>
          <p:cNvPr id="44" name="図 43"/>
          <p:cNvPicPr>
            <a:picLocks noChangeAspect="1"/>
          </p:cNvPicPr>
          <p:nvPr/>
        </p:nvPicPr>
        <p:blipFill>
          <a:blip r:embed="rId3"/>
          <a:stretch>
            <a:fillRect/>
          </a:stretch>
        </p:blipFill>
        <p:spPr>
          <a:xfrm>
            <a:off x="131779" y="1927335"/>
            <a:ext cx="1961816" cy="1970887"/>
          </a:xfrm>
          <a:prstGeom prst="rect">
            <a:avLst/>
          </a:prstGeom>
        </p:spPr>
      </p:pic>
      <p:sp>
        <p:nvSpPr>
          <p:cNvPr id="29" name="左矢印 28"/>
          <p:cNvSpPr/>
          <p:nvPr/>
        </p:nvSpPr>
        <p:spPr>
          <a:xfrm flipH="1">
            <a:off x="5024909" y="3797456"/>
            <a:ext cx="2527057" cy="11887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solidFill>
                  <a:schemeClr val="tx1"/>
                </a:solidFill>
              </a:rPr>
              <a:t>プッシュ</a:t>
            </a:r>
            <a:endParaRPr kumimoji="1" lang="ja-JP" altLang="en-US" dirty="0">
              <a:solidFill>
                <a:schemeClr val="tx1"/>
              </a:solidFill>
            </a:endParaRPr>
          </a:p>
        </p:txBody>
      </p:sp>
      <p:sp>
        <p:nvSpPr>
          <p:cNvPr id="50" name="角丸四角形吹き出し 49"/>
          <p:cNvSpPr/>
          <p:nvPr/>
        </p:nvSpPr>
        <p:spPr>
          <a:xfrm>
            <a:off x="4184611" y="2273533"/>
            <a:ext cx="3749222" cy="1052660"/>
          </a:xfrm>
          <a:prstGeom prst="wedgeRoundRectCallout">
            <a:avLst>
              <a:gd name="adj1" fmla="val 72612"/>
              <a:gd name="adj2" fmla="val 30228"/>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ローカルのコミットがリモートに取り込まれる。</a:t>
            </a:r>
            <a:endParaRPr kumimoji="1" lang="en-US" altLang="ja-JP" dirty="0" smtClean="0"/>
          </a:p>
          <a:p>
            <a:pPr algn="ctr"/>
            <a:r>
              <a:rPr kumimoji="1" lang="ja-JP" altLang="en-US" dirty="0"/>
              <a:t>結果</a:t>
            </a:r>
            <a:r>
              <a:rPr kumimoji="1" lang="ja-JP" altLang="en-US" dirty="0" smtClean="0"/>
              <a:t>として整合性が取れる</a:t>
            </a:r>
            <a:endParaRPr kumimoji="1" lang="ja-JP" altLang="en-US" dirty="0"/>
          </a:p>
        </p:txBody>
      </p:sp>
      <p:sp>
        <p:nvSpPr>
          <p:cNvPr id="51" name="円/楕円 50"/>
          <p:cNvSpPr/>
          <p:nvPr/>
        </p:nvSpPr>
        <p:spPr>
          <a:xfrm>
            <a:off x="3442812" y="6034515"/>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52" name="円/楕円 51"/>
          <p:cNvSpPr/>
          <p:nvPr/>
        </p:nvSpPr>
        <p:spPr>
          <a:xfrm>
            <a:off x="3442812" y="5325855"/>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53" name="直線矢印コネクタ 52"/>
          <p:cNvCxnSpPr>
            <a:stCxn id="51" idx="0"/>
            <a:endCxn id="52" idx="4"/>
          </p:cNvCxnSpPr>
          <p:nvPr/>
        </p:nvCxnSpPr>
        <p:spPr>
          <a:xfrm flipV="1">
            <a:off x="3591402" y="5623035"/>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4" name="円/楕円 53"/>
          <p:cNvSpPr/>
          <p:nvPr/>
        </p:nvSpPr>
        <p:spPr>
          <a:xfrm>
            <a:off x="3442812" y="4599756"/>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C</a:t>
            </a:r>
            <a:endParaRPr kumimoji="1" lang="ja-JP" altLang="en-US" dirty="0"/>
          </a:p>
        </p:txBody>
      </p:sp>
      <p:sp>
        <p:nvSpPr>
          <p:cNvPr id="55" name="円/楕円 54"/>
          <p:cNvSpPr/>
          <p:nvPr/>
        </p:nvSpPr>
        <p:spPr>
          <a:xfrm>
            <a:off x="3442812" y="3047475"/>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F</a:t>
            </a:r>
            <a:endParaRPr kumimoji="1" lang="ja-JP" altLang="en-US" dirty="0"/>
          </a:p>
        </p:txBody>
      </p:sp>
      <p:cxnSp>
        <p:nvCxnSpPr>
          <p:cNvPr id="56" name="直線矢印コネクタ 55"/>
          <p:cNvCxnSpPr>
            <a:stCxn id="52" idx="0"/>
            <a:endCxn id="54" idx="4"/>
          </p:cNvCxnSpPr>
          <p:nvPr/>
        </p:nvCxnSpPr>
        <p:spPr>
          <a:xfrm flipV="1">
            <a:off x="3591402" y="4896936"/>
            <a:ext cx="0" cy="42891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a:stCxn id="54" idx="0"/>
            <a:endCxn id="55" idx="4"/>
          </p:cNvCxnSpPr>
          <p:nvPr/>
        </p:nvCxnSpPr>
        <p:spPr>
          <a:xfrm flipV="1">
            <a:off x="3591402" y="3344655"/>
            <a:ext cx="0" cy="125510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8" name="円/楕円 57"/>
          <p:cNvSpPr/>
          <p:nvPr/>
        </p:nvSpPr>
        <p:spPr>
          <a:xfrm>
            <a:off x="4303872" y="5102676"/>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D</a:t>
            </a:r>
            <a:endParaRPr kumimoji="1" lang="ja-JP" altLang="en-US" dirty="0"/>
          </a:p>
        </p:txBody>
      </p:sp>
      <p:sp>
        <p:nvSpPr>
          <p:cNvPr id="59" name="円/楕円 58"/>
          <p:cNvSpPr/>
          <p:nvPr/>
        </p:nvSpPr>
        <p:spPr>
          <a:xfrm>
            <a:off x="4303872" y="4144755"/>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E</a:t>
            </a:r>
            <a:endParaRPr kumimoji="1" lang="ja-JP" altLang="en-US" dirty="0"/>
          </a:p>
        </p:txBody>
      </p:sp>
      <p:cxnSp>
        <p:nvCxnSpPr>
          <p:cNvPr id="60" name="直線矢印コネクタ 59"/>
          <p:cNvCxnSpPr>
            <a:stCxn id="58" idx="0"/>
            <a:endCxn id="59" idx="4"/>
          </p:cNvCxnSpPr>
          <p:nvPr/>
        </p:nvCxnSpPr>
        <p:spPr>
          <a:xfrm flipV="1">
            <a:off x="4452462" y="4441935"/>
            <a:ext cx="0" cy="66074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59" idx="0"/>
            <a:endCxn id="55" idx="5"/>
          </p:cNvCxnSpPr>
          <p:nvPr/>
        </p:nvCxnSpPr>
        <p:spPr>
          <a:xfrm flipH="1" flipV="1">
            <a:off x="3696471" y="3301134"/>
            <a:ext cx="755991" cy="84362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stCxn id="51" idx="7"/>
            <a:endCxn id="58" idx="3"/>
          </p:cNvCxnSpPr>
          <p:nvPr/>
        </p:nvCxnSpPr>
        <p:spPr>
          <a:xfrm flipV="1">
            <a:off x="3696471" y="5356335"/>
            <a:ext cx="650922" cy="72170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63" name="円/楕円 62"/>
          <p:cNvSpPr/>
          <p:nvPr/>
        </p:nvSpPr>
        <p:spPr>
          <a:xfrm>
            <a:off x="2851732" y="4566413"/>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G</a:t>
            </a:r>
            <a:endParaRPr kumimoji="1" lang="ja-JP" altLang="en-US" dirty="0"/>
          </a:p>
        </p:txBody>
      </p:sp>
      <p:sp>
        <p:nvSpPr>
          <p:cNvPr id="64" name="円/楕円 63"/>
          <p:cNvSpPr/>
          <p:nvPr/>
        </p:nvSpPr>
        <p:spPr>
          <a:xfrm>
            <a:off x="2849603" y="3675025"/>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H</a:t>
            </a:r>
            <a:endParaRPr kumimoji="1" lang="ja-JP" altLang="en-US" dirty="0"/>
          </a:p>
        </p:txBody>
      </p:sp>
      <p:cxnSp>
        <p:nvCxnSpPr>
          <p:cNvPr id="65" name="直線矢印コネクタ 64"/>
          <p:cNvCxnSpPr>
            <a:stCxn id="63" idx="0"/>
            <a:endCxn id="64" idx="4"/>
          </p:cNvCxnSpPr>
          <p:nvPr/>
        </p:nvCxnSpPr>
        <p:spPr>
          <a:xfrm flipH="1" flipV="1">
            <a:off x="2998193" y="3972205"/>
            <a:ext cx="2129" cy="59420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52" idx="1"/>
            <a:endCxn id="63" idx="5"/>
          </p:cNvCxnSpPr>
          <p:nvPr/>
        </p:nvCxnSpPr>
        <p:spPr>
          <a:xfrm flipH="1" flipV="1">
            <a:off x="3105391" y="4820072"/>
            <a:ext cx="380942" cy="54930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67" name="円/楕円 66"/>
          <p:cNvSpPr/>
          <p:nvPr/>
        </p:nvSpPr>
        <p:spPr>
          <a:xfrm>
            <a:off x="2187181" y="4477929"/>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I</a:t>
            </a:r>
            <a:endParaRPr kumimoji="1" lang="ja-JP" altLang="en-US" dirty="0"/>
          </a:p>
        </p:txBody>
      </p:sp>
      <p:cxnSp>
        <p:nvCxnSpPr>
          <p:cNvPr id="68" name="直線矢印コネクタ 67"/>
          <p:cNvCxnSpPr>
            <a:stCxn id="52" idx="2"/>
            <a:endCxn id="67" idx="5"/>
          </p:cNvCxnSpPr>
          <p:nvPr/>
        </p:nvCxnSpPr>
        <p:spPr>
          <a:xfrm flipH="1" flipV="1">
            <a:off x="2440840" y="4731588"/>
            <a:ext cx="1001972" cy="74285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a:stCxn id="67" idx="7"/>
            <a:endCxn id="64" idx="2"/>
          </p:cNvCxnSpPr>
          <p:nvPr/>
        </p:nvCxnSpPr>
        <p:spPr>
          <a:xfrm flipV="1">
            <a:off x="2440840" y="3823615"/>
            <a:ext cx="408763" cy="697835"/>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14" name="円/楕円 113"/>
          <p:cNvSpPr/>
          <p:nvPr/>
        </p:nvSpPr>
        <p:spPr>
          <a:xfrm>
            <a:off x="3442812" y="2019874"/>
            <a:ext cx="297180" cy="297180"/>
          </a:xfrm>
          <a:prstGeom prst="ellipse">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J</a:t>
            </a:r>
            <a:endParaRPr kumimoji="1" lang="ja-JP" altLang="en-US" dirty="0"/>
          </a:p>
        </p:txBody>
      </p:sp>
      <p:cxnSp>
        <p:nvCxnSpPr>
          <p:cNvPr id="115" name="直線矢印コネクタ 114"/>
          <p:cNvCxnSpPr>
            <a:stCxn id="64" idx="0"/>
            <a:endCxn id="114" idx="3"/>
          </p:cNvCxnSpPr>
          <p:nvPr/>
        </p:nvCxnSpPr>
        <p:spPr>
          <a:xfrm flipV="1">
            <a:off x="2998193" y="2273533"/>
            <a:ext cx="488140" cy="1401492"/>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a:stCxn id="55" idx="0"/>
            <a:endCxn id="114" idx="4"/>
          </p:cNvCxnSpPr>
          <p:nvPr/>
        </p:nvCxnSpPr>
        <p:spPr>
          <a:xfrm flipV="1">
            <a:off x="3591402" y="2317054"/>
            <a:ext cx="0" cy="730421"/>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円/楕円 116"/>
          <p:cNvSpPr/>
          <p:nvPr/>
        </p:nvSpPr>
        <p:spPr>
          <a:xfrm>
            <a:off x="9360077" y="6034515"/>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118" name="円/楕円 117"/>
          <p:cNvSpPr/>
          <p:nvPr/>
        </p:nvSpPr>
        <p:spPr>
          <a:xfrm>
            <a:off x="9360077" y="5325855"/>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119" name="直線矢印コネクタ 118"/>
          <p:cNvCxnSpPr>
            <a:stCxn id="117" idx="0"/>
            <a:endCxn id="118" idx="4"/>
          </p:cNvCxnSpPr>
          <p:nvPr/>
        </p:nvCxnSpPr>
        <p:spPr>
          <a:xfrm flipV="1">
            <a:off x="9508667" y="5623035"/>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20" name="円/楕円 119"/>
          <p:cNvSpPr/>
          <p:nvPr/>
        </p:nvSpPr>
        <p:spPr>
          <a:xfrm>
            <a:off x="9360077" y="4599756"/>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C</a:t>
            </a:r>
            <a:endParaRPr kumimoji="1" lang="ja-JP" altLang="en-US" dirty="0"/>
          </a:p>
        </p:txBody>
      </p:sp>
      <p:sp>
        <p:nvSpPr>
          <p:cNvPr id="121" name="円/楕円 120"/>
          <p:cNvSpPr/>
          <p:nvPr/>
        </p:nvSpPr>
        <p:spPr>
          <a:xfrm>
            <a:off x="9360077" y="3047475"/>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F</a:t>
            </a:r>
            <a:endParaRPr kumimoji="1" lang="ja-JP" altLang="en-US" dirty="0"/>
          </a:p>
        </p:txBody>
      </p:sp>
      <p:cxnSp>
        <p:nvCxnSpPr>
          <p:cNvPr id="122" name="直線矢印コネクタ 121"/>
          <p:cNvCxnSpPr>
            <a:stCxn id="118" idx="0"/>
            <a:endCxn id="120" idx="4"/>
          </p:cNvCxnSpPr>
          <p:nvPr/>
        </p:nvCxnSpPr>
        <p:spPr>
          <a:xfrm flipV="1">
            <a:off x="9508667" y="4896936"/>
            <a:ext cx="0" cy="42891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a:stCxn id="120" idx="0"/>
            <a:endCxn id="121" idx="4"/>
          </p:cNvCxnSpPr>
          <p:nvPr/>
        </p:nvCxnSpPr>
        <p:spPr>
          <a:xfrm flipV="1">
            <a:off x="9508667" y="3344655"/>
            <a:ext cx="0" cy="125510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24" name="円/楕円 123"/>
          <p:cNvSpPr/>
          <p:nvPr/>
        </p:nvSpPr>
        <p:spPr>
          <a:xfrm>
            <a:off x="10221137" y="5102676"/>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D</a:t>
            </a:r>
            <a:endParaRPr kumimoji="1" lang="ja-JP" altLang="en-US" dirty="0"/>
          </a:p>
        </p:txBody>
      </p:sp>
      <p:sp>
        <p:nvSpPr>
          <p:cNvPr id="125" name="円/楕円 124"/>
          <p:cNvSpPr/>
          <p:nvPr/>
        </p:nvSpPr>
        <p:spPr>
          <a:xfrm>
            <a:off x="10221137" y="4144755"/>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E</a:t>
            </a:r>
            <a:endParaRPr kumimoji="1" lang="ja-JP" altLang="en-US" dirty="0"/>
          </a:p>
        </p:txBody>
      </p:sp>
      <p:cxnSp>
        <p:nvCxnSpPr>
          <p:cNvPr id="126" name="直線矢印コネクタ 125"/>
          <p:cNvCxnSpPr>
            <a:stCxn id="124" idx="0"/>
            <a:endCxn id="125" idx="4"/>
          </p:cNvCxnSpPr>
          <p:nvPr/>
        </p:nvCxnSpPr>
        <p:spPr>
          <a:xfrm flipV="1">
            <a:off x="10369727" y="4441935"/>
            <a:ext cx="0" cy="66074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a:stCxn id="125" idx="0"/>
            <a:endCxn id="121" idx="5"/>
          </p:cNvCxnSpPr>
          <p:nvPr/>
        </p:nvCxnSpPr>
        <p:spPr>
          <a:xfrm flipH="1" flipV="1">
            <a:off x="9613736" y="3301134"/>
            <a:ext cx="755991" cy="84362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a:stCxn id="117" idx="7"/>
            <a:endCxn id="124" idx="3"/>
          </p:cNvCxnSpPr>
          <p:nvPr/>
        </p:nvCxnSpPr>
        <p:spPr>
          <a:xfrm flipV="1">
            <a:off x="9613736" y="5356335"/>
            <a:ext cx="650922" cy="72170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29" name="円/楕円 128"/>
          <p:cNvSpPr/>
          <p:nvPr/>
        </p:nvSpPr>
        <p:spPr>
          <a:xfrm>
            <a:off x="8768997" y="4566413"/>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G</a:t>
            </a:r>
            <a:endParaRPr kumimoji="1" lang="ja-JP" altLang="en-US" dirty="0"/>
          </a:p>
        </p:txBody>
      </p:sp>
      <p:sp>
        <p:nvSpPr>
          <p:cNvPr id="130" name="円/楕円 129"/>
          <p:cNvSpPr/>
          <p:nvPr/>
        </p:nvSpPr>
        <p:spPr>
          <a:xfrm>
            <a:off x="8766868" y="3675025"/>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H</a:t>
            </a:r>
            <a:endParaRPr kumimoji="1" lang="ja-JP" altLang="en-US" dirty="0"/>
          </a:p>
        </p:txBody>
      </p:sp>
      <p:cxnSp>
        <p:nvCxnSpPr>
          <p:cNvPr id="131" name="直線矢印コネクタ 130"/>
          <p:cNvCxnSpPr>
            <a:stCxn id="129" idx="0"/>
            <a:endCxn id="130" idx="4"/>
          </p:cNvCxnSpPr>
          <p:nvPr/>
        </p:nvCxnSpPr>
        <p:spPr>
          <a:xfrm flipH="1" flipV="1">
            <a:off x="8915458" y="3972205"/>
            <a:ext cx="2129" cy="59420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a:stCxn id="118" idx="1"/>
            <a:endCxn id="129" idx="5"/>
          </p:cNvCxnSpPr>
          <p:nvPr/>
        </p:nvCxnSpPr>
        <p:spPr>
          <a:xfrm flipH="1" flipV="1">
            <a:off x="9022656" y="4820072"/>
            <a:ext cx="380942" cy="54930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33" name="円/楕円 132"/>
          <p:cNvSpPr/>
          <p:nvPr/>
        </p:nvSpPr>
        <p:spPr>
          <a:xfrm>
            <a:off x="8104446" y="4477929"/>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I</a:t>
            </a:r>
            <a:endParaRPr kumimoji="1" lang="ja-JP" altLang="en-US" dirty="0"/>
          </a:p>
        </p:txBody>
      </p:sp>
      <p:cxnSp>
        <p:nvCxnSpPr>
          <p:cNvPr id="134" name="直線矢印コネクタ 133"/>
          <p:cNvCxnSpPr>
            <a:stCxn id="118" idx="2"/>
            <a:endCxn id="133" idx="5"/>
          </p:cNvCxnSpPr>
          <p:nvPr/>
        </p:nvCxnSpPr>
        <p:spPr>
          <a:xfrm flipH="1" flipV="1">
            <a:off x="8358105" y="4731588"/>
            <a:ext cx="1001972" cy="74285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a:stCxn id="133" idx="7"/>
            <a:endCxn id="130" idx="2"/>
          </p:cNvCxnSpPr>
          <p:nvPr/>
        </p:nvCxnSpPr>
        <p:spPr>
          <a:xfrm flipV="1">
            <a:off x="8358105" y="3823615"/>
            <a:ext cx="408763" cy="697835"/>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36" name="円/楕円 135"/>
          <p:cNvSpPr/>
          <p:nvPr/>
        </p:nvSpPr>
        <p:spPr>
          <a:xfrm>
            <a:off x="9360077" y="2019874"/>
            <a:ext cx="297180" cy="297180"/>
          </a:xfrm>
          <a:prstGeom prst="ellipse">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J</a:t>
            </a:r>
            <a:endParaRPr kumimoji="1" lang="ja-JP" altLang="en-US" dirty="0"/>
          </a:p>
        </p:txBody>
      </p:sp>
      <p:cxnSp>
        <p:nvCxnSpPr>
          <p:cNvPr id="137" name="直線矢印コネクタ 136"/>
          <p:cNvCxnSpPr>
            <a:stCxn id="130" idx="0"/>
            <a:endCxn id="136" idx="3"/>
          </p:cNvCxnSpPr>
          <p:nvPr/>
        </p:nvCxnSpPr>
        <p:spPr>
          <a:xfrm flipV="1">
            <a:off x="8915458" y="2273533"/>
            <a:ext cx="488140" cy="1401492"/>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a:stCxn id="121" idx="0"/>
            <a:endCxn id="136" idx="4"/>
          </p:cNvCxnSpPr>
          <p:nvPr/>
        </p:nvCxnSpPr>
        <p:spPr>
          <a:xfrm flipV="1">
            <a:off x="9508667" y="2317054"/>
            <a:ext cx="0" cy="730421"/>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69" name="線吹き出し 1 (枠付き) 68"/>
          <p:cNvSpPr/>
          <p:nvPr/>
        </p:nvSpPr>
        <p:spPr>
          <a:xfrm>
            <a:off x="2091140" y="1746688"/>
            <a:ext cx="1014251" cy="296172"/>
          </a:xfrm>
          <a:prstGeom prst="borderCallout1">
            <a:avLst>
              <a:gd name="adj1" fmla="val 50068"/>
              <a:gd name="adj2" fmla="val 100019"/>
              <a:gd name="adj3" fmla="val 110370"/>
              <a:gd name="adj4" fmla="val 138140"/>
            </a:avLst>
          </a:prstGeom>
          <a:solidFill>
            <a:srgbClr val="FF9966"/>
          </a:solidFill>
          <a:ln>
            <a:solidFill>
              <a:srgbClr val="C00000"/>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origin/master</a:t>
            </a:r>
            <a:endParaRPr kumimoji="1" lang="ja-JP" altLang="en-US" sz="1050" dirty="0">
              <a:solidFill>
                <a:schemeClr val="tx1"/>
              </a:solidFill>
            </a:endParaRPr>
          </a:p>
        </p:txBody>
      </p:sp>
      <p:sp>
        <p:nvSpPr>
          <p:cNvPr id="70" name="線吹き出し 1 (枠付き) 69"/>
          <p:cNvSpPr/>
          <p:nvPr/>
        </p:nvSpPr>
        <p:spPr>
          <a:xfrm>
            <a:off x="4111818" y="1709569"/>
            <a:ext cx="681287" cy="296172"/>
          </a:xfrm>
          <a:prstGeom prst="borderCallout1">
            <a:avLst>
              <a:gd name="adj1" fmla="val 52197"/>
              <a:gd name="adj2" fmla="val -706"/>
              <a:gd name="adj3" fmla="val 121017"/>
              <a:gd name="adj4" fmla="val -65176"/>
            </a:avLst>
          </a:prstGeom>
          <a:solidFill>
            <a:srgbClr val="FF9966"/>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master</a:t>
            </a:r>
            <a:endParaRPr kumimoji="1" lang="ja-JP" altLang="en-US" sz="1050" dirty="0">
              <a:solidFill>
                <a:schemeClr val="tx1"/>
              </a:solidFill>
            </a:endParaRPr>
          </a:p>
        </p:txBody>
      </p:sp>
      <p:sp>
        <p:nvSpPr>
          <p:cNvPr id="71" name="線吹き出し 1 (枠付き) 70"/>
          <p:cNvSpPr/>
          <p:nvPr/>
        </p:nvSpPr>
        <p:spPr>
          <a:xfrm>
            <a:off x="9991731" y="1705080"/>
            <a:ext cx="1014251" cy="296172"/>
          </a:xfrm>
          <a:prstGeom prst="borderCallout1">
            <a:avLst>
              <a:gd name="adj1" fmla="val 52197"/>
              <a:gd name="adj2" fmla="val -706"/>
              <a:gd name="adj3" fmla="val 116758"/>
              <a:gd name="adj4" fmla="val -38440"/>
            </a:avLst>
          </a:prstGeom>
          <a:solidFill>
            <a:srgbClr val="FF9966"/>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origin/master</a:t>
            </a:r>
            <a:endParaRPr kumimoji="1" lang="ja-JP" altLang="en-US" sz="1050" dirty="0">
              <a:solidFill>
                <a:schemeClr val="tx1"/>
              </a:solidFill>
            </a:endParaRPr>
          </a:p>
        </p:txBody>
      </p:sp>
      <p:sp>
        <p:nvSpPr>
          <p:cNvPr id="72" name="角丸四角形吹き出し 71"/>
          <p:cNvSpPr/>
          <p:nvPr/>
        </p:nvSpPr>
        <p:spPr>
          <a:xfrm>
            <a:off x="7926902" y="513231"/>
            <a:ext cx="2857298" cy="851829"/>
          </a:xfrm>
          <a:prstGeom prst="wedgeRoundRectCallout">
            <a:avLst>
              <a:gd name="adj1" fmla="val 37031"/>
              <a:gd name="adj2" fmla="val 95098"/>
              <a:gd name="adj3" fmla="val 16667"/>
            </a:avLst>
          </a:prstGeom>
          <a:solidFill>
            <a:srgbClr val="FF99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mtClean="0">
                <a:solidFill>
                  <a:schemeClr val="tx1"/>
                </a:solidFill>
              </a:rPr>
              <a:t>①リモートブランチがローカルブランチに追従</a:t>
            </a:r>
            <a:endParaRPr kumimoji="1" lang="ja-JP" altLang="en-US" dirty="0">
              <a:solidFill>
                <a:schemeClr val="tx1"/>
              </a:solidFill>
            </a:endParaRPr>
          </a:p>
        </p:txBody>
      </p:sp>
      <p:sp>
        <p:nvSpPr>
          <p:cNvPr id="73" name="角丸四角形吹き出し 72"/>
          <p:cNvSpPr/>
          <p:nvPr/>
        </p:nvSpPr>
        <p:spPr>
          <a:xfrm>
            <a:off x="3426100" y="912606"/>
            <a:ext cx="2857298" cy="721473"/>
          </a:xfrm>
          <a:prstGeom prst="wedgeRoundRectCallout">
            <a:avLst>
              <a:gd name="adj1" fmla="val -66038"/>
              <a:gd name="adj2" fmla="val 54381"/>
              <a:gd name="adj3" fmla="val 16667"/>
            </a:avLst>
          </a:prstGeom>
          <a:solidFill>
            <a:srgbClr val="FF99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mtClean="0">
                <a:solidFill>
                  <a:schemeClr val="tx1"/>
                </a:solidFill>
              </a:rPr>
              <a:t>②ローカルのリモートブランチも追従</a:t>
            </a:r>
            <a:endParaRPr kumimoji="1" lang="ja-JP" altLang="en-US" dirty="0">
              <a:solidFill>
                <a:schemeClr val="tx1"/>
              </a:solidFill>
            </a:endParaRPr>
          </a:p>
        </p:txBody>
      </p:sp>
      <p:sp>
        <p:nvSpPr>
          <p:cNvPr id="74" name="上矢印 73"/>
          <p:cNvSpPr/>
          <p:nvPr/>
        </p:nvSpPr>
        <p:spPr>
          <a:xfrm rot="2067401">
            <a:off x="9384938" y="1905520"/>
            <a:ext cx="251460" cy="1773031"/>
          </a:xfrm>
          <a:prstGeom prst="upArrow">
            <a:avLst/>
          </a:prstGeom>
          <a:solidFill>
            <a:srgbClr val="FF99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5" name="上矢印 74"/>
          <p:cNvSpPr/>
          <p:nvPr/>
        </p:nvSpPr>
        <p:spPr>
          <a:xfrm rot="1227398">
            <a:off x="2935177" y="2035185"/>
            <a:ext cx="251460" cy="1624644"/>
          </a:xfrm>
          <a:prstGeom prst="upArrow">
            <a:avLst/>
          </a:prstGeom>
          <a:solidFill>
            <a:srgbClr val="FF99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024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591972"/>
            <a:ext cx="10920548" cy="932688"/>
          </a:xfrm>
        </p:spPr>
        <p:txBody>
          <a:bodyPr>
            <a:noAutofit/>
          </a:bodyPr>
          <a:lstStyle/>
          <a:p>
            <a:r>
              <a:rPr kumimoji="1" lang="ja-JP" altLang="en-US" sz="3600" b="1" dirty="0" smtClean="0"/>
              <a:t>どうやら世の中のソースコード管理は</a:t>
            </a:r>
            <a:r>
              <a:rPr kumimoji="1" lang="en-US" altLang="ja-JP" sz="3600" b="1" dirty="0" err="1" smtClean="0"/>
              <a:t>Git</a:t>
            </a:r>
            <a:r>
              <a:rPr kumimoji="1" lang="ja-JP" altLang="en-US" sz="3600" b="1" dirty="0" smtClean="0"/>
              <a:t>でほぼ確定</a:t>
            </a:r>
            <a:endParaRPr kumimoji="1" lang="ja-JP" altLang="en-US" sz="3600" b="1" dirty="0"/>
          </a:p>
        </p:txBody>
      </p:sp>
      <p:sp>
        <p:nvSpPr>
          <p:cNvPr id="3" name="コンテンツ プレースホルダー 2"/>
          <p:cNvSpPr>
            <a:spLocks noGrp="1"/>
          </p:cNvSpPr>
          <p:nvPr>
            <p:ph idx="1"/>
          </p:nvPr>
        </p:nvSpPr>
        <p:spPr>
          <a:xfrm>
            <a:off x="855617" y="2089992"/>
            <a:ext cx="10384972" cy="3209486"/>
          </a:xfrm>
        </p:spPr>
        <p:txBody>
          <a:bodyPr>
            <a:normAutofit/>
          </a:bodyPr>
          <a:lstStyle/>
          <a:p>
            <a:r>
              <a:rPr kumimoji="1" lang="ja-JP" altLang="en-US" sz="2800" dirty="0" smtClean="0"/>
              <a:t>何がスタンダードになるか、昔からずっと注視していました。</a:t>
            </a:r>
            <a:endParaRPr kumimoji="1" lang="en-US" altLang="ja-JP" sz="2800" dirty="0" smtClean="0"/>
          </a:p>
          <a:p>
            <a:r>
              <a:rPr lang="en-US" altLang="ja-JP" sz="2800" dirty="0" smtClean="0"/>
              <a:t>Subversion</a:t>
            </a:r>
            <a:r>
              <a:rPr lang="ja-JP" altLang="en-US" sz="2800" dirty="0" smtClean="0"/>
              <a:t>と思えたこともあった（ソースに貢献し掛けた事もあったけど、あまりにアレでやめちゃった）。</a:t>
            </a:r>
            <a:endParaRPr lang="en-US" altLang="ja-JP" sz="2800" dirty="0" smtClean="0"/>
          </a:p>
          <a:p>
            <a:r>
              <a:rPr kumimoji="1" lang="en-US" altLang="ja-JP" sz="2800" dirty="0" err="1" smtClean="0"/>
              <a:t>Git</a:t>
            </a:r>
            <a:r>
              <a:rPr kumimoji="1" lang="ja-JP" altLang="en-US" sz="2800" dirty="0" smtClean="0"/>
              <a:t>をホスティングするサービスが増えた。特に</a:t>
            </a:r>
            <a:r>
              <a:rPr kumimoji="1" lang="en-US" altLang="ja-JP" sz="2800" dirty="0" smtClean="0">
                <a:solidFill>
                  <a:srgbClr val="FF0000"/>
                </a:solidFill>
              </a:rPr>
              <a:t>GitHub</a:t>
            </a:r>
            <a:r>
              <a:rPr kumimoji="1" lang="ja-JP" altLang="en-US" sz="2800" dirty="0" smtClean="0"/>
              <a:t>と</a:t>
            </a:r>
            <a:r>
              <a:rPr kumimoji="1" lang="en-US" altLang="ja-JP" sz="2800" dirty="0" err="1" smtClean="0">
                <a:solidFill>
                  <a:srgbClr val="FF0000"/>
                </a:solidFill>
              </a:rPr>
              <a:t>Bitbucket</a:t>
            </a:r>
            <a:r>
              <a:rPr kumimoji="1" lang="ja-JP" altLang="en-US" sz="2800" dirty="0" smtClean="0"/>
              <a:t>の存在が大きい。エコシステムが確立されつつある</a:t>
            </a:r>
            <a:r>
              <a:rPr lang="ja-JP" altLang="en-US" dirty="0"/>
              <a:t>。</a:t>
            </a:r>
            <a:endParaRPr kumimoji="1" lang="ja-JP" altLang="en-US" sz="2800"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0914" y="4786196"/>
            <a:ext cx="3467463" cy="2157228"/>
          </a:xfrm>
          <a:prstGeom prst="rect">
            <a:avLst/>
          </a:prstGeom>
        </p:spPr>
      </p:pic>
    </p:spTree>
    <p:extLst>
      <p:ext uri="{BB962C8B-B14F-4D97-AF65-F5344CB8AC3E}">
        <p14:creationId xmlns:p14="http://schemas.microsoft.com/office/powerpoint/2010/main" val="4187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ローチャート: 処理 2"/>
          <p:cNvSpPr/>
          <p:nvPr/>
        </p:nvSpPr>
        <p:spPr>
          <a:xfrm>
            <a:off x="6003509" y="781970"/>
            <a:ext cx="107205" cy="5940447"/>
          </a:xfrm>
          <a:prstGeom prst="flowChartProcess">
            <a:avLst/>
          </a:prstGeom>
          <a:pattFill prst="openDmnd">
            <a:fgClr>
              <a:schemeClr val="accent6">
                <a:lumMod val="75000"/>
              </a:schemeClr>
            </a:fgClr>
            <a:bgClr>
              <a:schemeClr val="bg1"/>
            </a:bgClr>
          </a:patt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87829" y="73152"/>
            <a:ext cx="10920548" cy="932688"/>
          </a:xfrm>
        </p:spPr>
        <p:txBody>
          <a:bodyPr>
            <a:noAutofit/>
          </a:bodyPr>
          <a:lstStyle/>
          <a:p>
            <a:r>
              <a:rPr lang="ja-JP" altLang="en-US" sz="4000" b="1" smtClean="0"/>
              <a:t>コミット・ブランチ情報伝搬</a:t>
            </a:r>
            <a:r>
              <a:rPr lang="ja-JP" altLang="en-US" sz="4000" b="1"/>
              <a:t>の基礎</a:t>
            </a:r>
            <a:endParaRPr kumimoji="1" lang="ja-JP" altLang="en-US" sz="4000" b="1" dirty="0"/>
          </a:p>
        </p:txBody>
      </p:sp>
      <p:pic>
        <p:nvPicPr>
          <p:cNvPr id="43" name="図 42"/>
          <p:cNvPicPr>
            <a:picLocks noChangeAspect="1"/>
          </p:cNvPicPr>
          <p:nvPr/>
        </p:nvPicPr>
        <p:blipFill>
          <a:blip r:embed="rId2"/>
          <a:stretch>
            <a:fillRect/>
          </a:stretch>
        </p:blipFill>
        <p:spPr>
          <a:xfrm>
            <a:off x="10326052" y="1701574"/>
            <a:ext cx="1400175" cy="1935267"/>
          </a:xfrm>
          <a:prstGeom prst="rect">
            <a:avLst/>
          </a:prstGeom>
        </p:spPr>
      </p:pic>
      <p:pic>
        <p:nvPicPr>
          <p:cNvPr id="44" name="図 43"/>
          <p:cNvPicPr>
            <a:picLocks noChangeAspect="1"/>
          </p:cNvPicPr>
          <p:nvPr/>
        </p:nvPicPr>
        <p:blipFill>
          <a:blip r:embed="rId3"/>
          <a:stretch>
            <a:fillRect/>
          </a:stretch>
        </p:blipFill>
        <p:spPr>
          <a:xfrm>
            <a:off x="131779" y="1731842"/>
            <a:ext cx="1961816" cy="1970887"/>
          </a:xfrm>
          <a:prstGeom prst="rect">
            <a:avLst/>
          </a:prstGeom>
        </p:spPr>
      </p:pic>
      <p:sp>
        <p:nvSpPr>
          <p:cNvPr id="14" name="角丸四角形 13"/>
          <p:cNvSpPr/>
          <p:nvPr/>
        </p:nvSpPr>
        <p:spPr>
          <a:xfrm>
            <a:off x="3160834" y="2366682"/>
            <a:ext cx="5774537" cy="2319618"/>
          </a:xfrm>
          <a:prstGeom prst="roundRect">
            <a:avLst>
              <a:gd name="adj" fmla="val 102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smtClean="0"/>
              <a:t>理解できましたか？！</a:t>
            </a:r>
            <a:endParaRPr kumimoji="1" lang="ja-JP" altLang="en-US" sz="4000"/>
          </a:p>
        </p:txBody>
      </p:sp>
    </p:spTree>
    <p:extLst>
      <p:ext uri="{BB962C8B-B14F-4D97-AF65-F5344CB8AC3E}">
        <p14:creationId xmlns:p14="http://schemas.microsoft.com/office/powerpoint/2010/main" val="234860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フローチャート: 処理 71"/>
          <p:cNvSpPr/>
          <p:nvPr/>
        </p:nvSpPr>
        <p:spPr>
          <a:xfrm>
            <a:off x="6003509" y="781970"/>
            <a:ext cx="107205" cy="5940447"/>
          </a:xfrm>
          <a:prstGeom prst="flowChartProcess">
            <a:avLst/>
          </a:prstGeom>
          <a:pattFill prst="openDmnd">
            <a:fgClr>
              <a:schemeClr val="accent6">
                <a:lumMod val="75000"/>
              </a:schemeClr>
            </a:fgClr>
            <a:bgClr>
              <a:schemeClr val="bg1"/>
            </a:bgClr>
          </a:patt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87829" y="73152"/>
            <a:ext cx="10920548" cy="932688"/>
          </a:xfrm>
        </p:spPr>
        <p:txBody>
          <a:bodyPr>
            <a:noAutofit/>
          </a:bodyPr>
          <a:lstStyle/>
          <a:p>
            <a:r>
              <a:rPr lang="ja-JP" altLang="en-US" sz="4000" b="1" smtClean="0"/>
              <a:t>タグ</a:t>
            </a:r>
            <a:r>
              <a:rPr lang="ja-JP" altLang="en-US" sz="4000" b="1" dirty="0" smtClean="0"/>
              <a:t>情報の伝搬</a:t>
            </a:r>
            <a:endParaRPr kumimoji="1" lang="ja-JP" altLang="en-US" sz="4000" b="1" dirty="0"/>
          </a:p>
        </p:txBody>
      </p:sp>
      <p:pic>
        <p:nvPicPr>
          <p:cNvPr id="43" name="図 42"/>
          <p:cNvPicPr>
            <a:picLocks noChangeAspect="1"/>
          </p:cNvPicPr>
          <p:nvPr/>
        </p:nvPicPr>
        <p:blipFill>
          <a:blip r:embed="rId2"/>
          <a:stretch>
            <a:fillRect/>
          </a:stretch>
        </p:blipFill>
        <p:spPr>
          <a:xfrm>
            <a:off x="10326052" y="1764636"/>
            <a:ext cx="1400175" cy="1935267"/>
          </a:xfrm>
          <a:prstGeom prst="rect">
            <a:avLst/>
          </a:prstGeom>
        </p:spPr>
      </p:pic>
      <p:pic>
        <p:nvPicPr>
          <p:cNvPr id="44" name="図 43"/>
          <p:cNvPicPr>
            <a:picLocks noChangeAspect="1"/>
          </p:cNvPicPr>
          <p:nvPr/>
        </p:nvPicPr>
        <p:blipFill>
          <a:blip r:embed="rId3"/>
          <a:stretch>
            <a:fillRect/>
          </a:stretch>
        </p:blipFill>
        <p:spPr>
          <a:xfrm>
            <a:off x="131779" y="1794904"/>
            <a:ext cx="1961816" cy="1970887"/>
          </a:xfrm>
          <a:prstGeom prst="rect">
            <a:avLst/>
          </a:prstGeom>
        </p:spPr>
      </p:pic>
      <p:sp>
        <p:nvSpPr>
          <p:cNvPr id="29" name="左矢印 28"/>
          <p:cNvSpPr/>
          <p:nvPr/>
        </p:nvSpPr>
        <p:spPr>
          <a:xfrm flipH="1">
            <a:off x="5024909" y="3665025"/>
            <a:ext cx="2527057" cy="11887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solidFill>
                  <a:schemeClr val="tx1"/>
                </a:solidFill>
              </a:rPr>
              <a:t>プッシュ</a:t>
            </a:r>
            <a:endParaRPr kumimoji="1" lang="ja-JP" altLang="en-US" dirty="0">
              <a:solidFill>
                <a:schemeClr val="tx1"/>
              </a:solidFill>
            </a:endParaRPr>
          </a:p>
        </p:txBody>
      </p:sp>
      <p:sp>
        <p:nvSpPr>
          <p:cNvPr id="52" name="強調線吹き出し 1 (枠付き) 51"/>
          <p:cNvSpPr/>
          <p:nvPr/>
        </p:nvSpPr>
        <p:spPr>
          <a:xfrm>
            <a:off x="4193622" y="2058298"/>
            <a:ext cx="754381" cy="296172"/>
          </a:xfrm>
          <a:prstGeom prst="accentBorderCallout1">
            <a:avLst>
              <a:gd name="adj1" fmla="val 49624"/>
              <a:gd name="adj2" fmla="val -5303"/>
              <a:gd name="adj3" fmla="val 1869"/>
              <a:gd name="adj4" fmla="val -60555"/>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1050" dirty="0" smtClean="0">
                <a:solidFill>
                  <a:schemeClr val="tx1"/>
                </a:solidFill>
              </a:rPr>
              <a:t>2.0.3</a:t>
            </a:r>
            <a:endParaRPr kumimoji="1" lang="ja-JP" altLang="en-US" sz="1050" dirty="0">
              <a:solidFill>
                <a:schemeClr val="tx1"/>
              </a:solidFill>
            </a:endParaRPr>
          </a:p>
        </p:txBody>
      </p:sp>
      <p:sp>
        <p:nvSpPr>
          <p:cNvPr id="54" name="強調線吹き出し 1 (枠付き) 53"/>
          <p:cNvSpPr/>
          <p:nvPr/>
        </p:nvSpPr>
        <p:spPr>
          <a:xfrm>
            <a:off x="10123356" y="2045173"/>
            <a:ext cx="754381" cy="296172"/>
          </a:xfrm>
          <a:prstGeom prst="accentBorderCallout1">
            <a:avLst>
              <a:gd name="adj1" fmla="val 49624"/>
              <a:gd name="adj2" fmla="val -5303"/>
              <a:gd name="adj3" fmla="val 1869"/>
              <a:gd name="adj4" fmla="val -60555"/>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1050" dirty="0" smtClean="0">
                <a:solidFill>
                  <a:schemeClr val="tx1"/>
                </a:solidFill>
              </a:rPr>
              <a:t>2.0.3</a:t>
            </a:r>
            <a:endParaRPr kumimoji="1" lang="ja-JP" altLang="en-US" sz="1050" dirty="0">
              <a:solidFill>
                <a:schemeClr val="tx1"/>
              </a:solidFill>
            </a:endParaRPr>
          </a:p>
        </p:txBody>
      </p:sp>
      <p:sp>
        <p:nvSpPr>
          <p:cNvPr id="55" name="円/楕円 54"/>
          <p:cNvSpPr/>
          <p:nvPr/>
        </p:nvSpPr>
        <p:spPr>
          <a:xfrm>
            <a:off x="3442812" y="5902084"/>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56" name="円/楕円 55"/>
          <p:cNvSpPr/>
          <p:nvPr/>
        </p:nvSpPr>
        <p:spPr>
          <a:xfrm>
            <a:off x="3442812" y="5193424"/>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57" name="直線矢印コネクタ 56"/>
          <p:cNvCxnSpPr>
            <a:stCxn id="55" idx="0"/>
            <a:endCxn id="56" idx="4"/>
          </p:cNvCxnSpPr>
          <p:nvPr/>
        </p:nvCxnSpPr>
        <p:spPr>
          <a:xfrm flipV="1">
            <a:off x="3591402" y="5490604"/>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8" name="円/楕円 57"/>
          <p:cNvSpPr/>
          <p:nvPr/>
        </p:nvSpPr>
        <p:spPr>
          <a:xfrm>
            <a:off x="3442812" y="4467325"/>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C</a:t>
            </a:r>
            <a:endParaRPr kumimoji="1" lang="ja-JP" altLang="en-US" dirty="0"/>
          </a:p>
        </p:txBody>
      </p:sp>
      <p:sp>
        <p:nvSpPr>
          <p:cNvPr id="59" name="円/楕円 58"/>
          <p:cNvSpPr/>
          <p:nvPr/>
        </p:nvSpPr>
        <p:spPr>
          <a:xfrm>
            <a:off x="3442812" y="2915044"/>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F</a:t>
            </a:r>
            <a:endParaRPr kumimoji="1" lang="ja-JP" altLang="en-US" dirty="0"/>
          </a:p>
        </p:txBody>
      </p:sp>
      <p:cxnSp>
        <p:nvCxnSpPr>
          <p:cNvPr id="60" name="直線矢印コネクタ 59"/>
          <p:cNvCxnSpPr>
            <a:stCxn id="56" idx="0"/>
            <a:endCxn id="58" idx="4"/>
          </p:cNvCxnSpPr>
          <p:nvPr/>
        </p:nvCxnSpPr>
        <p:spPr>
          <a:xfrm flipV="1">
            <a:off x="3591402" y="4764505"/>
            <a:ext cx="0" cy="42891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58" idx="0"/>
            <a:endCxn id="59" idx="4"/>
          </p:cNvCxnSpPr>
          <p:nvPr/>
        </p:nvCxnSpPr>
        <p:spPr>
          <a:xfrm flipV="1">
            <a:off x="3591402" y="3212224"/>
            <a:ext cx="0" cy="125510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62" name="円/楕円 61"/>
          <p:cNvSpPr/>
          <p:nvPr/>
        </p:nvSpPr>
        <p:spPr>
          <a:xfrm>
            <a:off x="4303872" y="4970245"/>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D</a:t>
            </a:r>
            <a:endParaRPr kumimoji="1" lang="ja-JP" altLang="en-US" dirty="0"/>
          </a:p>
        </p:txBody>
      </p:sp>
      <p:sp>
        <p:nvSpPr>
          <p:cNvPr id="63" name="円/楕円 62"/>
          <p:cNvSpPr/>
          <p:nvPr/>
        </p:nvSpPr>
        <p:spPr>
          <a:xfrm>
            <a:off x="4303872" y="4012324"/>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E</a:t>
            </a:r>
            <a:endParaRPr kumimoji="1" lang="ja-JP" altLang="en-US" dirty="0"/>
          </a:p>
        </p:txBody>
      </p:sp>
      <p:cxnSp>
        <p:nvCxnSpPr>
          <p:cNvPr id="64" name="直線矢印コネクタ 63"/>
          <p:cNvCxnSpPr>
            <a:stCxn id="62" idx="0"/>
            <a:endCxn id="63" idx="4"/>
          </p:cNvCxnSpPr>
          <p:nvPr/>
        </p:nvCxnSpPr>
        <p:spPr>
          <a:xfrm flipV="1">
            <a:off x="4452462" y="4309504"/>
            <a:ext cx="0" cy="66074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a:stCxn id="63" idx="0"/>
            <a:endCxn id="59" idx="5"/>
          </p:cNvCxnSpPr>
          <p:nvPr/>
        </p:nvCxnSpPr>
        <p:spPr>
          <a:xfrm flipH="1" flipV="1">
            <a:off x="3696471" y="3168703"/>
            <a:ext cx="755991" cy="84362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55" idx="7"/>
            <a:endCxn id="62" idx="3"/>
          </p:cNvCxnSpPr>
          <p:nvPr/>
        </p:nvCxnSpPr>
        <p:spPr>
          <a:xfrm flipV="1">
            <a:off x="3696471" y="5223904"/>
            <a:ext cx="650922" cy="72170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67" name="円/楕円 66"/>
          <p:cNvSpPr/>
          <p:nvPr/>
        </p:nvSpPr>
        <p:spPr>
          <a:xfrm>
            <a:off x="2851732" y="4433982"/>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G</a:t>
            </a:r>
            <a:endParaRPr kumimoji="1" lang="ja-JP" altLang="en-US" dirty="0"/>
          </a:p>
        </p:txBody>
      </p:sp>
      <p:sp>
        <p:nvSpPr>
          <p:cNvPr id="68" name="円/楕円 67"/>
          <p:cNvSpPr/>
          <p:nvPr/>
        </p:nvSpPr>
        <p:spPr>
          <a:xfrm>
            <a:off x="2849603" y="3542594"/>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H</a:t>
            </a:r>
            <a:endParaRPr kumimoji="1" lang="ja-JP" altLang="en-US" dirty="0"/>
          </a:p>
        </p:txBody>
      </p:sp>
      <p:cxnSp>
        <p:nvCxnSpPr>
          <p:cNvPr id="113" name="直線矢印コネクタ 112"/>
          <p:cNvCxnSpPr>
            <a:stCxn id="67" idx="0"/>
            <a:endCxn id="68" idx="4"/>
          </p:cNvCxnSpPr>
          <p:nvPr/>
        </p:nvCxnSpPr>
        <p:spPr>
          <a:xfrm flipH="1" flipV="1">
            <a:off x="2998193" y="3839774"/>
            <a:ext cx="2129" cy="59420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a:stCxn id="56" idx="1"/>
            <a:endCxn id="67" idx="5"/>
          </p:cNvCxnSpPr>
          <p:nvPr/>
        </p:nvCxnSpPr>
        <p:spPr>
          <a:xfrm flipH="1" flipV="1">
            <a:off x="3105391" y="4687641"/>
            <a:ext cx="380942" cy="54930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15" name="円/楕円 114"/>
          <p:cNvSpPr/>
          <p:nvPr/>
        </p:nvSpPr>
        <p:spPr>
          <a:xfrm>
            <a:off x="2187181" y="4345498"/>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I</a:t>
            </a:r>
            <a:endParaRPr kumimoji="1" lang="ja-JP" altLang="en-US" dirty="0"/>
          </a:p>
        </p:txBody>
      </p:sp>
      <p:cxnSp>
        <p:nvCxnSpPr>
          <p:cNvPr id="116" name="直線矢印コネクタ 115"/>
          <p:cNvCxnSpPr>
            <a:stCxn id="56" idx="2"/>
            <a:endCxn id="115" idx="5"/>
          </p:cNvCxnSpPr>
          <p:nvPr/>
        </p:nvCxnSpPr>
        <p:spPr>
          <a:xfrm flipH="1" flipV="1">
            <a:off x="2440840" y="4599157"/>
            <a:ext cx="1001972" cy="74285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a:stCxn id="115" idx="7"/>
            <a:endCxn id="68" idx="2"/>
          </p:cNvCxnSpPr>
          <p:nvPr/>
        </p:nvCxnSpPr>
        <p:spPr>
          <a:xfrm flipV="1">
            <a:off x="2440840" y="3691184"/>
            <a:ext cx="408763" cy="697835"/>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18" name="円/楕円 117"/>
          <p:cNvSpPr/>
          <p:nvPr/>
        </p:nvSpPr>
        <p:spPr>
          <a:xfrm>
            <a:off x="3442812" y="1887443"/>
            <a:ext cx="297180" cy="297180"/>
          </a:xfrm>
          <a:prstGeom prst="ellipse">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J</a:t>
            </a:r>
            <a:endParaRPr kumimoji="1" lang="ja-JP" altLang="en-US" dirty="0"/>
          </a:p>
        </p:txBody>
      </p:sp>
      <p:cxnSp>
        <p:nvCxnSpPr>
          <p:cNvPr id="119" name="直線矢印コネクタ 118"/>
          <p:cNvCxnSpPr>
            <a:stCxn id="68" idx="0"/>
            <a:endCxn id="118" idx="3"/>
          </p:cNvCxnSpPr>
          <p:nvPr/>
        </p:nvCxnSpPr>
        <p:spPr>
          <a:xfrm flipV="1">
            <a:off x="2998193" y="2141102"/>
            <a:ext cx="488140" cy="1401492"/>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a:stCxn id="59" idx="0"/>
            <a:endCxn id="118" idx="4"/>
          </p:cNvCxnSpPr>
          <p:nvPr/>
        </p:nvCxnSpPr>
        <p:spPr>
          <a:xfrm flipV="1">
            <a:off x="3591402" y="2184623"/>
            <a:ext cx="0" cy="730421"/>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円/楕円 120"/>
          <p:cNvSpPr/>
          <p:nvPr/>
        </p:nvSpPr>
        <p:spPr>
          <a:xfrm>
            <a:off x="9360077" y="5902084"/>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122" name="円/楕円 121"/>
          <p:cNvSpPr/>
          <p:nvPr/>
        </p:nvSpPr>
        <p:spPr>
          <a:xfrm>
            <a:off x="9360077" y="5193424"/>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123" name="直線矢印コネクタ 122"/>
          <p:cNvCxnSpPr>
            <a:stCxn id="121" idx="0"/>
            <a:endCxn id="122" idx="4"/>
          </p:cNvCxnSpPr>
          <p:nvPr/>
        </p:nvCxnSpPr>
        <p:spPr>
          <a:xfrm flipV="1">
            <a:off x="9508667" y="5490604"/>
            <a:ext cx="0" cy="4114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24" name="円/楕円 123"/>
          <p:cNvSpPr/>
          <p:nvPr/>
        </p:nvSpPr>
        <p:spPr>
          <a:xfrm>
            <a:off x="9360077" y="4467325"/>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C</a:t>
            </a:r>
            <a:endParaRPr kumimoji="1" lang="ja-JP" altLang="en-US" dirty="0"/>
          </a:p>
        </p:txBody>
      </p:sp>
      <p:sp>
        <p:nvSpPr>
          <p:cNvPr id="125" name="円/楕円 124"/>
          <p:cNvSpPr/>
          <p:nvPr/>
        </p:nvSpPr>
        <p:spPr>
          <a:xfrm>
            <a:off x="9360077" y="2915044"/>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F</a:t>
            </a:r>
            <a:endParaRPr kumimoji="1" lang="ja-JP" altLang="en-US" dirty="0"/>
          </a:p>
        </p:txBody>
      </p:sp>
      <p:cxnSp>
        <p:nvCxnSpPr>
          <p:cNvPr id="126" name="直線矢印コネクタ 125"/>
          <p:cNvCxnSpPr>
            <a:stCxn id="122" idx="0"/>
            <a:endCxn id="124" idx="4"/>
          </p:cNvCxnSpPr>
          <p:nvPr/>
        </p:nvCxnSpPr>
        <p:spPr>
          <a:xfrm flipV="1">
            <a:off x="9508667" y="4764505"/>
            <a:ext cx="0" cy="42891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a:stCxn id="124" idx="0"/>
            <a:endCxn id="125" idx="4"/>
          </p:cNvCxnSpPr>
          <p:nvPr/>
        </p:nvCxnSpPr>
        <p:spPr>
          <a:xfrm flipV="1">
            <a:off x="9508667" y="3212224"/>
            <a:ext cx="0" cy="125510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28" name="円/楕円 127"/>
          <p:cNvSpPr/>
          <p:nvPr/>
        </p:nvSpPr>
        <p:spPr>
          <a:xfrm>
            <a:off x="10221137" y="4970245"/>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D</a:t>
            </a:r>
            <a:endParaRPr kumimoji="1" lang="ja-JP" altLang="en-US" dirty="0"/>
          </a:p>
        </p:txBody>
      </p:sp>
      <p:sp>
        <p:nvSpPr>
          <p:cNvPr id="129" name="円/楕円 128"/>
          <p:cNvSpPr/>
          <p:nvPr/>
        </p:nvSpPr>
        <p:spPr>
          <a:xfrm>
            <a:off x="10221137" y="4012324"/>
            <a:ext cx="297180" cy="2971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dirty="0" smtClean="0"/>
              <a:t>E</a:t>
            </a:r>
            <a:endParaRPr kumimoji="1" lang="ja-JP" altLang="en-US" dirty="0"/>
          </a:p>
        </p:txBody>
      </p:sp>
      <p:cxnSp>
        <p:nvCxnSpPr>
          <p:cNvPr id="130" name="直線矢印コネクタ 129"/>
          <p:cNvCxnSpPr>
            <a:stCxn id="128" idx="0"/>
            <a:endCxn id="129" idx="4"/>
          </p:cNvCxnSpPr>
          <p:nvPr/>
        </p:nvCxnSpPr>
        <p:spPr>
          <a:xfrm flipV="1">
            <a:off x="10369727" y="4309504"/>
            <a:ext cx="0" cy="66074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a:stCxn id="129" idx="0"/>
            <a:endCxn id="125" idx="5"/>
          </p:cNvCxnSpPr>
          <p:nvPr/>
        </p:nvCxnSpPr>
        <p:spPr>
          <a:xfrm flipH="1" flipV="1">
            <a:off x="9613736" y="3168703"/>
            <a:ext cx="755991" cy="84362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a:stCxn id="121" idx="7"/>
            <a:endCxn id="128" idx="3"/>
          </p:cNvCxnSpPr>
          <p:nvPr/>
        </p:nvCxnSpPr>
        <p:spPr>
          <a:xfrm flipV="1">
            <a:off x="9613736" y="5223904"/>
            <a:ext cx="650922" cy="72170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33" name="円/楕円 132"/>
          <p:cNvSpPr/>
          <p:nvPr/>
        </p:nvSpPr>
        <p:spPr>
          <a:xfrm>
            <a:off x="8768997" y="4433982"/>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G</a:t>
            </a:r>
            <a:endParaRPr kumimoji="1" lang="ja-JP" altLang="en-US" dirty="0"/>
          </a:p>
        </p:txBody>
      </p:sp>
      <p:sp>
        <p:nvSpPr>
          <p:cNvPr id="134" name="円/楕円 133"/>
          <p:cNvSpPr/>
          <p:nvPr/>
        </p:nvSpPr>
        <p:spPr>
          <a:xfrm>
            <a:off x="8766868" y="3542594"/>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H</a:t>
            </a:r>
            <a:endParaRPr kumimoji="1" lang="ja-JP" altLang="en-US" dirty="0"/>
          </a:p>
        </p:txBody>
      </p:sp>
      <p:cxnSp>
        <p:nvCxnSpPr>
          <p:cNvPr id="135" name="直線矢印コネクタ 134"/>
          <p:cNvCxnSpPr>
            <a:stCxn id="133" idx="0"/>
            <a:endCxn id="134" idx="4"/>
          </p:cNvCxnSpPr>
          <p:nvPr/>
        </p:nvCxnSpPr>
        <p:spPr>
          <a:xfrm flipH="1" flipV="1">
            <a:off x="8915458" y="3839774"/>
            <a:ext cx="2129" cy="59420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a:stCxn id="122" idx="1"/>
            <a:endCxn id="133" idx="5"/>
          </p:cNvCxnSpPr>
          <p:nvPr/>
        </p:nvCxnSpPr>
        <p:spPr>
          <a:xfrm flipH="1" flipV="1">
            <a:off x="9022656" y="4687641"/>
            <a:ext cx="380942" cy="54930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37" name="円/楕円 136"/>
          <p:cNvSpPr/>
          <p:nvPr/>
        </p:nvSpPr>
        <p:spPr>
          <a:xfrm>
            <a:off x="8104446" y="4345498"/>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I</a:t>
            </a:r>
            <a:endParaRPr kumimoji="1" lang="ja-JP" altLang="en-US" dirty="0"/>
          </a:p>
        </p:txBody>
      </p:sp>
      <p:cxnSp>
        <p:nvCxnSpPr>
          <p:cNvPr id="138" name="直線矢印コネクタ 137"/>
          <p:cNvCxnSpPr>
            <a:stCxn id="122" idx="2"/>
            <a:endCxn id="137" idx="5"/>
          </p:cNvCxnSpPr>
          <p:nvPr/>
        </p:nvCxnSpPr>
        <p:spPr>
          <a:xfrm flipH="1" flipV="1">
            <a:off x="8358105" y="4599157"/>
            <a:ext cx="1001972" cy="74285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a:stCxn id="137" idx="7"/>
            <a:endCxn id="134" idx="2"/>
          </p:cNvCxnSpPr>
          <p:nvPr/>
        </p:nvCxnSpPr>
        <p:spPr>
          <a:xfrm flipV="1">
            <a:off x="8358105" y="3691184"/>
            <a:ext cx="408763" cy="697835"/>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40" name="円/楕円 139"/>
          <p:cNvSpPr/>
          <p:nvPr/>
        </p:nvSpPr>
        <p:spPr>
          <a:xfrm>
            <a:off x="9360077" y="1887443"/>
            <a:ext cx="297180" cy="297180"/>
          </a:xfrm>
          <a:prstGeom prst="ellipse">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J</a:t>
            </a:r>
            <a:endParaRPr kumimoji="1" lang="ja-JP" altLang="en-US" dirty="0"/>
          </a:p>
        </p:txBody>
      </p:sp>
      <p:cxnSp>
        <p:nvCxnSpPr>
          <p:cNvPr id="141" name="直線矢印コネクタ 140"/>
          <p:cNvCxnSpPr>
            <a:stCxn id="134" idx="0"/>
            <a:endCxn id="140" idx="3"/>
          </p:cNvCxnSpPr>
          <p:nvPr/>
        </p:nvCxnSpPr>
        <p:spPr>
          <a:xfrm flipV="1">
            <a:off x="8915458" y="2141102"/>
            <a:ext cx="488140" cy="1401492"/>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a:stCxn id="125" idx="0"/>
            <a:endCxn id="140" idx="4"/>
          </p:cNvCxnSpPr>
          <p:nvPr/>
        </p:nvCxnSpPr>
        <p:spPr>
          <a:xfrm flipV="1">
            <a:off x="9508667" y="2184623"/>
            <a:ext cx="0" cy="730421"/>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角丸四角形吹き出し 49"/>
          <p:cNvSpPr/>
          <p:nvPr/>
        </p:nvSpPr>
        <p:spPr>
          <a:xfrm>
            <a:off x="5317379" y="1131284"/>
            <a:ext cx="3598079" cy="906612"/>
          </a:xfrm>
          <a:prstGeom prst="wedgeRoundRectCallout">
            <a:avLst>
              <a:gd name="adj1" fmla="val -62618"/>
              <a:gd name="adj2" fmla="val 6084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mtClean="0"/>
              <a:t>タグ</a:t>
            </a:r>
            <a:r>
              <a:rPr kumimoji="1" lang="ja-JP" altLang="en-US" dirty="0" smtClean="0"/>
              <a:t>情報も、プッシュやフェッチでレプリケートされる</a:t>
            </a:r>
            <a:endParaRPr kumimoji="1" lang="ja-JP" altLang="en-US" dirty="0"/>
          </a:p>
        </p:txBody>
      </p:sp>
      <p:sp>
        <p:nvSpPr>
          <p:cNvPr id="69" name="線吹き出し 1 (枠付き) 68"/>
          <p:cNvSpPr/>
          <p:nvPr/>
        </p:nvSpPr>
        <p:spPr>
          <a:xfrm>
            <a:off x="2091140" y="1614257"/>
            <a:ext cx="1014251" cy="296172"/>
          </a:xfrm>
          <a:prstGeom prst="borderCallout1">
            <a:avLst>
              <a:gd name="adj1" fmla="val 50068"/>
              <a:gd name="adj2" fmla="val 100019"/>
              <a:gd name="adj3" fmla="val 110370"/>
              <a:gd name="adj4" fmla="val 138140"/>
            </a:avLst>
          </a:prstGeom>
          <a:solidFill>
            <a:srgbClr val="FF9966"/>
          </a:solidFill>
          <a:ln>
            <a:solidFill>
              <a:srgbClr val="C00000"/>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origin/master</a:t>
            </a:r>
            <a:endParaRPr kumimoji="1" lang="ja-JP" altLang="en-US" sz="1050" dirty="0">
              <a:solidFill>
                <a:schemeClr val="tx1"/>
              </a:solidFill>
            </a:endParaRPr>
          </a:p>
        </p:txBody>
      </p:sp>
      <p:sp>
        <p:nvSpPr>
          <p:cNvPr id="70" name="線吹き出し 1 (枠付き) 69"/>
          <p:cNvSpPr/>
          <p:nvPr/>
        </p:nvSpPr>
        <p:spPr>
          <a:xfrm>
            <a:off x="4111818" y="1577138"/>
            <a:ext cx="681287" cy="296172"/>
          </a:xfrm>
          <a:prstGeom prst="borderCallout1">
            <a:avLst>
              <a:gd name="adj1" fmla="val 52197"/>
              <a:gd name="adj2" fmla="val -706"/>
              <a:gd name="adj3" fmla="val 121017"/>
              <a:gd name="adj4" fmla="val -65176"/>
            </a:avLst>
          </a:prstGeom>
          <a:solidFill>
            <a:srgbClr val="FF9966"/>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master</a:t>
            </a:r>
            <a:endParaRPr kumimoji="1" lang="ja-JP" altLang="en-US" sz="1050" dirty="0">
              <a:solidFill>
                <a:schemeClr val="tx1"/>
              </a:solidFill>
            </a:endParaRPr>
          </a:p>
        </p:txBody>
      </p:sp>
      <p:sp>
        <p:nvSpPr>
          <p:cNvPr id="71" name="線吹き出し 1 (枠付き) 70"/>
          <p:cNvSpPr/>
          <p:nvPr/>
        </p:nvSpPr>
        <p:spPr>
          <a:xfrm>
            <a:off x="9991731" y="1572649"/>
            <a:ext cx="1014251" cy="296172"/>
          </a:xfrm>
          <a:prstGeom prst="borderCallout1">
            <a:avLst>
              <a:gd name="adj1" fmla="val 52197"/>
              <a:gd name="adj2" fmla="val -706"/>
              <a:gd name="adj3" fmla="val 116758"/>
              <a:gd name="adj4" fmla="val -38440"/>
            </a:avLst>
          </a:prstGeom>
          <a:solidFill>
            <a:srgbClr val="FF9966"/>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origin/master</a:t>
            </a:r>
            <a:endParaRPr kumimoji="1" lang="ja-JP" altLang="en-US" sz="1050" dirty="0">
              <a:solidFill>
                <a:schemeClr val="tx1"/>
              </a:solidFill>
            </a:endParaRPr>
          </a:p>
        </p:txBody>
      </p:sp>
    </p:spTree>
    <p:extLst>
      <p:ext uri="{BB962C8B-B14F-4D97-AF65-F5344CB8AC3E}">
        <p14:creationId xmlns:p14="http://schemas.microsoft.com/office/powerpoint/2010/main" val="118419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図 50"/>
          <p:cNvPicPr>
            <a:picLocks noChangeAspect="1"/>
          </p:cNvPicPr>
          <p:nvPr/>
        </p:nvPicPr>
        <p:blipFill>
          <a:blip r:embed="rId2">
            <a:duotone>
              <a:schemeClr val="bg2">
                <a:shade val="45000"/>
                <a:satMod val="135000"/>
              </a:schemeClr>
              <a:prstClr val="white"/>
            </a:duotone>
          </a:blip>
          <a:stretch>
            <a:fillRect/>
          </a:stretch>
        </p:blipFill>
        <p:spPr>
          <a:xfrm>
            <a:off x="8900076" y="3798287"/>
            <a:ext cx="1400175" cy="1935267"/>
          </a:xfrm>
          <a:prstGeom prst="rect">
            <a:avLst/>
          </a:prstGeom>
        </p:spPr>
      </p:pic>
      <p:sp>
        <p:nvSpPr>
          <p:cNvPr id="66" name="フローチャート: 処理 65"/>
          <p:cNvSpPr/>
          <p:nvPr/>
        </p:nvSpPr>
        <p:spPr>
          <a:xfrm>
            <a:off x="6003509" y="781970"/>
            <a:ext cx="107205" cy="5940447"/>
          </a:xfrm>
          <a:prstGeom prst="flowChartProcess">
            <a:avLst/>
          </a:prstGeom>
          <a:pattFill prst="openDmnd">
            <a:fgClr>
              <a:schemeClr val="accent6">
                <a:lumMod val="75000"/>
              </a:schemeClr>
            </a:fgClr>
            <a:bgClr>
              <a:schemeClr val="bg1"/>
            </a:bgClr>
          </a:patt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87829" y="73152"/>
            <a:ext cx="10920548" cy="932688"/>
          </a:xfrm>
        </p:spPr>
        <p:txBody>
          <a:bodyPr>
            <a:noAutofit/>
          </a:bodyPr>
          <a:lstStyle/>
          <a:p>
            <a:r>
              <a:rPr lang="ja-JP" altLang="en-US" sz="4000" b="1" dirty="0" smtClean="0"/>
              <a:t>複数のサーバーとのやりとり</a:t>
            </a:r>
            <a:endParaRPr kumimoji="1" lang="ja-JP" altLang="en-US" sz="4000" b="1" dirty="0"/>
          </a:p>
        </p:txBody>
      </p:sp>
      <p:pic>
        <p:nvPicPr>
          <p:cNvPr id="43" name="図 42"/>
          <p:cNvPicPr>
            <a:picLocks noChangeAspect="1"/>
          </p:cNvPicPr>
          <p:nvPr/>
        </p:nvPicPr>
        <p:blipFill>
          <a:blip r:embed="rId2">
            <a:duotone>
              <a:schemeClr val="bg2">
                <a:shade val="45000"/>
                <a:satMod val="135000"/>
              </a:schemeClr>
              <a:prstClr val="white"/>
            </a:duotone>
          </a:blip>
          <a:stretch>
            <a:fillRect/>
          </a:stretch>
        </p:blipFill>
        <p:spPr>
          <a:xfrm>
            <a:off x="9674365" y="1024021"/>
            <a:ext cx="1400175" cy="1935267"/>
          </a:xfrm>
          <a:prstGeom prst="rect">
            <a:avLst/>
          </a:prstGeom>
        </p:spPr>
      </p:pic>
      <p:pic>
        <p:nvPicPr>
          <p:cNvPr id="44" name="図 43"/>
          <p:cNvPicPr>
            <a:picLocks noChangeAspect="1"/>
          </p:cNvPicPr>
          <p:nvPr/>
        </p:nvPicPr>
        <p:blipFill>
          <a:blip r:embed="rId3"/>
          <a:stretch>
            <a:fillRect/>
          </a:stretch>
        </p:blipFill>
        <p:spPr>
          <a:xfrm>
            <a:off x="131779" y="1380030"/>
            <a:ext cx="1961816" cy="1970887"/>
          </a:xfrm>
          <a:prstGeom prst="rect">
            <a:avLst/>
          </a:prstGeom>
        </p:spPr>
      </p:pic>
      <p:sp>
        <p:nvSpPr>
          <p:cNvPr id="29" name="左矢印 28"/>
          <p:cNvSpPr/>
          <p:nvPr/>
        </p:nvSpPr>
        <p:spPr>
          <a:xfrm rot="365177">
            <a:off x="4916113" y="3903643"/>
            <a:ext cx="3169215" cy="11887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mtClean="0">
                <a:solidFill>
                  <a:schemeClr val="tx1"/>
                </a:solidFill>
              </a:rPr>
              <a:t>フェッチ </a:t>
            </a:r>
            <a:r>
              <a:rPr kumimoji="1" lang="en-US" altLang="ja-JP" smtClean="0">
                <a:solidFill>
                  <a:schemeClr val="tx1"/>
                </a:solidFill>
              </a:rPr>
              <a:t>from </a:t>
            </a:r>
            <a:r>
              <a:rPr kumimoji="1" lang="en-US" altLang="ja-JP" smtClean="0">
                <a:solidFill>
                  <a:schemeClr val="tx1"/>
                </a:solidFill>
              </a:rPr>
              <a:t>A (origin)</a:t>
            </a:r>
            <a:endParaRPr kumimoji="1" lang="ja-JP" altLang="en-US" dirty="0">
              <a:solidFill>
                <a:schemeClr val="tx1"/>
              </a:solidFill>
            </a:endParaRPr>
          </a:p>
        </p:txBody>
      </p:sp>
      <p:sp>
        <p:nvSpPr>
          <p:cNvPr id="50" name="角丸四角形吹き出し 49"/>
          <p:cNvSpPr/>
          <p:nvPr/>
        </p:nvSpPr>
        <p:spPr>
          <a:xfrm>
            <a:off x="5343205" y="5150100"/>
            <a:ext cx="2947541" cy="1383580"/>
          </a:xfrm>
          <a:prstGeom prst="wedgeRoundRectCallout">
            <a:avLst>
              <a:gd name="adj1" fmla="val -33098"/>
              <a:gd name="adj2" fmla="val -87268"/>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複数のリモートとやり取りする時も、全く同じ。</a:t>
            </a:r>
            <a:endParaRPr kumimoji="1" lang="en-US" altLang="ja-JP" dirty="0" smtClean="0"/>
          </a:p>
          <a:p>
            <a:pPr algn="ctr"/>
            <a:r>
              <a:rPr kumimoji="1" lang="ja-JP" altLang="en-US" dirty="0" smtClean="0"/>
              <a:t>全く</a:t>
            </a:r>
            <a:r>
              <a:rPr kumimoji="1" lang="ja-JP" altLang="en-US" dirty="0"/>
              <a:t>関連性</a:t>
            </a:r>
            <a:r>
              <a:rPr kumimoji="1" lang="ja-JP" altLang="en-US" dirty="0" smtClean="0"/>
              <a:t>のないリポジトリでも</a:t>
            </a:r>
            <a:r>
              <a:rPr kumimoji="1" lang="en-US" altLang="ja-JP" dirty="0" smtClean="0"/>
              <a:t>OK</a:t>
            </a:r>
            <a:r>
              <a:rPr kumimoji="1" lang="ja-JP" altLang="en-US" dirty="0" err="1" smtClean="0"/>
              <a:t>。</a:t>
            </a:r>
            <a:endParaRPr kumimoji="1" lang="ja-JP" altLang="en-US" dirty="0"/>
          </a:p>
        </p:txBody>
      </p:sp>
      <p:sp>
        <p:nvSpPr>
          <p:cNvPr id="91" name="円/楕円 90"/>
          <p:cNvSpPr/>
          <p:nvPr/>
        </p:nvSpPr>
        <p:spPr>
          <a:xfrm>
            <a:off x="9021271" y="6270240"/>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92" name="円/楕円 91"/>
          <p:cNvSpPr/>
          <p:nvPr/>
        </p:nvSpPr>
        <p:spPr>
          <a:xfrm>
            <a:off x="9021271" y="5561580"/>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93" name="直線矢印コネクタ 92"/>
          <p:cNvCxnSpPr>
            <a:stCxn id="91" idx="0"/>
            <a:endCxn id="92" idx="4"/>
          </p:cNvCxnSpPr>
          <p:nvPr/>
        </p:nvCxnSpPr>
        <p:spPr>
          <a:xfrm flipV="1">
            <a:off x="9169861" y="5858760"/>
            <a:ext cx="0" cy="411480"/>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03" name="円/楕円 102"/>
          <p:cNvSpPr/>
          <p:nvPr/>
        </p:nvSpPr>
        <p:spPr>
          <a:xfrm>
            <a:off x="9020861" y="4852920"/>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sp>
        <p:nvSpPr>
          <p:cNvPr id="104" name="円/楕円 103"/>
          <p:cNvSpPr/>
          <p:nvPr/>
        </p:nvSpPr>
        <p:spPr>
          <a:xfrm>
            <a:off x="9020861" y="3745822"/>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a:t>
            </a:r>
            <a:endParaRPr kumimoji="1" lang="ja-JP" altLang="en-US" dirty="0"/>
          </a:p>
        </p:txBody>
      </p:sp>
      <p:cxnSp>
        <p:nvCxnSpPr>
          <p:cNvPr id="105" name="直線矢印コネクタ 104"/>
          <p:cNvCxnSpPr>
            <a:stCxn id="103" idx="0"/>
            <a:endCxn id="104" idx="4"/>
          </p:cNvCxnSpPr>
          <p:nvPr/>
        </p:nvCxnSpPr>
        <p:spPr>
          <a:xfrm flipV="1">
            <a:off x="9169451" y="4043002"/>
            <a:ext cx="0" cy="809918"/>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06" name="直線矢印コネクタ 105"/>
          <p:cNvCxnSpPr>
            <a:stCxn id="92" idx="0"/>
            <a:endCxn id="103" idx="4"/>
          </p:cNvCxnSpPr>
          <p:nvPr/>
        </p:nvCxnSpPr>
        <p:spPr>
          <a:xfrm flipH="1" flipV="1">
            <a:off x="9169451" y="5150100"/>
            <a:ext cx="410" cy="411480"/>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07" name="円/楕円 106"/>
          <p:cNvSpPr/>
          <p:nvPr/>
        </p:nvSpPr>
        <p:spPr>
          <a:xfrm>
            <a:off x="8308391" y="4454482"/>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a:t>
            </a:r>
            <a:endParaRPr kumimoji="1" lang="ja-JP" altLang="en-US" dirty="0"/>
          </a:p>
        </p:txBody>
      </p:sp>
      <p:cxnSp>
        <p:nvCxnSpPr>
          <p:cNvPr id="108" name="直線矢印コネクタ 107"/>
          <p:cNvCxnSpPr>
            <a:stCxn id="103" idx="2"/>
            <a:endCxn id="107" idx="5"/>
          </p:cNvCxnSpPr>
          <p:nvPr/>
        </p:nvCxnSpPr>
        <p:spPr>
          <a:xfrm flipH="1" flipV="1">
            <a:off x="8562050" y="4708141"/>
            <a:ext cx="458811" cy="293369"/>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09" name="直線矢印コネクタ 108"/>
          <p:cNvCxnSpPr>
            <a:stCxn id="107" idx="7"/>
            <a:endCxn id="104" idx="2"/>
          </p:cNvCxnSpPr>
          <p:nvPr/>
        </p:nvCxnSpPr>
        <p:spPr>
          <a:xfrm flipV="1">
            <a:off x="8562050" y="3894412"/>
            <a:ext cx="458811" cy="603591"/>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56" name="円/楕円 55"/>
          <p:cNvSpPr/>
          <p:nvPr/>
        </p:nvSpPr>
        <p:spPr>
          <a:xfrm>
            <a:off x="9789847" y="3417875"/>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P</a:t>
            </a:r>
            <a:endParaRPr kumimoji="1" lang="ja-JP" altLang="en-US" dirty="0"/>
          </a:p>
        </p:txBody>
      </p:sp>
      <p:sp>
        <p:nvSpPr>
          <p:cNvPr id="57" name="円/楕円 56"/>
          <p:cNvSpPr/>
          <p:nvPr/>
        </p:nvSpPr>
        <p:spPr>
          <a:xfrm>
            <a:off x="9790257" y="2728777"/>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Q</a:t>
            </a:r>
            <a:endParaRPr kumimoji="1" lang="ja-JP" altLang="en-US" dirty="0"/>
          </a:p>
        </p:txBody>
      </p:sp>
      <p:cxnSp>
        <p:nvCxnSpPr>
          <p:cNvPr id="58" name="直線矢印コネクタ 57"/>
          <p:cNvCxnSpPr>
            <a:stCxn id="56" idx="0"/>
            <a:endCxn id="57" idx="4"/>
          </p:cNvCxnSpPr>
          <p:nvPr/>
        </p:nvCxnSpPr>
        <p:spPr>
          <a:xfrm flipV="1">
            <a:off x="9938437" y="3025957"/>
            <a:ext cx="410" cy="391918"/>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59" name="円/楕円 58"/>
          <p:cNvSpPr/>
          <p:nvPr/>
        </p:nvSpPr>
        <p:spPr>
          <a:xfrm>
            <a:off x="9789847" y="1982529"/>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R</a:t>
            </a:r>
            <a:endParaRPr kumimoji="1" lang="ja-JP" altLang="en-US" dirty="0"/>
          </a:p>
        </p:txBody>
      </p:sp>
      <p:sp>
        <p:nvSpPr>
          <p:cNvPr id="60" name="円/楕円 59"/>
          <p:cNvSpPr/>
          <p:nvPr/>
        </p:nvSpPr>
        <p:spPr>
          <a:xfrm>
            <a:off x="9789847" y="875431"/>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T</a:t>
            </a:r>
            <a:endParaRPr kumimoji="1" lang="ja-JP" altLang="en-US" dirty="0"/>
          </a:p>
        </p:txBody>
      </p:sp>
      <p:cxnSp>
        <p:nvCxnSpPr>
          <p:cNvPr id="61" name="直線矢印コネクタ 60"/>
          <p:cNvCxnSpPr>
            <a:stCxn id="59" idx="0"/>
            <a:endCxn id="60" idx="4"/>
          </p:cNvCxnSpPr>
          <p:nvPr/>
        </p:nvCxnSpPr>
        <p:spPr>
          <a:xfrm flipV="1">
            <a:off x="9938437" y="1172611"/>
            <a:ext cx="0" cy="809918"/>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cxnSp>
        <p:nvCxnSpPr>
          <p:cNvPr id="62" name="直線矢印コネクタ 61"/>
          <p:cNvCxnSpPr>
            <a:stCxn id="57" idx="0"/>
            <a:endCxn id="59" idx="4"/>
          </p:cNvCxnSpPr>
          <p:nvPr/>
        </p:nvCxnSpPr>
        <p:spPr>
          <a:xfrm flipH="1" flipV="1">
            <a:off x="9938437" y="2279709"/>
            <a:ext cx="410" cy="449068"/>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63" name="円/楕円 62"/>
          <p:cNvSpPr/>
          <p:nvPr/>
        </p:nvSpPr>
        <p:spPr>
          <a:xfrm>
            <a:off x="9156823" y="1612960"/>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S</a:t>
            </a:r>
            <a:endParaRPr kumimoji="1" lang="ja-JP" altLang="en-US" dirty="0"/>
          </a:p>
        </p:txBody>
      </p:sp>
      <p:cxnSp>
        <p:nvCxnSpPr>
          <p:cNvPr id="64" name="直線矢印コネクタ 63"/>
          <p:cNvCxnSpPr>
            <a:stCxn id="57" idx="1"/>
            <a:endCxn id="63" idx="5"/>
          </p:cNvCxnSpPr>
          <p:nvPr/>
        </p:nvCxnSpPr>
        <p:spPr>
          <a:xfrm flipH="1" flipV="1">
            <a:off x="9410482" y="1866619"/>
            <a:ext cx="423296" cy="905679"/>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cxnSp>
        <p:nvCxnSpPr>
          <p:cNvPr id="65" name="直線矢印コネクタ 64"/>
          <p:cNvCxnSpPr>
            <a:stCxn id="63" idx="7"/>
            <a:endCxn id="60" idx="2"/>
          </p:cNvCxnSpPr>
          <p:nvPr/>
        </p:nvCxnSpPr>
        <p:spPr>
          <a:xfrm flipV="1">
            <a:off x="9410482" y="1024021"/>
            <a:ext cx="379365" cy="632460"/>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113" name="円/楕円 112"/>
          <p:cNvSpPr/>
          <p:nvPr/>
        </p:nvSpPr>
        <p:spPr>
          <a:xfrm>
            <a:off x="4225987" y="5832171"/>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114" name="円/楕円 113"/>
          <p:cNvSpPr/>
          <p:nvPr/>
        </p:nvSpPr>
        <p:spPr>
          <a:xfrm>
            <a:off x="4225987" y="5123511"/>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115" name="直線矢印コネクタ 114"/>
          <p:cNvCxnSpPr>
            <a:stCxn id="113" idx="0"/>
            <a:endCxn id="114" idx="4"/>
          </p:cNvCxnSpPr>
          <p:nvPr/>
        </p:nvCxnSpPr>
        <p:spPr>
          <a:xfrm flipV="1">
            <a:off x="4374577" y="5420691"/>
            <a:ext cx="0" cy="411480"/>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16" name="円/楕円 115"/>
          <p:cNvSpPr/>
          <p:nvPr/>
        </p:nvSpPr>
        <p:spPr>
          <a:xfrm>
            <a:off x="4225577" y="4414851"/>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sp>
        <p:nvSpPr>
          <p:cNvPr id="117" name="円/楕円 116"/>
          <p:cNvSpPr/>
          <p:nvPr/>
        </p:nvSpPr>
        <p:spPr>
          <a:xfrm>
            <a:off x="4225577" y="3307753"/>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a:t>
            </a:r>
            <a:endParaRPr kumimoji="1" lang="ja-JP" altLang="en-US" dirty="0"/>
          </a:p>
        </p:txBody>
      </p:sp>
      <p:cxnSp>
        <p:nvCxnSpPr>
          <p:cNvPr id="118" name="直線矢印コネクタ 117"/>
          <p:cNvCxnSpPr>
            <a:stCxn id="116" idx="0"/>
            <a:endCxn id="117" idx="4"/>
          </p:cNvCxnSpPr>
          <p:nvPr/>
        </p:nvCxnSpPr>
        <p:spPr>
          <a:xfrm flipV="1">
            <a:off x="4374167" y="3604933"/>
            <a:ext cx="0" cy="809918"/>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19" name="直線矢印コネクタ 118"/>
          <p:cNvCxnSpPr>
            <a:stCxn id="114" idx="0"/>
            <a:endCxn id="116" idx="4"/>
          </p:cNvCxnSpPr>
          <p:nvPr/>
        </p:nvCxnSpPr>
        <p:spPr>
          <a:xfrm flipH="1" flipV="1">
            <a:off x="4374167" y="4712031"/>
            <a:ext cx="410" cy="411480"/>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20" name="円/楕円 119"/>
          <p:cNvSpPr/>
          <p:nvPr/>
        </p:nvSpPr>
        <p:spPr>
          <a:xfrm>
            <a:off x="3513107" y="4016413"/>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a:t>
            </a:r>
            <a:endParaRPr kumimoji="1" lang="ja-JP" altLang="en-US" dirty="0"/>
          </a:p>
        </p:txBody>
      </p:sp>
      <p:cxnSp>
        <p:nvCxnSpPr>
          <p:cNvPr id="121" name="直線矢印コネクタ 120"/>
          <p:cNvCxnSpPr>
            <a:stCxn id="116" idx="2"/>
            <a:endCxn id="120" idx="5"/>
          </p:cNvCxnSpPr>
          <p:nvPr/>
        </p:nvCxnSpPr>
        <p:spPr>
          <a:xfrm flipH="1" flipV="1">
            <a:off x="3766766" y="4270072"/>
            <a:ext cx="458811" cy="293369"/>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直線矢印コネクタ 121"/>
          <p:cNvCxnSpPr>
            <a:stCxn id="120" idx="7"/>
            <a:endCxn id="117" idx="2"/>
          </p:cNvCxnSpPr>
          <p:nvPr/>
        </p:nvCxnSpPr>
        <p:spPr>
          <a:xfrm flipV="1">
            <a:off x="3766766" y="3456343"/>
            <a:ext cx="458811" cy="603591"/>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23" name="円/楕円 122"/>
          <p:cNvSpPr/>
          <p:nvPr/>
        </p:nvSpPr>
        <p:spPr>
          <a:xfrm>
            <a:off x="2937463" y="5825063"/>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P</a:t>
            </a:r>
            <a:endParaRPr kumimoji="1" lang="ja-JP" altLang="en-US" dirty="0"/>
          </a:p>
        </p:txBody>
      </p:sp>
      <p:sp>
        <p:nvSpPr>
          <p:cNvPr id="124" name="円/楕円 123"/>
          <p:cNvSpPr/>
          <p:nvPr/>
        </p:nvSpPr>
        <p:spPr>
          <a:xfrm>
            <a:off x="2937873" y="5135965"/>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Q</a:t>
            </a:r>
            <a:endParaRPr kumimoji="1" lang="ja-JP" altLang="en-US" dirty="0"/>
          </a:p>
        </p:txBody>
      </p:sp>
      <p:cxnSp>
        <p:nvCxnSpPr>
          <p:cNvPr id="125" name="直線矢印コネクタ 124"/>
          <p:cNvCxnSpPr>
            <a:stCxn id="123" idx="0"/>
            <a:endCxn id="124" idx="4"/>
          </p:cNvCxnSpPr>
          <p:nvPr/>
        </p:nvCxnSpPr>
        <p:spPr>
          <a:xfrm flipV="1">
            <a:off x="3086053" y="5433145"/>
            <a:ext cx="410" cy="391918"/>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126" name="円/楕円 125"/>
          <p:cNvSpPr/>
          <p:nvPr/>
        </p:nvSpPr>
        <p:spPr>
          <a:xfrm>
            <a:off x="2937463" y="4389717"/>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R</a:t>
            </a:r>
            <a:endParaRPr kumimoji="1" lang="ja-JP" altLang="en-US" dirty="0"/>
          </a:p>
        </p:txBody>
      </p:sp>
      <p:sp>
        <p:nvSpPr>
          <p:cNvPr id="127" name="円/楕円 126"/>
          <p:cNvSpPr/>
          <p:nvPr/>
        </p:nvSpPr>
        <p:spPr>
          <a:xfrm>
            <a:off x="2937463" y="3282619"/>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T</a:t>
            </a:r>
            <a:endParaRPr kumimoji="1" lang="ja-JP" altLang="en-US" dirty="0"/>
          </a:p>
        </p:txBody>
      </p:sp>
      <p:cxnSp>
        <p:nvCxnSpPr>
          <p:cNvPr id="128" name="直線矢印コネクタ 127"/>
          <p:cNvCxnSpPr>
            <a:stCxn id="126" idx="0"/>
            <a:endCxn id="127" idx="4"/>
          </p:cNvCxnSpPr>
          <p:nvPr/>
        </p:nvCxnSpPr>
        <p:spPr>
          <a:xfrm flipV="1">
            <a:off x="3086053" y="3579799"/>
            <a:ext cx="0" cy="809918"/>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cxnSp>
        <p:nvCxnSpPr>
          <p:cNvPr id="129" name="直線矢印コネクタ 128"/>
          <p:cNvCxnSpPr>
            <a:stCxn id="124" idx="0"/>
            <a:endCxn id="126" idx="4"/>
          </p:cNvCxnSpPr>
          <p:nvPr/>
        </p:nvCxnSpPr>
        <p:spPr>
          <a:xfrm flipH="1" flipV="1">
            <a:off x="3086053" y="4686897"/>
            <a:ext cx="410" cy="449068"/>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130" name="円/楕円 129"/>
          <p:cNvSpPr/>
          <p:nvPr/>
        </p:nvSpPr>
        <p:spPr>
          <a:xfrm>
            <a:off x="2304439" y="4020148"/>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S</a:t>
            </a:r>
            <a:endParaRPr kumimoji="1" lang="ja-JP" altLang="en-US" dirty="0"/>
          </a:p>
        </p:txBody>
      </p:sp>
      <p:cxnSp>
        <p:nvCxnSpPr>
          <p:cNvPr id="131" name="直線矢印コネクタ 130"/>
          <p:cNvCxnSpPr>
            <a:stCxn id="124" idx="1"/>
            <a:endCxn id="130" idx="5"/>
          </p:cNvCxnSpPr>
          <p:nvPr/>
        </p:nvCxnSpPr>
        <p:spPr>
          <a:xfrm flipH="1" flipV="1">
            <a:off x="2558098" y="4273807"/>
            <a:ext cx="423296" cy="905679"/>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cxnSp>
        <p:nvCxnSpPr>
          <p:cNvPr id="132" name="直線矢印コネクタ 131"/>
          <p:cNvCxnSpPr>
            <a:stCxn id="130" idx="7"/>
            <a:endCxn id="127" idx="2"/>
          </p:cNvCxnSpPr>
          <p:nvPr/>
        </p:nvCxnSpPr>
        <p:spPr>
          <a:xfrm flipV="1">
            <a:off x="2558098" y="3431209"/>
            <a:ext cx="379365" cy="632460"/>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133" name="円/楕円 132"/>
          <p:cNvSpPr/>
          <p:nvPr/>
        </p:nvSpPr>
        <p:spPr>
          <a:xfrm>
            <a:off x="3669439" y="2326715"/>
            <a:ext cx="297180" cy="297180"/>
          </a:xfrm>
          <a:prstGeom prst="ellipse">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J</a:t>
            </a:r>
            <a:endParaRPr kumimoji="1" lang="ja-JP" altLang="en-US" dirty="0"/>
          </a:p>
        </p:txBody>
      </p:sp>
      <p:cxnSp>
        <p:nvCxnSpPr>
          <p:cNvPr id="134" name="直線矢印コネクタ 133"/>
          <p:cNvCxnSpPr>
            <a:stCxn id="117" idx="0"/>
            <a:endCxn id="133" idx="5"/>
          </p:cNvCxnSpPr>
          <p:nvPr/>
        </p:nvCxnSpPr>
        <p:spPr>
          <a:xfrm flipH="1" flipV="1">
            <a:off x="3923098" y="2580374"/>
            <a:ext cx="451069" cy="727379"/>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35" name="円/楕円 134"/>
          <p:cNvSpPr/>
          <p:nvPr/>
        </p:nvSpPr>
        <p:spPr>
          <a:xfrm>
            <a:off x="2483155" y="2528314"/>
            <a:ext cx="297180" cy="297180"/>
          </a:xfrm>
          <a:prstGeom prst="ellipse">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K</a:t>
            </a:r>
            <a:endParaRPr kumimoji="1" lang="ja-JP" altLang="en-US" dirty="0"/>
          </a:p>
        </p:txBody>
      </p:sp>
      <p:sp>
        <p:nvSpPr>
          <p:cNvPr id="136" name="円/楕円 135"/>
          <p:cNvSpPr/>
          <p:nvPr/>
        </p:nvSpPr>
        <p:spPr>
          <a:xfrm>
            <a:off x="3669439" y="1462064"/>
            <a:ext cx="297180" cy="297180"/>
          </a:xfrm>
          <a:prstGeom prst="ellipse">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L</a:t>
            </a:r>
            <a:endParaRPr kumimoji="1" lang="ja-JP" altLang="en-US" dirty="0"/>
          </a:p>
        </p:txBody>
      </p:sp>
      <p:cxnSp>
        <p:nvCxnSpPr>
          <p:cNvPr id="137" name="直線矢印コネクタ 136"/>
          <p:cNvCxnSpPr>
            <a:stCxn id="133" idx="0"/>
            <a:endCxn id="136" idx="4"/>
          </p:cNvCxnSpPr>
          <p:nvPr/>
        </p:nvCxnSpPr>
        <p:spPr>
          <a:xfrm flipV="1">
            <a:off x="3818029" y="1759244"/>
            <a:ext cx="0" cy="567471"/>
          </a:xfrm>
          <a:prstGeom prst="straightConnector1">
            <a:avLst/>
          </a:prstGeom>
          <a:ln>
            <a:solidFill>
              <a:srgbClr val="00B050"/>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38" name="直線矢印コネクタ 137"/>
          <p:cNvCxnSpPr>
            <a:stCxn id="130" idx="0"/>
            <a:endCxn id="135" idx="4"/>
          </p:cNvCxnSpPr>
          <p:nvPr/>
        </p:nvCxnSpPr>
        <p:spPr>
          <a:xfrm flipV="1">
            <a:off x="2453029" y="2825494"/>
            <a:ext cx="178716" cy="1194654"/>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39" name="直線矢印コネクタ 138"/>
          <p:cNvCxnSpPr>
            <a:stCxn id="135" idx="0"/>
            <a:endCxn id="136" idx="3"/>
          </p:cNvCxnSpPr>
          <p:nvPr/>
        </p:nvCxnSpPr>
        <p:spPr>
          <a:xfrm flipV="1">
            <a:off x="2631745" y="1715723"/>
            <a:ext cx="1081215" cy="812591"/>
          </a:xfrm>
          <a:prstGeom prst="straightConnector1">
            <a:avLst/>
          </a:prstGeom>
          <a:ln>
            <a:solidFill>
              <a:srgbClr val="00B050"/>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40" name="左矢印 139"/>
          <p:cNvSpPr/>
          <p:nvPr/>
        </p:nvSpPr>
        <p:spPr>
          <a:xfrm rot="21327903">
            <a:off x="5029650" y="1800716"/>
            <a:ext cx="3627549" cy="11887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mtClean="0">
                <a:solidFill>
                  <a:schemeClr val="tx1"/>
                </a:solidFill>
              </a:rPr>
              <a:t>フェッチ </a:t>
            </a:r>
            <a:r>
              <a:rPr kumimoji="1" lang="en-US" altLang="ja-JP" smtClean="0">
                <a:solidFill>
                  <a:schemeClr val="tx1"/>
                </a:solidFill>
              </a:rPr>
              <a:t>from B</a:t>
            </a:r>
            <a:endParaRPr kumimoji="1" lang="ja-JP" altLang="en-US" dirty="0">
              <a:solidFill>
                <a:schemeClr val="tx1"/>
              </a:solidFill>
            </a:endParaRPr>
          </a:p>
        </p:txBody>
      </p:sp>
      <p:sp>
        <p:nvSpPr>
          <p:cNvPr id="141" name="角丸四角形吹き出し 140"/>
          <p:cNvSpPr/>
          <p:nvPr/>
        </p:nvSpPr>
        <p:spPr>
          <a:xfrm>
            <a:off x="10228795" y="4925680"/>
            <a:ext cx="1422310" cy="495011"/>
          </a:xfrm>
          <a:prstGeom prst="wedgeRoundRectCallout">
            <a:avLst>
              <a:gd name="adj1" fmla="val -78914"/>
              <a:gd name="adj2" fmla="val -5366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リモート</a:t>
            </a:r>
            <a:r>
              <a:rPr kumimoji="1" lang="en-US" altLang="ja-JP" dirty="0" smtClean="0"/>
              <a:t>A</a:t>
            </a:r>
            <a:endParaRPr kumimoji="1" lang="ja-JP" altLang="en-US" dirty="0"/>
          </a:p>
        </p:txBody>
      </p:sp>
      <p:sp>
        <p:nvSpPr>
          <p:cNvPr id="142" name="角丸四角形吹き出し 141"/>
          <p:cNvSpPr/>
          <p:nvPr/>
        </p:nvSpPr>
        <p:spPr>
          <a:xfrm>
            <a:off x="10618442" y="2577988"/>
            <a:ext cx="1422310" cy="495011"/>
          </a:xfrm>
          <a:prstGeom prst="wedgeRoundRectCallout">
            <a:avLst>
              <a:gd name="adj1" fmla="val -44330"/>
              <a:gd name="adj2" fmla="val -12883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リモート</a:t>
            </a:r>
            <a:r>
              <a:rPr kumimoji="1" lang="en-US" altLang="ja-JP" dirty="0" smtClean="0"/>
              <a:t>B</a:t>
            </a:r>
            <a:endParaRPr kumimoji="1" lang="ja-JP" altLang="en-US" dirty="0"/>
          </a:p>
        </p:txBody>
      </p:sp>
      <p:sp>
        <p:nvSpPr>
          <p:cNvPr id="67" name="角丸四角形吹き出し 66"/>
          <p:cNvSpPr/>
          <p:nvPr/>
        </p:nvSpPr>
        <p:spPr>
          <a:xfrm>
            <a:off x="4520107" y="1148355"/>
            <a:ext cx="2439768" cy="571455"/>
          </a:xfrm>
          <a:prstGeom prst="wedgeRoundRectCallout">
            <a:avLst>
              <a:gd name="adj1" fmla="val -69685"/>
              <a:gd name="adj2" fmla="val 65052"/>
              <a:gd name="adj3" fmla="val 16667"/>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mtClean="0"/>
              <a:t>ローカルで更新</a:t>
            </a:r>
            <a:endParaRPr kumimoji="1" lang="ja-JP" altLang="en-US" dirty="0"/>
          </a:p>
        </p:txBody>
      </p:sp>
      <p:sp>
        <p:nvSpPr>
          <p:cNvPr id="68" name="線吹き出し 1 (枠付き) 67"/>
          <p:cNvSpPr/>
          <p:nvPr/>
        </p:nvSpPr>
        <p:spPr>
          <a:xfrm>
            <a:off x="2883615" y="2894091"/>
            <a:ext cx="1014251" cy="296172"/>
          </a:xfrm>
          <a:prstGeom prst="borderCallout1">
            <a:avLst>
              <a:gd name="adj1" fmla="val 50068"/>
              <a:gd name="adj2" fmla="val 100019"/>
              <a:gd name="adj3" fmla="val 157149"/>
              <a:gd name="adj4" fmla="val 137594"/>
            </a:avLst>
          </a:prstGeom>
          <a:solidFill>
            <a:srgbClr val="FF9966"/>
          </a:solidFill>
          <a:ln>
            <a:solidFill>
              <a:srgbClr val="C00000"/>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origin/master</a:t>
            </a:r>
            <a:endParaRPr kumimoji="1" lang="ja-JP" altLang="en-US" sz="1050" dirty="0">
              <a:solidFill>
                <a:schemeClr val="tx1"/>
              </a:solidFill>
            </a:endParaRPr>
          </a:p>
        </p:txBody>
      </p:sp>
      <p:sp>
        <p:nvSpPr>
          <p:cNvPr id="69" name="線吹き出し 1 (枠付き) 68"/>
          <p:cNvSpPr/>
          <p:nvPr/>
        </p:nvSpPr>
        <p:spPr>
          <a:xfrm>
            <a:off x="2736435" y="1127728"/>
            <a:ext cx="681287" cy="296172"/>
          </a:xfrm>
          <a:prstGeom prst="borderCallout1">
            <a:avLst>
              <a:gd name="adj1" fmla="val 55939"/>
              <a:gd name="adj2" fmla="val 100160"/>
              <a:gd name="adj3" fmla="val 135986"/>
              <a:gd name="adj4" fmla="val 144690"/>
            </a:avLst>
          </a:prstGeom>
          <a:solidFill>
            <a:srgbClr val="FF9966"/>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master</a:t>
            </a:r>
            <a:endParaRPr kumimoji="1" lang="ja-JP" altLang="en-US" sz="1050" dirty="0">
              <a:solidFill>
                <a:schemeClr val="tx1"/>
              </a:solidFill>
            </a:endParaRPr>
          </a:p>
        </p:txBody>
      </p:sp>
      <p:sp>
        <p:nvSpPr>
          <p:cNvPr id="70" name="線吹き出し 1 (枠付き) 69"/>
          <p:cNvSpPr/>
          <p:nvPr/>
        </p:nvSpPr>
        <p:spPr>
          <a:xfrm>
            <a:off x="7748937" y="3393568"/>
            <a:ext cx="1014251" cy="296172"/>
          </a:xfrm>
          <a:prstGeom prst="borderCallout1">
            <a:avLst>
              <a:gd name="adj1" fmla="val 54326"/>
              <a:gd name="adj2" fmla="val 98776"/>
              <a:gd name="adj3" fmla="val 138761"/>
              <a:gd name="adj4" fmla="val 129736"/>
            </a:avLst>
          </a:prstGeom>
          <a:solidFill>
            <a:srgbClr val="FF9966"/>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origin/master</a:t>
            </a:r>
            <a:endParaRPr kumimoji="1" lang="ja-JP" altLang="en-US" sz="1050" dirty="0">
              <a:solidFill>
                <a:schemeClr val="tx1"/>
              </a:solidFill>
            </a:endParaRPr>
          </a:p>
        </p:txBody>
      </p:sp>
      <p:sp>
        <p:nvSpPr>
          <p:cNvPr id="71" name="線吹き出し 1 (枠付き) 70"/>
          <p:cNvSpPr/>
          <p:nvPr/>
        </p:nvSpPr>
        <p:spPr>
          <a:xfrm>
            <a:off x="8456981" y="547033"/>
            <a:ext cx="1014251" cy="296172"/>
          </a:xfrm>
          <a:prstGeom prst="borderCallout1">
            <a:avLst>
              <a:gd name="adj1" fmla="val 54326"/>
              <a:gd name="adj2" fmla="val 100019"/>
              <a:gd name="adj3" fmla="val 130244"/>
              <a:gd name="adj4" fmla="val 135954"/>
            </a:avLst>
          </a:prstGeom>
          <a:solidFill>
            <a:srgbClr val="FF9966"/>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B/master</a:t>
            </a:r>
            <a:endParaRPr kumimoji="1" lang="ja-JP" altLang="en-US" sz="1050" dirty="0">
              <a:solidFill>
                <a:schemeClr val="tx1"/>
              </a:solidFill>
            </a:endParaRPr>
          </a:p>
        </p:txBody>
      </p:sp>
      <p:sp>
        <p:nvSpPr>
          <p:cNvPr id="72" name="線吹き出し 1 (枠付き) 71"/>
          <p:cNvSpPr/>
          <p:nvPr/>
        </p:nvSpPr>
        <p:spPr>
          <a:xfrm>
            <a:off x="1366140" y="2947722"/>
            <a:ext cx="1014251" cy="296172"/>
          </a:xfrm>
          <a:prstGeom prst="borderCallout1">
            <a:avLst>
              <a:gd name="adj1" fmla="val 50068"/>
              <a:gd name="adj2" fmla="val 100019"/>
              <a:gd name="adj3" fmla="val 149664"/>
              <a:gd name="adj4" fmla="val 153986"/>
            </a:avLst>
          </a:prstGeom>
          <a:solidFill>
            <a:srgbClr val="FF9966"/>
          </a:solidFill>
          <a:ln>
            <a:solidFill>
              <a:srgbClr val="C00000"/>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B/master</a:t>
            </a:r>
            <a:endParaRPr kumimoji="1" lang="ja-JP" altLang="en-US" sz="1050" dirty="0">
              <a:solidFill>
                <a:schemeClr val="tx1"/>
              </a:solidFill>
            </a:endParaRPr>
          </a:p>
        </p:txBody>
      </p:sp>
    </p:spTree>
    <p:extLst>
      <p:ext uri="{BB962C8B-B14F-4D97-AF65-F5344CB8AC3E}">
        <p14:creationId xmlns:p14="http://schemas.microsoft.com/office/powerpoint/2010/main" val="294279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フローチャート: 処理 91"/>
          <p:cNvSpPr/>
          <p:nvPr/>
        </p:nvSpPr>
        <p:spPr>
          <a:xfrm>
            <a:off x="6003509" y="781970"/>
            <a:ext cx="107205" cy="5940447"/>
          </a:xfrm>
          <a:prstGeom prst="flowChartProcess">
            <a:avLst/>
          </a:prstGeom>
          <a:pattFill prst="openDmnd">
            <a:fgClr>
              <a:schemeClr val="accent6">
                <a:lumMod val="75000"/>
              </a:schemeClr>
            </a:fgClr>
            <a:bgClr>
              <a:schemeClr val="bg1"/>
            </a:bgClr>
          </a:patt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87829" y="73152"/>
            <a:ext cx="10920548" cy="932688"/>
          </a:xfrm>
        </p:spPr>
        <p:txBody>
          <a:bodyPr>
            <a:noAutofit/>
          </a:bodyPr>
          <a:lstStyle/>
          <a:p>
            <a:r>
              <a:rPr lang="ja-JP" altLang="en-US" sz="4000" b="1" dirty="0"/>
              <a:t>複数のサーバーとのやりとり</a:t>
            </a:r>
            <a:endParaRPr kumimoji="1" lang="ja-JP" altLang="en-US" sz="4000" b="1" dirty="0"/>
          </a:p>
        </p:txBody>
      </p:sp>
      <p:pic>
        <p:nvPicPr>
          <p:cNvPr id="43" name="図 42"/>
          <p:cNvPicPr>
            <a:picLocks noChangeAspect="1"/>
          </p:cNvPicPr>
          <p:nvPr/>
        </p:nvPicPr>
        <p:blipFill>
          <a:blip r:embed="rId2">
            <a:duotone>
              <a:schemeClr val="bg2">
                <a:shade val="45000"/>
                <a:satMod val="135000"/>
              </a:schemeClr>
              <a:prstClr val="white"/>
            </a:duotone>
          </a:blip>
          <a:stretch>
            <a:fillRect/>
          </a:stretch>
        </p:blipFill>
        <p:spPr>
          <a:xfrm>
            <a:off x="10373459" y="1336662"/>
            <a:ext cx="1400175" cy="1935267"/>
          </a:xfrm>
          <a:prstGeom prst="rect">
            <a:avLst/>
          </a:prstGeom>
        </p:spPr>
      </p:pic>
      <p:pic>
        <p:nvPicPr>
          <p:cNvPr id="44" name="図 43"/>
          <p:cNvPicPr>
            <a:picLocks noChangeAspect="1"/>
          </p:cNvPicPr>
          <p:nvPr/>
        </p:nvPicPr>
        <p:blipFill>
          <a:blip r:embed="rId3"/>
          <a:stretch>
            <a:fillRect/>
          </a:stretch>
        </p:blipFill>
        <p:spPr>
          <a:xfrm>
            <a:off x="131779" y="1303020"/>
            <a:ext cx="1961816" cy="1970887"/>
          </a:xfrm>
          <a:prstGeom prst="rect">
            <a:avLst/>
          </a:prstGeom>
        </p:spPr>
      </p:pic>
      <p:sp>
        <p:nvSpPr>
          <p:cNvPr id="50" name="角丸四角形吹き出し 49"/>
          <p:cNvSpPr/>
          <p:nvPr/>
        </p:nvSpPr>
        <p:spPr>
          <a:xfrm>
            <a:off x="4377499" y="1456902"/>
            <a:ext cx="2685974" cy="681647"/>
          </a:xfrm>
          <a:prstGeom prst="wedgeRoundRectCallout">
            <a:avLst>
              <a:gd name="adj1" fmla="val 41230"/>
              <a:gd name="adj2" fmla="val 11954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プッシュしたサーバーに伝搬する</a:t>
            </a:r>
            <a:endParaRPr kumimoji="1" lang="ja-JP" altLang="en-US" dirty="0"/>
          </a:p>
        </p:txBody>
      </p:sp>
      <p:pic>
        <p:nvPicPr>
          <p:cNvPr id="51" name="図 50"/>
          <p:cNvPicPr>
            <a:picLocks noChangeAspect="1"/>
          </p:cNvPicPr>
          <p:nvPr/>
        </p:nvPicPr>
        <p:blipFill>
          <a:blip r:embed="rId2">
            <a:duotone>
              <a:schemeClr val="bg2">
                <a:shade val="45000"/>
                <a:satMod val="135000"/>
              </a:schemeClr>
              <a:prstClr val="white"/>
            </a:duotone>
          </a:blip>
          <a:stretch>
            <a:fillRect/>
          </a:stretch>
        </p:blipFill>
        <p:spPr>
          <a:xfrm>
            <a:off x="8409003" y="4024496"/>
            <a:ext cx="1400175" cy="1935267"/>
          </a:xfrm>
          <a:prstGeom prst="rect">
            <a:avLst/>
          </a:prstGeom>
        </p:spPr>
      </p:pic>
      <p:sp>
        <p:nvSpPr>
          <p:cNvPr id="56" name="円/楕円 55"/>
          <p:cNvSpPr/>
          <p:nvPr/>
        </p:nvSpPr>
        <p:spPr>
          <a:xfrm>
            <a:off x="10528002" y="4202555"/>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P</a:t>
            </a:r>
            <a:endParaRPr kumimoji="1" lang="ja-JP" altLang="en-US" dirty="0"/>
          </a:p>
        </p:txBody>
      </p:sp>
      <p:sp>
        <p:nvSpPr>
          <p:cNvPr id="57" name="円/楕円 56"/>
          <p:cNvSpPr/>
          <p:nvPr/>
        </p:nvSpPr>
        <p:spPr>
          <a:xfrm>
            <a:off x="10528412" y="3513457"/>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Q</a:t>
            </a:r>
            <a:endParaRPr kumimoji="1" lang="ja-JP" altLang="en-US" dirty="0"/>
          </a:p>
        </p:txBody>
      </p:sp>
      <p:cxnSp>
        <p:nvCxnSpPr>
          <p:cNvPr id="58" name="直線矢印コネクタ 57"/>
          <p:cNvCxnSpPr>
            <a:stCxn id="56" idx="0"/>
            <a:endCxn id="57" idx="4"/>
          </p:cNvCxnSpPr>
          <p:nvPr/>
        </p:nvCxnSpPr>
        <p:spPr>
          <a:xfrm flipV="1">
            <a:off x="10676592" y="3810637"/>
            <a:ext cx="410" cy="391918"/>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59" name="円/楕円 58"/>
          <p:cNvSpPr/>
          <p:nvPr/>
        </p:nvSpPr>
        <p:spPr>
          <a:xfrm>
            <a:off x="10528002" y="2767209"/>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R</a:t>
            </a:r>
            <a:endParaRPr kumimoji="1" lang="ja-JP" altLang="en-US" dirty="0"/>
          </a:p>
        </p:txBody>
      </p:sp>
      <p:sp>
        <p:nvSpPr>
          <p:cNvPr id="60" name="円/楕円 59"/>
          <p:cNvSpPr/>
          <p:nvPr/>
        </p:nvSpPr>
        <p:spPr>
          <a:xfrm>
            <a:off x="10528002" y="1660111"/>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T</a:t>
            </a:r>
            <a:endParaRPr kumimoji="1" lang="ja-JP" altLang="en-US" dirty="0"/>
          </a:p>
        </p:txBody>
      </p:sp>
      <p:cxnSp>
        <p:nvCxnSpPr>
          <p:cNvPr id="61" name="直線矢印コネクタ 60"/>
          <p:cNvCxnSpPr>
            <a:stCxn id="59" idx="0"/>
            <a:endCxn id="60" idx="4"/>
          </p:cNvCxnSpPr>
          <p:nvPr/>
        </p:nvCxnSpPr>
        <p:spPr>
          <a:xfrm flipV="1">
            <a:off x="10676592" y="1957291"/>
            <a:ext cx="0" cy="809918"/>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cxnSp>
        <p:nvCxnSpPr>
          <p:cNvPr id="62" name="直線矢印コネクタ 61"/>
          <p:cNvCxnSpPr>
            <a:stCxn id="57" idx="0"/>
            <a:endCxn id="59" idx="4"/>
          </p:cNvCxnSpPr>
          <p:nvPr/>
        </p:nvCxnSpPr>
        <p:spPr>
          <a:xfrm flipH="1" flipV="1">
            <a:off x="10676592" y="3064389"/>
            <a:ext cx="410" cy="449068"/>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63" name="円/楕円 62"/>
          <p:cNvSpPr/>
          <p:nvPr/>
        </p:nvSpPr>
        <p:spPr>
          <a:xfrm>
            <a:off x="9894978" y="2397640"/>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S</a:t>
            </a:r>
            <a:endParaRPr kumimoji="1" lang="ja-JP" altLang="en-US" dirty="0"/>
          </a:p>
        </p:txBody>
      </p:sp>
      <p:cxnSp>
        <p:nvCxnSpPr>
          <p:cNvPr id="64" name="直線矢印コネクタ 63"/>
          <p:cNvCxnSpPr>
            <a:stCxn id="57" idx="1"/>
            <a:endCxn id="63" idx="5"/>
          </p:cNvCxnSpPr>
          <p:nvPr/>
        </p:nvCxnSpPr>
        <p:spPr>
          <a:xfrm flipH="1" flipV="1">
            <a:off x="10148637" y="2651299"/>
            <a:ext cx="423296" cy="905679"/>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cxnSp>
        <p:nvCxnSpPr>
          <p:cNvPr id="65" name="直線矢印コネクタ 64"/>
          <p:cNvCxnSpPr>
            <a:stCxn id="63" idx="7"/>
            <a:endCxn id="60" idx="2"/>
          </p:cNvCxnSpPr>
          <p:nvPr/>
        </p:nvCxnSpPr>
        <p:spPr>
          <a:xfrm flipV="1">
            <a:off x="10148637" y="1808701"/>
            <a:ext cx="379365" cy="632460"/>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113" name="円/楕円 112"/>
          <p:cNvSpPr/>
          <p:nvPr/>
        </p:nvSpPr>
        <p:spPr>
          <a:xfrm>
            <a:off x="4050719" y="5745018"/>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114" name="円/楕円 113"/>
          <p:cNvSpPr/>
          <p:nvPr/>
        </p:nvSpPr>
        <p:spPr>
          <a:xfrm>
            <a:off x="4050719" y="5036358"/>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115" name="直線矢印コネクタ 114"/>
          <p:cNvCxnSpPr>
            <a:stCxn id="113" idx="0"/>
            <a:endCxn id="114" idx="4"/>
          </p:cNvCxnSpPr>
          <p:nvPr/>
        </p:nvCxnSpPr>
        <p:spPr>
          <a:xfrm flipV="1">
            <a:off x="4199309" y="5333538"/>
            <a:ext cx="0" cy="411480"/>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16" name="円/楕円 115"/>
          <p:cNvSpPr/>
          <p:nvPr/>
        </p:nvSpPr>
        <p:spPr>
          <a:xfrm>
            <a:off x="4050309" y="4327698"/>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sp>
        <p:nvSpPr>
          <p:cNvPr id="117" name="円/楕円 116"/>
          <p:cNvSpPr/>
          <p:nvPr/>
        </p:nvSpPr>
        <p:spPr>
          <a:xfrm>
            <a:off x="4050309" y="3220600"/>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a:t>
            </a:r>
            <a:endParaRPr kumimoji="1" lang="ja-JP" altLang="en-US" dirty="0"/>
          </a:p>
        </p:txBody>
      </p:sp>
      <p:cxnSp>
        <p:nvCxnSpPr>
          <p:cNvPr id="118" name="直線矢印コネクタ 117"/>
          <p:cNvCxnSpPr>
            <a:stCxn id="116" idx="0"/>
            <a:endCxn id="117" idx="4"/>
          </p:cNvCxnSpPr>
          <p:nvPr/>
        </p:nvCxnSpPr>
        <p:spPr>
          <a:xfrm flipV="1">
            <a:off x="4198899" y="3517780"/>
            <a:ext cx="0" cy="809918"/>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19" name="直線矢印コネクタ 118"/>
          <p:cNvCxnSpPr>
            <a:stCxn id="114" idx="0"/>
            <a:endCxn id="116" idx="4"/>
          </p:cNvCxnSpPr>
          <p:nvPr/>
        </p:nvCxnSpPr>
        <p:spPr>
          <a:xfrm flipH="1" flipV="1">
            <a:off x="4198899" y="4624878"/>
            <a:ext cx="410" cy="411480"/>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20" name="円/楕円 119"/>
          <p:cNvSpPr/>
          <p:nvPr/>
        </p:nvSpPr>
        <p:spPr>
          <a:xfrm>
            <a:off x="3337839" y="3929260"/>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a:t>
            </a:r>
            <a:endParaRPr kumimoji="1" lang="ja-JP" altLang="en-US" dirty="0"/>
          </a:p>
        </p:txBody>
      </p:sp>
      <p:cxnSp>
        <p:nvCxnSpPr>
          <p:cNvPr id="121" name="直線矢印コネクタ 120"/>
          <p:cNvCxnSpPr>
            <a:stCxn id="116" idx="2"/>
            <a:endCxn id="120" idx="5"/>
          </p:cNvCxnSpPr>
          <p:nvPr/>
        </p:nvCxnSpPr>
        <p:spPr>
          <a:xfrm flipH="1" flipV="1">
            <a:off x="3591498" y="4182919"/>
            <a:ext cx="458811" cy="293369"/>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直線矢印コネクタ 121"/>
          <p:cNvCxnSpPr>
            <a:stCxn id="120" idx="7"/>
            <a:endCxn id="117" idx="2"/>
          </p:cNvCxnSpPr>
          <p:nvPr/>
        </p:nvCxnSpPr>
        <p:spPr>
          <a:xfrm flipV="1">
            <a:off x="3591498" y="3369190"/>
            <a:ext cx="458811" cy="603591"/>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23" name="円/楕円 122"/>
          <p:cNvSpPr/>
          <p:nvPr/>
        </p:nvSpPr>
        <p:spPr>
          <a:xfrm>
            <a:off x="2762195" y="5737910"/>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P</a:t>
            </a:r>
            <a:endParaRPr kumimoji="1" lang="ja-JP" altLang="en-US" dirty="0"/>
          </a:p>
        </p:txBody>
      </p:sp>
      <p:sp>
        <p:nvSpPr>
          <p:cNvPr id="124" name="円/楕円 123"/>
          <p:cNvSpPr/>
          <p:nvPr/>
        </p:nvSpPr>
        <p:spPr>
          <a:xfrm>
            <a:off x="2762605" y="5048812"/>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Q</a:t>
            </a:r>
            <a:endParaRPr kumimoji="1" lang="ja-JP" altLang="en-US" dirty="0"/>
          </a:p>
        </p:txBody>
      </p:sp>
      <p:cxnSp>
        <p:nvCxnSpPr>
          <p:cNvPr id="125" name="直線矢印コネクタ 124"/>
          <p:cNvCxnSpPr>
            <a:stCxn id="123" idx="0"/>
            <a:endCxn id="124" idx="4"/>
          </p:cNvCxnSpPr>
          <p:nvPr/>
        </p:nvCxnSpPr>
        <p:spPr>
          <a:xfrm flipV="1">
            <a:off x="2910785" y="5345992"/>
            <a:ext cx="410" cy="391918"/>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126" name="円/楕円 125"/>
          <p:cNvSpPr/>
          <p:nvPr/>
        </p:nvSpPr>
        <p:spPr>
          <a:xfrm>
            <a:off x="2762195" y="4302564"/>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R</a:t>
            </a:r>
            <a:endParaRPr kumimoji="1" lang="ja-JP" altLang="en-US" dirty="0"/>
          </a:p>
        </p:txBody>
      </p:sp>
      <p:sp>
        <p:nvSpPr>
          <p:cNvPr id="127" name="円/楕円 126"/>
          <p:cNvSpPr/>
          <p:nvPr/>
        </p:nvSpPr>
        <p:spPr>
          <a:xfrm>
            <a:off x="2762195" y="3195466"/>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T</a:t>
            </a:r>
            <a:endParaRPr kumimoji="1" lang="ja-JP" altLang="en-US" dirty="0"/>
          </a:p>
        </p:txBody>
      </p:sp>
      <p:cxnSp>
        <p:nvCxnSpPr>
          <p:cNvPr id="128" name="直線矢印コネクタ 127"/>
          <p:cNvCxnSpPr>
            <a:stCxn id="126" idx="0"/>
            <a:endCxn id="127" idx="4"/>
          </p:cNvCxnSpPr>
          <p:nvPr/>
        </p:nvCxnSpPr>
        <p:spPr>
          <a:xfrm flipV="1">
            <a:off x="2910785" y="3492646"/>
            <a:ext cx="0" cy="809918"/>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cxnSp>
        <p:nvCxnSpPr>
          <p:cNvPr id="129" name="直線矢印コネクタ 128"/>
          <p:cNvCxnSpPr>
            <a:stCxn id="124" idx="0"/>
            <a:endCxn id="126" idx="4"/>
          </p:cNvCxnSpPr>
          <p:nvPr/>
        </p:nvCxnSpPr>
        <p:spPr>
          <a:xfrm flipH="1" flipV="1">
            <a:off x="2910785" y="4599744"/>
            <a:ext cx="410" cy="449068"/>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130" name="円/楕円 129"/>
          <p:cNvSpPr/>
          <p:nvPr/>
        </p:nvSpPr>
        <p:spPr>
          <a:xfrm>
            <a:off x="2030081" y="4009793"/>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S</a:t>
            </a:r>
            <a:endParaRPr kumimoji="1" lang="ja-JP" altLang="en-US" dirty="0"/>
          </a:p>
        </p:txBody>
      </p:sp>
      <p:cxnSp>
        <p:nvCxnSpPr>
          <p:cNvPr id="131" name="直線矢印コネクタ 130"/>
          <p:cNvCxnSpPr>
            <a:stCxn id="124" idx="1"/>
            <a:endCxn id="130" idx="5"/>
          </p:cNvCxnSpPr>
          <p:nvPr/>
        </p:nvCxnSpPr>
        <p:spPr>
          <a:xfrm flipH="1" flipV="1">
            <a:off x="2283740" y="4263452"/>
            <a:ext cx="522386" cy="828881"/>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cxnSp>
        <p:nvCxnSpPr>
          <p:cNvPr id="132" name="直線矢印コネクタ 131"/>
          <p:cNvCxnSpPr>
            <a:stCxn id="130" idx="7"/>
            <a:endCxn id="127" idx="2"/>
          </p:cNvCxnSpPr>
          <p:nvPr/>
        </p:nvCxnSpPr>
        <p:spPr>
          <a:xfrm flipV="1">
            <a:off x="2283740" y="3344056"/>
            <a:ext cx="478455" cy="709258"/>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133" name="円/楕円 132"/>
          <p:cNvSpPr/>
          <p:nvPr/>
        </p:nvSpPr>
        <p:spPr>
          <a:xfrm>
            <a:off x="3494171" y="2239562"/>
            <a:ext cx="297180" cy="297180"/>
          </a:xfrm>
          <a:prstGeom prst="ellipse">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J</a:t>
            </a:r>
            <a:endParaRPr kumimoji="1" lang="ja-JP" altLang="en-US" dirty="0"/>
          </a:p>
        </p:txBody>
      </p:sp>
      <p:cxnSp>
        <p:nvCxnSpPr>
          <p:cNvPr id="134" name="直線矢印コネクタ 133"/>
          <p:cNvCxnSpPr>
            <a:stCxn id="117" idx="0"/>
            <a:endCxn id="133" idx="5"/>
          </p:cNvCxnSpPr>
          <p:nvPr/>
        </p:nvCxnSpPr>
        <p:spPr>
          <a:xfrm flipH="1" flipV="1">
            <a:off x="3747830" y="2493221"/>
            <a:ext cx="451069" cy="727379"/>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35" name="円/楕円 134"/>
          <p:cNvSpPr/>
          <p:nvPr/>
        </p:nvSpPr>
        <p:spPr>
          <a:xfrm>
            <a:off x="2307887" y="2441161"/>
            <a:ext cx="297180" cy="297180"/>
          </a:xfrm>
          <a:prstGeom prst="ellipse">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K</a:t>
            </a:r>
            <a:endParaRPr kumimoji="1" lang="ja-JP" altLang="en-US" dirty="0"/>
          </a:p>
        </p:txBody>
      </p:sp>
      <p:sp>
        <p:nvSpPr>
          <p:cNvPr id="136" name="円/楕円 135"/>
          <p:cNvSpPr/>
          <p:nvPr/>
        </p:nvSpPr>
        <p:spPr>
          <a:xfrm>
            <a:off x="3494171" y="1374911"/>
            <a:ext cx="297180" cy="297180"/>
          </a:xfrm>
          <a:prstGeom prst="ellipse">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L</a:t>
            </a:r>
            <a:endParaRPr kumimoji="1" lang="ja-JP" altLang="en-US" dirty="0"/>
          </a:p>
        </p:txBody>
      </p:sp>
      <p:cxnSp>
        <p:nvCxnSpPr>
          <p:cNvPr id="137" name="直線矢印コネクタ 136"/>
          <p:cNvCxnSpPr>
            <a:stCxn id="133" idx="0"/>
            <a:endCxn id="136" idx="4"/>
          </p:cNvCxnSpPr>
          <p:nvPr/>
        </p:nvCxnSpPr>
        <p:spPr>
          <a:xfrm flipV="1">
            <a:off x="3642761" y="1672091"/>
            <a:ext cx="0" cy="567471"/>
          </a:xfrm>
          <a:prstGeom prst="straightConnector1">
            <a:avLst/>
          </a:prstGeom>
          <a:ln>
            <a:solidFill>
              <a:srgbClr val="00B050"/>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38" name="直線矢印コネクタ 137"/>
          <p:cNvCxnSpPr>
            <a:stCxn id="130" idx="0"/>
            <a:endCxn id="135" idx="4"/>
          </p:cNvCxnSpPr>
          <p:nvPr/>
        </p:nvCxnSpPr>
        <p:spPr>
          <a:xfrm flipV="1">
            <a:off x="2178671" y="2738341"/>
            <a:ext cx="277806" cy="1271452"/>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39" name="直線矢印コネクタ 138"/>
          <p:cNvCxnSpPr>
            <a:stCxn id="135" idx="0"/>
            <a:endCxn id="136" idx="3"/>
          </p:cNvCxnSpPr>
          <p:nvPr/>
        </p:nvCxnSpPr>
        <p:spPr>
          <a:xfrm flipV="1">
            <a:off x="2456477" y="1628570"/>
            <a:ext cx="1081215" cy="812591"/>
          </a:xfrm>
          <a:prstGeom prst="straightConnector1">
            <a:avLst/>
          </a:prstGeom>
          <a:ln>
            <a:solidFill>
              <a:srgbClr val="00B050"/>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40" name="左矢印 139"/>
          <p:cNvSpPr/>
          <p:nvPr/>
        </p:nvSpPr>
        <p:spPr>
          <a:xfrm flipH="1">
            <a:off x="4671995" y="3205609"/>
            <a:ext cx="1882547" cy="118872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mtClean="0">
                <a:solidFill>
                  <a:schemeClr val="tx1"/>
                </a:solidFill>
              </a:rPr>
              <a:t>プッシュ </a:t>
            </a:r>
            <a:r>
              <a:rPr kumimoji="1" lang="en-US" altLang="ja-JP" smtClean="0">
                <a:solidFill>
                  <a:schemeClr val="tx1"/>
                </a:solidFill>
              </a:rPr>
              <a:t>to </a:t>
            </a:r>
            <a:r>
              <a:rPr kumimoji="1" lang="en-US" altLang="ja-JP" smtClean="0">
                <a:solidFill>
                  <a:schemeClr val="tx1"/>
                </a:solidFill>
              </a:rPr>
              <a:t>A</a:t>
            </a:r>
          </a:p>
          <a:p>
            <a:pPr algn="ctr"/>
            <a:r>
              <a:rPr kumimoji="1" lang="en-US" altLang="ja-JP" smtClean="0">
                <a:solidFill>
                  <a:schemeClr val="tx1"/>
                </a:solidFill>
              </a:rPr>
              <a:t>(origin)</a:t>
            </a:r>
            <a:endParaRPr kumimoji="1" lang="ja-JP" altLang="en-US" dirty="0">
              <a:solidFill>
                <a:schemeClr val="tx1"/>
              </a:solidFill>
            </a:endParaRPr>
          </a:p>
        </p:txBody>
      </p:sp>
      <p:sp>
        <p:nvSpPr>
          <p:cNvPr id="141" name="角丸四角形吹き出し 140"/>
          <p:cNvSpPr/>
          <p:nvPr/>
        </p:nvSpPr>
        <p:spPr>
          <a:xfrm>
            <a:off x="9670458" y="5126377"/>
            <a:ext cx="1422310" cy="495011"/>
          </a:xfrm>
          <a:prstGeom prst="wedgeRoundRectCallout">
            <a:avLst>
              <a:gd name="adj1" fmla="val -89555"/>
              <a:gd name="adj2" fmla="val -52924"/>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リモート</a:t>
            </a:r>
            <a:r>
              <a:rPr kumimoji="1" lang="en-US" altLang="ja-JP" dirty="0" smtClean="0"/>
              <a:t>A</a:t>
            </a:r>
            <a:endParaRPr kumimoji="1" lang="ja-JP" altLang="en-US" dirty="0"/>
          </a:p>
        </p:txBody>
      </p:sp>
      <p:sp>
        <p:nvSpPr>
          <p:cNvPr id="142" name="角丸四角形吹き出し 141"/>
          <p:cNvSpPr/>
          <p:nvPr/>
        </p:nvSpPr>
        <p:spPr>
          <a:xfrm>
            <a:off x="9809178" y="463584"/>
            <a:ext cx="1699199" cy="738215"/>
          </a:xfrm>
          <a:prstGeom prst="wedgeRoundRectCallout">
            <a:avLst>
              <a:gd name="adj1" fmla="val 38447"/>
              <a:gd name="adj2" fmla="val 10244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mtClean="0"/>
              <a:t>リモート</a:t>
            </a:r>
            <a:r>
              <a:rPr kumimoji="1" lang="en-US" altLang="ja-JP" smtClean="0"/>
              <a:t>B</a:t>
            </a:r>
          </a:p>
          <a:p>
            <a:pPr algn="ctr"/>
            <a:r>
              <a:rPr kumimoji="1" lang="ja-JP" altLang="en-US" smtClean="0"/>
              <a:t>（変化なし）</a:t>
            </a:r>
            <a:endParaRPr kumimoji="1" lang="ja-JP" altLang="en-US" dirty="0"/>
          </a:p>
        </p:txBody>
      </p:sp>
      <p:sp>
        <p:nvSpPr>
          <p:cNvPr id="66" name="円/楕円 65"/>
          <p:cNvSpPr/>
          <p:nvPr/>
        </p:nvSpPr>
        <p:spPr>
          <a:xfrm>
            <a:off x="8710249" y="5755161"/>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67" name="円/楕円 66"/>
          <p:cNvSpPr/>
          <p:nvPr/>
        </p:nvSpPr>
        <p:spPr>
          <a:xfrm>
            <a:off x="8710249" y="5046501"/>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cxnSp>
        <p:nvCxnSpPr>
          <p:cNvPr id="68" name="直線矢印コネクタ 67"/>
          <p:cNvCxnSpPr>
            <a:stCxn id="66" idx="0"/>
            <a:endCxn id="67" idx="4"/>
          </p:cNvCxnSpPr>
          <p:nvPr/>
        </p:nvCxnSpPr>
        <p:spPr>
          <a:xfrm flipV="1">
            <a:off x="8858839" y="5343681"/>
            <a:ext cx="0" cy="411480"/>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69" name="円/楕円 68"/>
          <p:cNvSpPr/>
          <p:nvPr/>
        </p:nvSpPr>
        <p:spPr>
          <a:xfrm>
            <a:off x="8709839" y="4337841"/>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sp>
        <p:nvSpPr>
          <p:cNvPr id="70" name="円/楕円 69"/>
          <p:cNvSpPr/>
          <p:nvPr/>
        </p:nvSpPr>
        <p:spPr>
          <a:xfrm>
            <a:off x="8709839" y="3230743"/>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a:t>
            </a:r>
            <a:endParaRPr kumimoji="1" lang="ja-JP" altLang="en-US" dirty="0"/>
          </a:p>
        </p:txBody>
      </p:sp>
      <p:cxnSp>
        <p:nvCxnSpPr>
          <p:cNvPr id="71" name="直線矢印コネクタ 70"/>
          <p:cNvCxnSpPr>
            <a:stCxn id="69" idx="0"/>
            <a:endCxn id="70" idx="4"/>
          </p:cNvCxnSpPr>
          <p:nvPr/>
        </p:nvCxnSpPr>
        <p:spPr>
          <a:xfrm flipV="1">
            <a:off x="8858429" y="3527923"/>
            <a:ext cx="0" cy="809918"/>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72" name="直線矢印コネクタ 71"/>
          <p:cNvCxnSpPr>
            <a:stCxn id="67" idx="0"/>
            <a:endCxn id="69" idx="4"/>
          </p:cNvCxnSpPr>
          <p:nvPr/>
        </p:nvCxnSpPr>
        <p:spPr>
          <a:xfrm flipH="1" flipV="1">
            <a:off x="8858429" y="4635021"/>
            <a:ext cx="410" cy="411480"/>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73" name="円/楕円 72"/>
          <p:cNvSpPr/>
          <p:nvPr/>
        </p:nvSpPr>
        <p:spPr>
          <a:xfrm>
            <a:off x="7997369" y="3939403"/>
            <a:ext cx="297180" cy="297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a:t>
            </a:r>
            <a:endParaRPr kumimoji="1" lang="ja-JP" altLang="en-US" dirty="0"/>
          </a:p>
        </p:txBody>
      </p:sp>
      <p:cxnSp>
        <p:nvCxnSpPr>
          <p:cNvPr id="74" name="直線矢印コネクタ 73"/>
          <p:cNvCxnSpPr>
            <a:stCxn id="69" idx="2"/>
            <a:endCxn id="73" idx="5"/>
          </p:cNvCxnSpPr>
          <p:nvPr/>
        </p:nvCxnSpPr>
        <p:spPr>
          <a:xfrm flipH="1" flipV="1">
            <a:off x="8251028" y="4193062"/>
            <a:ext cx="458811" cy="293369"/>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75" name="直線矢印コネクタ 74"/>
          <p:cNvCxnSpPr>
            <a:stCxn id="73" idx="7"/>
            <a:endCxn id="70" idx="2"/>
          </p:cNvCxnSpPr>
          <p:nvPr/>
        </p:nvCxnSpPr>
        <p:spPr>
          <a:xfrm flipV="1">
            <a:off x="8251028" y="3379333"/>
            <a:ext cx="458811" cy="603591"/>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76" name="円/楕円 75"/>
          <p:cNvSpPr/>
          <p:nvPr/>
        </p:nvSpPr>
        <p:spPr>
          <a:xfrm>
            <a:off x="7421725" y="5748053"/>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P</a:t>
            </a:r>
            <a:endParaRPr kumimoji="1" lang="ja-JP" altLang="en-US" dirty="0"/>
          </a:p>
        </p:txBody>
      </p:sp>
      <p:sp>
        <p:nvSpPr>
          <p:cNvPr id="77" name="円/楕円 76"/>
          <p:cNvSpPr/>
          <p:nvPr/>
        </p:nvSpPr>
        <p:spPr>
          <a:xfrm>
            <a:off x="7422135" y="5058955"/>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Q</a:t>
            </a:r>
            <a:endParaRPr kumimoji="1" lang="ja-JP" altLang="en-US" dirty="0"/>
          </a:p>
        </p:txBody>
      </p:sp>
      <p:cxnSp>
        <p:nvCxnSpPr>
          <p:cNvPr id="78" name="直線矢印コネクタ 77"/>
          <p:cNvCxnSpPr>
            <a:stCxn id="76" idx="0"/>
            <a:endCxn id="77" idx="4"/>
          </p:cNvCxnSpPr>
          <p:nvPr/>
        </p:nvCxnSpPr>
        <p:spPr>
          <a:xfrm flipV="1">
            <a:off x="7570315" y="5356135"/>
            <a:ext cx="410" cy="391918"/>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83" name="円/楕円 82"/>
          <p:cNvSpPr/>
          <p:nvPr/>
        </p:nvSpPr>
        <p:spPr>
          <a:xfrm>
            <a:off x="6617401" y="4044472"/>
            <a:ext cx="297180" cy="2971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S</a:t>
            </a:r>
            <a:endParaRPr kumimoji="1" lang="ja-JP" altLang="en-US" dirty="0"/>
          </a:p>
        </p:txBody>
      </p:sp>
      <p:cxnSp>
        <p:nvCxnSpPr>
          <p:cNvPr id="84" name="直線矢印コネクタ 83"/>
          <p:cNvCxnSpPr>
            <a:stCxn id="77" idx="1"/>
            <a:endCxn id="83" idx="5"/>
          </p:cNvCxnSpPr>
          <p:nvPr/>
        </p:nvCxnSpPr>
        <p:spPr>
          <a:xfrm flipH="1" flipV="1">
            <a:off x="6871060" y="4298131"/>
            <a:ext cx="594596" cy="804345"/>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sp>
        <p:nvSpPr>
          <p:cNvPr id="86" name="円/楕円 85"/>
          <p:cNvSpPr/>
          <p:nvPr/>
        </p:nvSpPr>
        <p:spPr>
          <a:xfrm>
            <a:off x="8153701" y="2249705"/>
            <a:ext cx="297180" cy="297180"/>
          </a:xfrm>
          <a:prstGeom prst="ellipse">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J</a:t>
            </a:r>
            <a:endParaRPr kumimoji="1" lang="ja-JP" altLang="en-US" dirty="0"/>
          </a:p>
        </p:txBody>
      </p:sp>
      <p:cxnSp>
        <p:nvCxnSpPr>
          <p:cNvPr id="87" name="直線矢印コネクタ 86"/>
          <p:cNvCxnSpPr>
            <a:stCxn id="70" idx="0"/>
            <a:endCxn id="86" idx="5"/>
          </p:cNvCxnSpPr>
          <p:nvPr/>
        </p:nvCxnSpPr>
        <p:spPr>
          <a:xfrm flipH="1" flipV="1">
            <a:off x="8407360" y="2503364"/>
            <a:ext cx="451069" cy="727379"/>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88" name="円/楕円 87"/>
          <p:cNvSpPr/>
          <p:nvPr/>
        </p:nvSpPr>
        <p:spPr>
          <a:xfrm>
            <a:off x="6967417" y="2451304"/>
            <a:ext cx="297180" cy="297180"/>
          </a:xfrm>
          <a:prstGeom prst="ellipse">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K</a:t>
            </a:r>
            <a:endParaRPr kumimoji="1" lang="ja-JP" altLang="en-US" dirty="0"/>
          </a:p>
        </p:txBody>
      </p:sp>
      <p:sp>
        <p:nvSpPr>
          <p:cNvPr id="89" name="円/楕円 88"/>
          <p:cNvSpPr/>
          <p:nvPr/>
        </p:nvSpPr>
        <p:spPr>
          <a:xfrm>
            <a:off x="8153701" y="1385054"/>
            <a:ext cx="297180" cy="297180"/>
          </a:xfrm>
          <a:prstGeom prst="ellipse">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L</a:t>
            </a:r>
            <a:endParaRPr kumimoji="1" lang="ja-JP" altLang="en-US" dirty="0"/>
          </a:p>
        </p:txBody>
      </p:sp>
      <p:cxnSp>
        <p:nvCxnSpPr>
          <p:cNvPr id="90" name="直線矢印コネクタ 89"/>
          <p:cNvCxnSpPr>
            <a:stCxn id="86" idx="0"/>
            <a:endCxn id="89" idx="4"/>
          </p:cNvCxnSpPr>
          <p:nvPr/>
        </p:nvCxnSpPr>
        <p:spPr>
          <a:xfrm flipV="1">
            <a:off x="8302291" y="1682234"/>
            <a:ext cx="0" cy="567471"/>
          </a:xfrm>
          <a:prstGeom prst="straightConnector1">
            <a:avLst/>
          </a:prstGeom>
          <a:ln>
            <a:solidFill>
              <a:srgbClr val="00B050"/>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94" name="直線矢印コネクタ 93"/>
          <p:cNvCxnSpPr>
            <a:stCxn id="83" idx="0"/>
            <a:endCxn id="88" idx="4"/>
          </p:cNvCxnSpPr>
          <p:nvPr/>
        </p:nvCxnSpPr>
        <p:spPr>
          <a:xfrm flipV="1">
            <a:off x="6765991" y="2748484"/>
            <a:ext cx="350016" cy="1295988"/>
          </a:xfrm>
          <a:prstGeom prst="straightConnector1">
            <a:avLst/>
          </a:prstGeom>
          <a:ln>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95" name="直線矢印コネクタ 94"/>
          <p:cNvCxnSpPr>
            <a:stCxn id="88" idx="0"/>
            <a:endCxn id="89" idx="3"/>
          </p:cNvCxnSpPr>
          <p:nvPr/>
        </p:nvCxnSpPr>
        <p:spPr>
          <a:xfrm flipV="1">
            <a:off x="7116007" y="1638713"/>
            <a:ext cx="1081215" cy="812591"/>
          </a:xfrm>
          <a:prstGeom prst="straightConnector1">
            <a:avLst/>
          </a:prstGeom>
          <a:ln>
            <a:solidFill>
              <a:srgbClr val="00B050"/>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91" name="線吹き出し 1 (枠付き) 90"/>
          <p:cNvSpPr/>
          <p:nvPr/>
        </p:nvSpPr>
        <p:spPr>
          <a:xfrm>
            <a:off x="2129171" y="947749"/>
            <a:ext cx="1014251" cy="296172"/>
          </a:xfrm>
          <a:prstGeom prst="borderCallout1">
            <a:avLst>
              <a:gd name="adj1" fmla="val 50068"/>
              <a:gd name="adj2" fmla="val 100019"/>
              <a:gd name="adj3" fmla="val 157149"/>
              <a:gd name="adj4" fmla="val 137594"/>
            </a:avLst>
          </a:prstGeom>
          <a:solidFill>
            <a:srgbClr val="FF9966"/>
          </a:solidFill>
          <a:ln>
            <a:solidFill>
              <a:srgbClr val="C00000"/>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origin/master</a:t>
            </a:r>
            <a:endParaRPr kumimoji="1" lang="ja-JP" altLang="en-US" sz="1050" dirty="0">
              <a:solidFill>
                <a:schemeClr val="tx1"/>
              </a:solidFill>
            </a:endParaRPr>
          </a:p>
        </p:txBody>
      </p:sp>
      <p:sp>
        <p:nvSpPr>
          <p:cNvPr id="93" name="線吹き出し 1 (枠付き) 92"/>
          <p:cNvSpPr/>
          <p:nvPr/>
        </p:nvSpPr>
        <p:spPr>
          <a:xfrm>
            <a:off x="3962880" y="981245"/>
            <a:ext cx="681287" cy="296172"/>
          </a:xfrm>
          <a:prstGeom prst="borderCallout1">
            <a:avLst>
              <a:gd name="adj1" fmla="val 46583"/>
              <a:gd name="adj2" fmla="val 108"/>
              <a:gd name="adj3" fmla="val 139728"/>
              <a:gd name="adj4" fmla="val -32639"/>
            </a:avLst>
          </a:prstGeom>
          <a:solidFill>
            <a:srgbClr val="FF9966"/>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master</a:t>
            </a:r>
            <a:endParaRPr kumimoji="1" lang="ja-JP" altLang="en-US" sz="1050" dirty="0">
              <a:solidFill>
                <a:schemeClr val="tx1"/>
              </a:solidFill>
            </a:endParaRPr>
          </a:p>
        </p:txBody>
      </p:sp>
      <p:sp>
        <p:nvSpPr>
          <p:cNvPr id="96" name="線吹き出し 1 (枠付き) 95"/>
          <p:cNvSpPr/>
          <p:nvPr/>
        </p:nvSpPr>
        <p:spPr>
          <a:xfrm>
            <a:off x="6952104" y="911462"/>
            <a:ext cx="1014251" cy="296172"/>
          </a:xfrm>
          <a:prstGeom prst="borderCallout1">
            <a:avLst>
              <a:gd name="adj1" fmla="val 55939"/>
              <a:gd name="adj2" fmla="val 100377"/>
              <a:gd name="adj3" fmla="val 165408"/>
              <a:gd name="adj4" fmla="val 128756"/>
            </a:avLst>
          </a:prstGeom>
          <a:solidFill>
            <a:srgbClr val="FF9966"/>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origin/master</a:t>
            </a:r>
            <a:endParaRPr kumimoji="1" lang="ja-JP" altLang="en-US" sz="1050" dirty="0">
              <a:solidFill>
                <a:schemeClr val="tx1"/>
              </a:solidFill>
            </a:endParaRPr>
          </a:p>
        </p:txBody>
      </p:sp>
      <p:sp>
        <p:nvSpPr>
          <p:cNvPr id="97" name="線吹き出し 1 (枠付き) 96"/>
          <p:cNvSpPr/>
          <p:nvPr/>
        </p:nvSpPr>
        <p:spPr>
          <a:xfrm>
            <a:off x="9134386" y="1369156"/>
            <a:ext cx="1014251" cy="296172"/>
          </a:xfrm>
          <a:prstGeom prst="borderCallout1">
            <a:avLst>
              <a:gd name="adj1" fmla="val 52197"/>
              <a:gd name="adj2" fmla="val 99831"/>
              <a:gd name="adj3" fmla="val 120501"/>
              <a:gd name="adj4" fmla="val 140777"/>
            </a:avLst>
          </a:prstGeom>
          <a:solidFill>
            <a:srgbClr val="FF9966"/>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B/master</a:t>
            </a:r>
            <a:endParaRPr kumimoji="1" lang="ja-JP" altLang="en-US" sz="1050" dirty="0">
              <a:solidFill>
                <a:schemeClr val="tx1"/>
              </a:solidFill>
            </a:endParaRPr>
          </a:p>
        </p:txBody>
      </p:sp>
      <p:sp>
        <p:nvSpPr>
          <p:cNvPr id="98" name="線吹き出し 1 (枠付き) 97"/>
          <p:cNvSpPr/>
          <p:nvPr/>
        </p:nvSpPr>
        <p:spPr>
          <a:xfrm>
            <a:off x="1227724" y="2863442"/>
            <a:ext cx="1014251" cy="296172"/>
          </a:xfrm>
          <a:prstGeom prst="borderCallout1">
            <a:avLst>
              <a:gd name="adj1" fmla="val 50068"/>
              <a:gd name="adj2" fmla="val 100019"/>
              <a:gd name="adj3" fmla="val 149664"/>
              <a:gd name="adj4" fmla="val 153986"/>
            </a:avLst>
          </a:prstGeom>
          <a:solidFill>
            <a:srgbClr val="FF9966"/>
          </a:solidFill>
          <a:ln>
            <a:solidFill>
              <a:srgbClr val="C00000"/>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050" smtClean="0">
                <a:solidFill>
                  <a:schemeClr val="tx1"/>
                </a:solidFill>
              </a:rPr>
              <a:t>B/master</a:t>
            </a:r>
            <a:endParaRPr kumimoji="1" lang="ja-JP" altLang="en-US" sz="1050" dirty="0">
              <a:solidFill>
                <a:schemeClr val="tx1"/>
              </a:solidFill>
            </a:endParaRPr>
          </a:p>
        </p:txBody>
      </p:sp>
      <p:sp>
        <p:nvSpPr>
          <p:cNvPr id="99" name="角丸四角形 98"/>
          <p:cNvSpPr/>
          <p:nvPr/>
        </p:nvSpPr>
        <p:spPr>
          <a:xfrm>
            <a:off x="2625717" y="3063892"/>
            <a:ext cx="606991" cy="1731262"/>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角丸四角形 99"/>
          <p:cNvSpPr/>
          <p:nvPr/>
        </p:nvSpPr>
        <p:spPr>
          <a:xfrm>
            <a:off x="7309711" y="3165422"/>
            <a:ext cx="606991" cy="1731262"/>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角丸四角形吹き出し 100"/>
          <p:cNvSpPr/>
          <p:nvPr/>
        </p:nvSpPr>
        <p:spPr>
          <a:xfrm>
            <a:off x="4465403" y="5333538"/>
            <a:ext cx="2844308" cy="854941"/>
          </a:xfrm>
          <a:prstGeom prst="wedgeRoundRectCallout">
            <a:avLst>
              <a:gd name="adj1" fmla="val 55606"/>
              <a:gd name="adj2" fmla="val -139862"/>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mtClean="0"/>
              <a:t>ブランチの形成に不要なコミットは伝搬しない</a:t>
            </a:r>
            <a:endParaRPr kumimoji="1" lang="ja-JP" altLang="en-US" dirty="0"/>
          </a:p>
        </p:txBody>
      </p:sp>
    </p:spTree>
    <p:extLst>
      <p:ext uri="{BB962C8B-B14F-4D97-AF65-F5344CB8AC3E}">
        <p14:creationId xmlns:p14="http://schemas.microsoft.com/office/powerpoint/2010/main" val="192281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4588" y="126940"/>
            <a:ext cx="10920548" cy="932688"/>
          </a:xfrm>
        </p:spPr>
        <p:txBody>
          <a:bodyPr>
            <a:noAutofit/>
          </a:bodyPr>
          <a:lstStyle/>
          <a:p>
            <a:r>
              <a:rPr lang="ja-JP" altLang="en-US" sz="4000" b="1" smtClean="0"/>
              <a:t>「</a:t>
            </a:r>
            <a:r>
              <a:rPr lang="en-US" altLang="ja-JP" sz="4000" b="1" smtClean="0"/>
              <a:t>origin/master</a:t>
            </a:r>
            <a:r>
              <a:rPr lang="ja-JP" altLang="en-US" sz="4000" b="1" smtClean="0"/>
              <a:t>」とは？</a:t>
            </a:r>
            <a:endParaRPr kumimoji="1" lang="ja-JP" altLang="en-US" sz="4000" b="1" dirty="0"/>
          </a:p>
        </p:txBody>
      </p:sp>
      <p:sp>
        <p:nvSpPr>
          <p:cNvPr id="3" name="コンテンツ プレースホルダー 2"/>
          <p:cNvSpPr>
            <a:spLocks noGrp="1"/>
          </p:cNvSpPr>
          <p:nvPr>
            <p:ph idx="1"/>
          </p:nvPr>
        </p:nvSpPr>
        <p:spPr>
          <a:xfrm>
            <a:off x="587829" y="1330867"/>
            <a:ext cx="10976642" cy="4848498"/>
          </a:xfrm>
        </p:spPr>
        <p:txBody>
          <a:bodyPr>
            <a:normAutofit/>
          </a:bodyPr>
          <a:lstStyle/>
          <a:p>
            <a:r>
              <a:rPr lang="ja-JP" altLang="en-US" sz="2800" dirty="0" smtClean="0">
                <a:solidFill>
                  <a:srgbClr val="FF0000"/>
                </a:solidFill>
              </a:rPr>
              <a:t>「</a:t>
            </a:r>
            <a:r>
              <a:rPr lang="en-US" altLang="ja-JP" sz="2800" dirty="0" smtClean="0">
                <a:solidFill>
                  <a:srgbClr val="FF0000"/>
                </a:solidFill>
              </a:rPr>
              <a:t>origin</a:t>
            </a:r>
            <a:r>
              <a:rPr lang="ja-JP" altLang="en-US" sz="2800" dirty="0" smtClean="0">
                <a:solidFill>
                  <a:srgbClr val="FF0000"/>
                </a:solidFill>
              </a:rPr>
              <a:t>」</a:t>
            </a:r>
            <a:r>
              <a:rPr lang="ja-JP" altLang="en-US" sz="2800" dirty="0" smtClean="0">
                <a:solidFill>
                  <a:schemeClr val="tx1"/>
                </a:solidFill>
              </a:rPr>
              <a:t>について説明出来る所まで来ました。</a:t>
            </a:r>
            <a:endParaRPr lang="en-US" altLang="ja-JP" sz="2800" dirty="0" smtClean="0">
              <a:solidFill>
                <a:schemeClr val="tx1"/>
              </a:solidFill>
            </a:endParaRPr>
          </a:p>
          <a:p>
            <a:r>
              <a:rPr lang="ja-JP" altLang="en-US" sz="2800" dirty="0" smtClean="0">
                <a:solidFill>
                  <a:schemeClr val="tx1"/>
                </a:solidFill>
              </a:rPr>
              <a:t>「</a:t>
            </a:r>
            <a:r>
              <a:rPr lang="en-US" altLang="ja-JP" sz="2800" dirty="0" smtClean="0">
                <a:solidFill>
                  <a:schemeClr val="tx1"/>
                </a:solidFill>
              </a:rPr>
              <a:t>origin</a:t>
            </a:r>
            <a:r>
              <a:rPr lang="ja-JP" altLang="en-US" sz="2800" dirty="0" smtClean="0">
                <a:solidFill>
                  <a:schemeClr val="tx1"/>
                </a:solidFill>
              </a:rPr>
              <a:t>」という単語を聞いた事があるかもしれません。これは</a:t>
            </a:r>
            <a:r>
              <a:rPr lang="en-US" altLang="ja-JP" sz="2800" dirty="0" err="1" smtClean="0">
                <a:solidFill>
                  <a:schemeClr val="tx1"/>
                </a:solidFill>
              </a:rPr>
              <a:t>Git</a:t>
            </a:r>
            <a:r>
              <a:rPr lang="ja-JP" altLang="en-US" sz="2800" dirty="0" smtClean="0">
                <a:solidFill>
                  <a:schemeClr val="tx1"/>
                </a:solidFill>
              </a:rPr>
              <a:t>上での</a:t>
            </a:r>
            <a:r>
              <a:rPr lang="ja-JP" altLang="en-US" sz="2800" dirty="0" smtClean="0">
                <a:solidFill>
                  <a:srgbClr val="FF0000"/>
                </a:solidFill>
              </a:rPr>
              <a:t>リモートサーバー名</a:t>
            </a:r>
            <a:r>
              <a:rPr lang="ja-JP" altLang="en-US" sz="2800" dirty="0" smtClean="0">
                <a:solidFill>
                  <a:schemeClr val="tx1"/>
                </a:solidFill>
              </a:rPr>
              <a:t>と考えて下さい。</a:t>
            </a:r>
            <a:endParaRPr lang="en-US" altLang="ja-JP" sz="2800" dirty="0" smtClean="0">
              <a:solidFill>
                <a:schemeClr val="tx1"/>
              </a:solidFill>
            </a:endParaRPr>
          </a:p>
          <a:p>
            <a:r>
              <a:rPr lang="ja-JP" altLang="en-US" sz="2800" dirty="0">
                <a:solidFill>
                  <a:schemeClr val="tx1"/>
                </a:solidFill>
              </a:rPr>
              <a:t>ブランチ</a:t>
            </a:r>
            <a:r>
              <a:rPr lang="ja-JP" altLang="en-US" sz="2800" dirty="0" smtClean="0">
                <a:solidFill>
                  <a:schemeClr val="tx1"/>
                </a:solidFill>
              </a:rPr>
              <a:t>での「</a:t>
            </a:r>
            <a:r>
              <a:rPr lang="en-US" altLang="ja-JP" sz="2800" dirty="0" smtClean="0">
                <a:solidFill>
                  <a:schemeClr val="tx1"/>
                </a:solidFill>
              </a:rPr>
              <a:t>master</a:t>
            </a:r>
            <a:r>
              <a:rPr lang="ja-JP" altLang="en-US" sz="2800" dirty="0" smtClean="0">
                <a:solidFill>
                  <a:schemeClr val="tx1"/>
                </a:solidFill>
              </a:rPr>
              <a:t>」同様に、</a:t>
            </a:r>
            <a:r>
              <a:rPr lang="ja-JP" altLang="en-US" sz="2800" dirty="0" smtClean="0">
                <a:solidFill>
                  <a:srgbClr val="FF0000"/>
                </a:solidFill>
              </a:rPr>
              <a:t>「</a:t>
            </a:r>
            <a:r>
              <a:rPr lang="en-US" altLang="ja-JP" sz="2800" dirty="0" smtClean="0">
                <a:solidFill>
                  <a:srgbClr val="FF0000"/>
                </a:solidFill>
              </a:rPr>
              <a:t>origin</a:t>
            </a:r>
            <a:r>
              <a:rPr lang="ja-JP" altLang="en-US" sz="2800" dirty="0" smtClean="0">
                <a:solidFill>
                  <a:srgbClr val="FF0000"/>
                </a:solidFill>
              </a:rPr>
              <a:t>」もまた慣例でしかありません</a:t>
            </a:r>
            <a:r>
              <a:rPr lang="ja-JP" altLang="en-US" sz="2800" dirty="0" smtClean="0">
                <a:solidFill>
                  <a:schemeClr val="tx1"/>
                </a:solidFill>
              </a:rPr>
              <a:t>。リモートサーバーが省略されるときに、「</a:t>
            </a:r>
            <a:r>
              <a:rPr lang="en-US" altLang="ja-JP" sz="2800" dirty="0" smtClean="0">
                <a:solidFill>
                  <a:schemeClr val="tx1"/>
                </a:solidFill>
              </a:rPr>
              <a:t>origin</a:t>
            </a:r>
            <a:r>
              <a:rPr lang="ja-JP" altLang="en-US" sz="2800" dirty="0" smtClean="0">
                <a:solidFill>
                  <a:schemeClr val="tx1"/>
                </a:solidFill>
              </a:rPr>
              <a:t>」という名前を使うというだけです。</a:t>
            </a:r>
            <a:endParaRPr lang="en-US" altLang="ja-JP" sz="2800" dirty="0" smtClean="0">
              <a:solidFill>
                <a:schemeClr val="tx1"/>
              </a:solidFill>
            </a:endParaRPr>
          </a:p>
          <a:p>
            <a:r>
              <a:rPr lang="ja-JP" altLang="en-US" sz="2800" dirty="0" smtClean="0">
                <a:solidFill>
                  <a:schemeClr val="tx1"/>
                </a:solidFill>
              </a:rPr>
              <a:t>また、このリモートサーバー名自体が</a:t>
            </a:r>
            <a:r>
              <a:rPr lang="ja-JP" altLang="en-US" sz="2800" dirty="0" smtClean="0">
                <a:solidFill>
                  <a:srgbClr val="FF0000"/>
                </a:solidFill>
              </a:rPr>
              <a:t>別名</a:t>
            </a:r>
            <a:r>
              <a:rPr lang="ja-JP" altLang="en-US" sz="2800" dirty="0" smtClean="0">
                <a:solidFill>
                  <a:schemeClr val="tx1"/>
                </a:solidFill>
              </a:rPr>
              <a:t>と言う扱いです。本当はサーバーを特定する</a:t>
            </a:r>
            <a:r>
              <a:rPr lang="en-US" altLang="ja-JP" sz="2800" dirty="0" smtClean="0">
                <a:solidFill>
                  <a:schemeClr val="tx1"/>
                </a:solidFill>
              </a:rPr>
              <a:t>URL</a:t>
            </a:r>
            <a:r>
              <a:rPr lang="ja-JP" altLang="en-US" sz="2800" dirty="0" smtClean="0">
                <a:solidFill>
                  <a:schemeClr val="tx1"/>
                </a:solidFill>
              </a:rPr>
              <a:t>を使いますが、これに別名を付けて簡便に指定出来るようにしたものです。</a:t>
            </a:r>
            <a:r>
              <a:rPr lang="en-US" altLang="ja-JP" sz="2800" dirty="0" smtClean="0">
                <a:solidFill>
                  <a:schemeClr val="tx1"/>
                </a:solidFill>
              </a:rPr>
              <a:t/>
            </a:r>
            <a:br>
              <a:rPr lang="en-US" altLang="ja-JP" sz="2800" dirty="0" smtClean="0">
                <a:solidFill>
                  <a:schemeClr val="tx1"/>
                </a:solidFill>
              </a:rPr>
            </a:br>
            <a:r>
              <a:rPr lang="ja-JP" altLang="en-US" sz="2800" dirty="0" smtClean="0">
                <a:solidFill>
                  <a:schemeClr val="tx1"/>
                </a:solidFill>
              </a:rPr>
              <a:t>例：「</a:t>
            </a:r>
            <a:r>
              <a:rPr lang="en-US" altLang="ja-JP" sz="2800" dirty="0" smtClean="0">
                <a:solidFill>
                  <a:schemeClr val="tx1"/>
                </a:solidFill>
                <a:hlinkClick r:id="rId2"/>
              </a:rPr>
              <a:t>https</a:t>
            </a:r>
            <a:r>
              <a:rPr lang="en-US" altLang="ja-JP" sz="2800" dirty="0">
                <a:solidFill>
                  <a:schemeClr val="tx1"/>
                </a:solidFill>
                <a:hlinkClick r:id="rId2"/>
              </a:rPr>
              <a:t>://</a:t>
            </a:r>
            <a:r>
              <a:rPr lang="en-US" altLang="ja-JP" sz="2800" dirty="0" smtClean="0">
                <a:solidFill>
                  <a:schemeClr val="tx1"/>
                </a:solidFill>
                <a:hlinkClick r:id="rId2"/>
              </a:rPr>
              <a:t>github.com/kekyo/CenterCLR.SgmlReader</a:t>
            </a:r>
            <a:r>
              <a:rPr lang="ja-JP" altLang="en-US" sz="2800" dirty="0" smtClean="0">
                <a:solidFill>
                  <a:schemeClr val="tx1"/>
                </a:solidFill>
              </a:rPr>
              <a:t>」→「</a:t>
            </a:r>
            <a:r>
              <a:rPr lang="en-US" altLang="ja-JP" sz="2800" dirty="0" smtClean="0">
                <a:solidFill>
                  <a:schemeClr val="tx1"/>
                </a:solidFill>
              </a:rPr>
              <a:t>origin</a:t>
            </a:r>
            <a:r>
              <a:rPr lang="ja-JP" altLang="en-US" sz="2800" dirty="0" smtClean="0">
                <a:solidFill>
                  <a:schemeClr val="tx1"/>
                </a:solidFill>
              </a:rPr>
              <a:t>」</a:t>
            </a:r>
            <a:endParaRPr lang="en-US" altLang="ja-JP" sz="2800" dirty="0" smtClean="0">
              <a:solidFill>
                <a:schemeClr val="tx1"/>
              </a:solidFill>
            </a:endParaRPr>
          </a:p>
          <a:p>
            <a:r>
              <a:rPr lang="ja-JP" altLang="en-US" sz="2800" dirty="0" err="1" smtClean="0">
                <a:solidFill>
                  <a:schemeClr val="tx1"/>
                </a:solidFill>
              </a:rPr>
              <a:t>なの</a:t>
            </a:r>
            <a:r>
              <a:rPr lang="ja-JP" altLang="en-US" sz="2800" dirty="0" smtClean="0">
                <a:solidFill>
                  <a:schemeClr val="tx1"/>
                </a:solidFill>
              </a:rPr>
              <a:t>で、「</a:t>
            </a:r>
            <a:r>
              <a:rPr lang="en-US" altLang="ja-JP" sz="2800" dirty="0" err="1" smtClean="0">
                <a:solidFill>
                  <a:schemeClr val="tx1"/>
                </a:solidFill>
              </a:rPr>
              <a:t>oreore</a:t>
            </a:r>
            <a:r>
              <a:rPr lang="ja-JP" altLang="en-US" sz="2800" dirty="0" smtClean="0">
                <a:solidFill>
                  <a:schemeClr val="tx1"/>
                </a:solidFill>
              </a:rPr>
              <a:t>」という名前のリモートサーバー名でも</a:t>
            </a:r>
            <a:r>
              <a:rPr lang="en-US" altLang="ja-JP" sz="2800" dirty="0" smtClean="0">
                <a:solidFill>
                  <a:schemeClr val="tx1"/>
                </a:solidFill>
              </a:rPr>
              <a:t>OK</a:t>
            </a:r>
            <a:r>
              <a:rPr lang="ja-JP" altLang="en-US" sz="2800" dirty="0" smtClean="0">
                <a:solidFill>
                  <a:schemeClr val="tx1"/>
                </a:solidFill>
              </a:rPr>
              <a:t>です。</a:t>
            </a:r>
            <a:endParaRPr lang="en-US" altLang="ja-JP" sz="2800" dirty="0" smtClean="0">
              <a:solidFill>
                <a:schemeClr val="tx1"/>
              </a:solidFill>
            </a:endParaRPr>
          </a:p>
        </p:txBody>
      </p:sp>
    </p:spTree>
    <p:extLst>
      <p:ext uri="{BB962C8B-B14F-4D97-AF65-F5344CB8AC3E}">
        <p14:creationId xmlns:p14="http://schemas.microsoft.com/office/powerpoint/2010/main" val="294765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73152"/>
            <a:ext cx="10920548" cy="932688"/>
          </a:xfrm>
        </p:spPr>
        <p:txBody>
          <a:bodyPr>
            <a:noAutofit/>
          </a:bodyPr>
          <a:lstStyle/>
          <a:p>
            <a:r>
              <a:rPr lang="ja-JP" altLang="en-US" sz="4000" b="1" dirty="0" smtClean="0"/>
              <a:t>複数のリモートサーバーの核心</a:t>
            </a:r>
            <a:endParaRPr kumimoji="1" lang="ja-JP" altLang="en-US" sz="4000" b="1" dirty="0"/>
          </a:p>
        </p:txBody>
      </p:sp>
      <p:sp>
        <p:nvSpPr>
          <p:cNvPr id="3" name="コンテンツ プレースホルダー 2"/>
          <p:cNvSpPr>
            <a:spLocks noGrp="1"/>
          </p:cNvSpPr>
          <p:nvPr>
            <p:ph idx="1"/>
          </p:nvPr>
        </p:nvSpPr>
        <p:spPr>
          <a:xfrm>
            <a:off x="459832" y="3330054"/>
            <a:ext cx="6241219" cy="3186752"/>
          </a:xfrm>
        </p:spPr>
        <p:txBody>
          <a:bodyPr>
            <a:noAutofit/>
          </a:bodyPr>
          <a:lstStyle/>
          <a:p>
            <a:r>
              <a:rPr lang="ja-JP" altLang="en-US" sz="2600" dirty="0" smtClean="0">
                <a:solidFill>
                  <a:schemeClr val="tx1"/>
                </a:solidFill>
              </a:rPr>
              <a:t>そして、複数のリモートリポジトリを同時に扱う場合は、それぞれに異なるリモートサーバー名を付けて呼び分けたり</a:t>
            </a:r>
            <a:r>
              <a:rPr lang="ja-JP" altLang="en-US" sz="2600" smtClean="0">
                <a:solidFill>
                  <a:schemeClr val="tx1"/>
                </a:solidFill>
              </a:rPr>
              <a:t>します。</a:t>
            </a:r>
            <a:endParaRPr lang="en-US" altLang="ja-JP" sz="2600" dirty="0" smtClean="0">
              <a:solidFill>
                <a:schemeClr val="tx1"/>
              </a:solidFill>
            </a:endParaRPr>
          </a:p>
        </p:txBody>
      </p:sp>
      <p:pic>
        <p:nvPicPr>
          <p:cNvPr id="4" name="図 3"/>
          <p:cNvPicPr>
            <a:picLocks noChangeAspect="1"/>
          </p:cNvPicPr>
          <p:nvPr/>
        </p:nvPicPr>
        <p:blipFill>
          <a:blip r:embed="rId2"/>
          <a:stretch>
            <a:fillRect/>
          </a:stretch>
        </p:blipFill>
        <p:spPr>
          <a:xfrm>
            <a:off x="6789761" y="3330054"/>
            <a:ext cx="5138228" cy="2815943"/>
          </a:xfrm>
          <a:prstGeom prst="rect">
            <a:avLst/>
          </a:prstGeom>
        </p:spPr>
      </p:pic>
      <p:sp>
        <p:nvSpPr>
          <p:cNvPr id="5" name="コンテンツ プレースホルダー 2"/>
          <p:cNvSpPr txBox="1">
            <a:spLocks/>
          </p:cNvSpPr>
          <p:nvPr/>
        </p:nvSpPr>
        <p:spPr>
          <a:xfrm>
            <a:off x="459832" y="1317219"/>
            <a:ext cx="11202180" cy="2012835"/>
          </a:xfrm>
          <a:prstGeom prst="rect">
            <a:avLst/>
          </a:prstGeom>
        </p:spPr>
        <p:txBody>
          <a:bodyPr vert="horz" lIns="91440" tIns="45720" rIns="91440" bIns="45720" rtlCol="0">
            <a:normAutofit fontScale="92500"/>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kumimoji="1" lang="ja-JP" sz="20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594360" indent="-228600" algn="l" defTabSz="914400" rtl="0" eaLnBrk="1" latinLnBrk="0" hangingPunct="1">
              <a:lnSpc>
                <a:spcPct val="90000"/>
              </a:lnSpc>
              <a:spcBef>
                <a:spcPts val="1000"/>
              </a:spcBef>
              <a:buClr>
                <a:schemeClr val="tx1"/>
              </a:buClr>
              <a:buSzPct val="80000"/>
              <a:buFont typeface="Arial" pitchFamily="34" charset="0"/>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914400" indent="-228600" algn="l" defTabSz="914400" rtl="0" eaLnBrk="1" latinLnBrk="0" hangingPunct="1">
              <a:lnSpc>
                <a:spcPct val="90000"/>
              </a:lnSpc>
              <a:spcBef>
                <a:spcPts val="800"/>
              </a:spcBef>
              <a:buClr>
                <a:schemeClr val="tx1"/>
              </a:buClr>
              <a:buSzPct val="80000"/>
              <a:buFont typeface="Arial" pitchFamily="34" charset="0"/>
              <a:buChar char="•"/>
              <a:defRPr kumimoji="1" lang="ja-JP" sz="1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23444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55448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87452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9pPr>
          </a:lstStyle>
          <a:p>
            <a:r>
              <a:rPr lang="ja-JP" altLang="en-US" sz="2800" dirty="0" smtClean="0">
                <a:solidFill>
                  <a:schemeClr val="tx1"/>
                </a:solidFill>
                <a:latin typeface="+mn-ea"/>
                <a:ea typeface="+mn-ea"/>
              </a:rPr>
              <a:t>リモートサーバーから初回にレプリケート（</a:t>
            </a:r>
            <a:r>
              <a:rPr lang="en-US" altLang="ja-JP" sz="2800" dirty="0" smtClean="0">
                <a:solidFill>
                  <a:srgbClr val="FF0000"/>
                </a:solidFill>
                <a:latin typeface="+mn-ea"/>
                <a:ea typeface="+mn-ea"/>
              </a:rPr>
              <a:t>clone</a:t>
            </a:r>
            <a:r>
              <a:rPr lang="ja-JP" altLang="en-US" sz="2800" dirty="0" smtClean="0">
                <a:solidFill>
                  <a:schemeClr val="tx1"/>
                </a:solidFill>
                <a:latin typeface="+mn-ea"/>
                <a:ea typeface="+mn-ea"/>
              </a:rPr>
              <a:t>）した場合、その</a:t>
            </a:r>
            <a:r>
              <a:rPr lang="en-US" altLang="ja-JP" sz="2800" dirty="0" smtClean="0">
                <a:solidFill>
                  <a:schemeClr val="tx1"/>
                </a:solidFill>
                <a:latin typeface="+mn-ea"/>
                <a:ea typeface="+mn-ea"/>
              </a:rPr>
              <a:t>URL</a:t>
            </a:r>
            <a:r>
              <a:rPr lang="ja-JP" altLang="en-US" sz="2800" dirty="0" smtClean="0">
                <a:solidFill>
                  <a:schemeClr val="tx1"/>
                </a:solidFill>
                <a:latin typeface="+mn-ea"/>
                <a:ea typeface="+mn-ea"/>
              </a:rPr>
              <a:t>が自動的に</a:t>
            </a:r>
            <a:r>
              <a:rPr lang="ja-JP" altLang="en-US" sz="2800" dirty="0" smtClean="0">
                <a:solidFill>
                  <a:srgbClr val="FF0000"/>
                </a:solidFill>
                <a:latin typeface="+mn-ea"/>
                <a:ea typeface="+mn-ea"/>
              </a:rPr>
              <a:t>「</a:t>
            </a:r>
            <a:r>
              <a:rPr lang="en-US" altLang="ja-JP" sz="2800" dirty="0" smtClean="0">
                <a:solidFill>
                  <a:srgbClr val="FF0000"/>
                </a:solidFill>
                <a:latin typeface="+mn-ea"/>
                <a:ea typeface="+mn-ea"/>
              </a:rPr>
              <a:t>origin</a:t>
            </a:r>
            <a:r>
              <a:rPr lang="ja-JP" altLang="en-US" sz="2800" dirty="0" smtClean="0">
                <a:solidFill>
                  <a:srgbClr val="FF0000"/>
                </a:solidFill>
                <a:latin typeface="+mn-ea"/>
                <a:ea typeface="+mn-ea"/>
              </a:rPr>
              <a:t>」</a:t>
            </a:r>
            <a:r>
              <a:rPr lang="ja-JP" altLang="en-US" sz="2800" dirty="0" smtClean="0">
                <a:solidFill>
                  <a:schemeClr val="tx1"/>
                </a:solidFill>
                <a:latin typeface="+mn-ea"/>
                <a:ea typeface="+mn-ea"/>
              </a:rPr>
              <a:t>という名前でローカルリポジトリに記憶されます。</a:t>
            </a:r>
          </a:p>
          <a:p>
            <a:r>
              <a:rPr lang="ja-JP" altLang="en-US" sz="2800" dirty="0" smtClean="0">
                <a:solidFill>
                  <a:schemeClr val="tx1"/>
                </a:solidFill>
                <a:latin typeface="+mn-ea"/>
                <a:ea typeface="+mn-ea"/>
              </a:rPr>
              <a:t>なので、次回</a:t>
            </a:r>
            <a:r>
              <a:rPr lang="ja-JP" altLang="en-US" sz="2800" smtClean="0">
                <a:solidFill>
                  <a:schemeClr val="tx1"/>
                </a:solidFill>
                <a:latin typeface="+mn-ea"/>
                <a:ea typeface="+mn-ea"/>
              </a:rPr>
              <a:t>以降、フェッチするだけで</a:t>
            </a:r>
            <a:r>
              <a:rPr lang="ja-JP" altLang="en-US" sz="2800" dirty="0" smtClean="0">
                <a:solidFill>
                  <a:schemeClr val="tx1"/>
                </a:solidFill>
                <a:latin typeface="+mn-ea"/>
                <a:ea typeface="+mn-ea"/>
              </a:rPr>
              <a:t>、リモートから変更点を取り込むことが出来るわけです。</a:t>
            </a:r>
          </a:p>
        </p:txBody>
      </p:sp>
    </p:spTree>
    <p:extLst>
      <p:ext uri="{BB962C8B-B14F-4D97-AF65-F5344CB8AC3E}">
        <p14:creationId xmlns:p14="http://schemas.microsoft.com/office/powerpoint/2010/main" val="215433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smtClean="0"/>
              <a:t>アジェンダ</a:t>
            </a:r>
            <a:endParaRPr kumimoji="1" lang="ja-JP" altLang="en-US" b="1"/>
          </a:p>
        </p:txBody>
      </p:sp>
      <p:sp>
        <p:nvSpPr>
          <p:cNvPr id="8" name="正方形/長方形 7"/>
          <p:cNvSpPr/>
          <p:nvPr/>
        </p:nvSpPr>
        <p:spPr>
          <a:xfrm>
            <a:off x="558800" y="1432560"/>
            <a:ext cx="1024636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p:cNvSpPr>
            <a:spLocks noGrp="1"/>
          </p:cNvSpPr>
          <p:nvPr>
            <p:ph idx="1"/>
          </p:nvPr>
        </p:nvSpPr>
        <p:spPr>
          <a:xfrm>
            <a:off x="845127" y="1828800"/>
            <a:ext cx="10515600" cy="4351337"/>
          </a:xfrm>
        </p:spPr>
        <p:txBody>
          <a:bodyPr>
            <a:normAutofit/>
          </a:bodyPr>
          <a:lstStyle/>
          <a:p>
            <a:r>
              <a:rPr kumimoji="1" lang="ja-JP" altLang="en-US" sz="2800" smtClean="0"/>
              <a:t>今日のお話</a:t>
            </a:r>
            <a:endParaRPr kumimoji="1" lang="en-US" altLang="ja-JP" sz="2800" smtClean="0"/>
          </a:p>
          <a:p>
            <a:r>
              <a:rPr lang="ja-JP" altLang="en-US" smtClean="0"/>
              <a:t>移行のお話</a:t>
            </a:r>
            <a:endParaRPr lang="en-US" altLang="ja-JP"/>
          </a:p>
          <a:p>
            <a:pPr marL="228600" lvl="1">
              <a:spcBef>
                <a:spcPts val="1000"/>
              </a:spcBef>
            </a:pPr>
            <a:r>
              <a:rPr lang="en-US" altLang="ja-JP"/>
              <a:t>Git</a:t>
            </a:r>
            <a:r>
              <a:rPr lang="ja-JP" altLang="en-US"/>
              <a:t>のブランチとタグとコミット</a:t>
            </a:r>
            <a:endParaRPr lang="en-US" altLang="ja-JP"/>
          </a:p>
          <a:p>
            <a:r>
              <a:rPr lang="ja-JP" altLang="en-US" b="1" smtClean="0">
                <a:solidFill>
                  <a:srgbClr val="FF0000"/>
                </a:solidFill>
              </a:rPr>
              <a:t>なぜなに</a:t>
            </a:r>
            <a:r>
              <a:rPr lang="en-US" altLang="ja-JP" b="1" smtClean="0">
                <a:solidFill>
                  <a:srgbClr val="FF0000"/>
                </a:solidFill>
              </a:rPr>
              <a:t>Git</a:t>
            </a:r>
            <a:endParaRPr kumimoji="1" lang="en-US" altLang="ja-JP" sz="2800" b="1" smtClean="0">
              <a:solidFill>
                <a:srgbClr val="FF0000"/>
              </a:solidFill>
            </a:endParaRPr>
          </a:p>
          <a:p>
            <a:pPr lvl="1"/>
            <a:r>
              <a:rPr kumimoji="1" lang="ja-JP" altLang="en-US" sz="2400" smtClean="0"/>
              <a:t>なぜ</a:t>
            </a:r>
            <a:r>
              <a:rPr kumimoji="1" lang="en-US" altLang="ja-JP" sz="2400" dirty="0" err="1" smtClean="0"/>
              <a:t>Git</a:t>
            </a:r>
            <a:r>
              <a:rPr kumimoji="1" lang="ja-JP" altLang="en-US" sz="2400" dirty="0" smtClean="0"/>
              <a:t>はブランチしまくるのか？</a:t>
            </a:r>
            <a:endParaRPr kumimoji="1" lang="en-US" altLang="ja-JP" sz="2400" dirty="0" smtClean="0"/>
          </a:p>
          <a:p>
            <a:pPr lvl="1"/>
            <a:r>
              <a:rPr lang="ja-JP" altLang="en-US" sz="2400" dirty="0" smtClean="0"/>
              <a:t>なぜ</a:t>
            </a:r>
            <a:r>
              <a:rPr lang="en-US" altLang="ja-JP" sz="2400" dirty="0" err="1" smtClean="0"/>
              <a:t>Git</a:t>
            </a:r>
            <a:r>
              <a:rPr lang="ja-JP" altLang="en-US" sz="2400" dirty="0" smtClean="0"/>
              <a:t>は</a:t>
            </a:r>
            <a:r>
              <a:rPr lang="ja-JP" altLang="en-US" sz="2400" dirty="0"/>
              <a:t>ブランチ</a:t>
            </a:r>
            <a:r>
              <a:rPr lang="ja-JP" altLang="en-US" sz="2400" dirty="0" smtClean="0"/>
              <a:t>をマージしまくるのか？</a:t>
            </a:r>
            <a:endParaRPr lang="en-US" altLang="ja-JP" sz="2400" dirty="0" smtClean="0"/>
          </a:p>
          <a:p>
            <a:pPr lvl="1"/>
            <a:r>
              <a:rPr lang="ja-JP" altLang="en-US" sz="2400" dirty="0" smtClean="0"/>
              <a:t>どうやって</a:t>
            </a:r>
            <a:r>
              <a:rPr lang="en-US" altLang="ja-JP" sz="2400" dirty="0" err="1" smtClean="0"/>
              <a:t>Git</a:t>
            </a:r>
            <a:r>
              <a:rPr lang="ja-JP" altLang="en-US" sz="2400" dirty="0" smtClean="0"/>
              <a:t>は複数のリポジトリを管理するの</a:t>
            </a:r>
            <a:r>
              <a:rPr lang="ja-JP" altLang="en-US" sz="2400" smtClean="0"/>
              <a:t>か？</a:t>
            </a:r>
            <a:endParaRPr lang="en-US" altLang="ja-JP"/>
          </a:p>
          <a:p>
            <a:pPr lvl="1"/>
            <a:r>
              <a:rPr lang="ja-JP" altLang="en-US" b="1">
                <a:solidFill>
                  <a:srgbClr val="FF0000"/>
                </a:solidFill>
              </a:rPr>
              <a:t>どうして</a:t>
            </a:r>
            <a:r>
              <a:rPr lang="en-US" altLang="ja-JP" b="1">
                <a:solidFill>
                  <a:srgbClr val="FF0000"/>
                </a:solidFill>
              </a:rPr>
              <a:t>Git</a:t>
            </a:r>
            <a:r>
              <a:rPr lang="ja-JP" altLang="en-US" b="1">
                <a:solidFill>
                  <a:srgbClr val="FF0000"/>
                </a:solidFill>
              </a:rPr>
              <a:t>はソースの差分を保存しないのか</a:t>
            </a:r>
            <a:r>
              <a:rPr lang="ja-JP" altLang="en-US" b="1" smtClean="0">
                <a:solidFill>
                  <a:srgbClr val="FF0000"/>
                </a:solidFill>
              </a:rPr>
              <a:t>？</a:t>
            </a:r>
            <a:endParaRPr lang="ja-JP" altLang="en-US" b="1">
              <a:solidFill>
                <a:srgbClr val="FF0000"/>
              </a:solidFill>
            </a:endParaRPr>
          </a:p>
        </p:txBody>
      </p:sp>
    </p:spTree>
    <p:extLst>
      <p:ext uri="{BB962C8B-B14F-4D97-AF65-F5344CB8AC3E}">
        <p14:creationId xmlns:p14="http://schemas.microsoft.com/office/powerpoint/2010/main" val="158273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73152"/>
            <a:ext cx="10920548" cy="932688"/>
          </a:xfrm>
        </p:spPr>
        <p:txBody>
          <a:bodyPr>
            <a:noAutofit/>
          </a:bodyPr>
          <a:lstStyle/>
          <a:p>
            <a:r>
              <a:rPr lang="ja-JP" altLang="en-US" sz="4000" b="1" smtClean="0"/>
              <a:t>ソースコードの差分を保存「しない」</a:t>
            </a:r>
            <a:r>
              <a:rPr lang="en-US" altLang="ja-JP" sz="4000" b="1" smtClean="0"/>
              <a:t>Git</a:t>
            </a:r>
            <a:endParaRPr kumimoji="1" lang="ja-JP" altLang="en-US" sz="4000" b="1" dirty="0"/>
          </a:p>
        </p:txBody>
      </p:sp>
      <p:sp>
        <p:nvSpPr>
          <p:cNvPr id="5" name="コンテンツ プレースホルダー 2"/>
          <p:cNvSpPr txBox="1">
            <a:spLocks/>
          </p:cNvSpPr>
          <p:nvPr/>
        </p:nvSpPr>
        <p:spPr>
          <a:xfrm>
            <a:off x="459832" y="1317219"/>
            <a:ext cx="11202180" cy="4196075"/>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kumimoji="1" lang="ja-JP" sz="20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594360" indent="-228600" algn="l" defTabSz="914400" rtl="0" eaLnBrk="1" latinLnBrk="0" hangingPunct="1">
              <a:lnSpc>
                <a:spcPct val="90000"/>
              </a:lnSpc>
              <a:spcBef>
                <a:spcPts val="1000"/>
              </a:spcBef>
              <a:buClr>
                <a:schemeClr val="tx1"/>
              </a:buClr>
              <a:buSzPct val="80000"/>
              <a:buFont typeface="Arial" pitchFamily="34" charset="0"/>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914400" indent="-228600" algn="l" defTabSz="914400" rtl="0" eaLnBrk="1" latinLnBrk="0" hangingPunct="1">
              <a:lnSpc>
                <a:spcPct val="90000"/>
              </a:lnSpc>
              <a:spcBef>
                <a:spcPts val="800"/>
              </a:spcBef>
              <a:buClr>
                <a:schemeClr val="tx1"/>
              </a:buClr>
              <a:buSzPct val="80000"/>
              <a:buFont typeface="Arial" pitchFamily="34" charset="0"/>
              <a:buChar char="•"/>
              <a:defRPr kumimoji="1" lang="ja-JP" sz="1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23444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55448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87452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9pPr>
          </a:lstStyle>
          <a:p>
            <a:r>
              <a:rPr lang="en-US" altLang="ja-JP" sz="2800" smtClean="0">
                <a:solidFill>
                  <a:schemeClr val="tx1"/>
                </a:solidFill>
                <a:latin typeface="+mn-ea"/>
                <a:ea typeface="+mn-ea"/>
              </a:rPr>
              <a:t>Subversion</a:t>
            </a:r>
            <a:r>
              <a:rPr lang="ja-JP" altLang="en-US" sz="2800" smtClean="0">
                <a:solidFill>
                  <a:schemeClr val="tx1"/>
                </a:solidFill>
                <a:latin typeface="+mn-ea"/>
                <a:ea typeface="+mn-ea"/>
              </a:rPr>
              <a:t>は、直前のコミットと今回のコミットのソースコードの差分を記憶します。</a:t>
            </a:r>
            <a:endParaRPr lang="en-US" altLang="ja-JP" sz="2800" smtClean="0">
              <a:solidFill>
                <a:schemeClr val="tx1"/>
              </a:solidFill>
              <a:latin typeface="+mn-ea"/>
              <a:ea typeface="+mn-ea"/>
            </a:endParaRPr>
          </a:p>
          <a:p>
            <a:r>
              <a:rPr lang="ja-JP" altLang="en-US" sz="2800">
                <a:solidFill>
                  <a:schemeClr val="tx1"/>
                </a:solidFill>
                <a:latin typeface="+mn-ea"/>
                <a:ea typeface="+mn-ea"/>
              </a:rPr>
              <a:t>多</a:t>
            </a:r>
            <a:r>
              <a:rPr lang="ja-JP" altLang="en-US" sz="2800" smtClean="0">
                <a:solidFill>
                  <a:schemeClr val="tx1"/>
                </a:solidFill>
                <a:latin typeface="+mn-ea"/>
                <a:ea typeface="+mn-ea"/>
              </a:rPr>
              <a:t>くの場合、</a:t>
            </a:r>
            <a:r>
              <a:rPr lang="ja-JP" altLang="en-US" sz="2800" smtClean="0">
                <a:solidFill>
                  <a:srgbClr val="FF0000"/>
                </a:solidFill>
                <a:latin typeface="+mn-ea"/>
                <a:ea typeface="+mn-ea"/>
              </a:rPr>
              <a:t>ソースコードの差分のデータ量は少なくなる</a:t>
            </a:r>
            <a:r>
              <a:rPr lang="ja-JP" altLang="en-US" sz="2800" smtClean="0">
                <a:solidFill>
                  <a:schemeClr val="tx1"/>
                </a:solidFill>
                <a:latin typeface="+mn-ea"/>
                <a:ea typeface="+mn-ea"/>
              </a:rPr>
              <a:t>事、そして、</a:t>
            </a:r>
            <a:r>
              <a:rPr lang="ja-JP" altLang="en-US" sz="2800" smtClean="0">
                <a:solidFill>
                  <a:srgbClr val="FF0000"/>
                </a:solidFill>
                <a:latin typeface="+mn-ea"/>
                <a:ea typeface="+mn-ea"/>
              </a:rPr>
              <a:t>ソースコード管理システムの伝統</a:t>
            </a:r>
            <a:r>
              <a:rPr lang="ja-JP" altLang="en-US" sz="2800" smtClean="0">
                <a:solidFill>
                  <a:schemeClr val="tx1"/>
                </a:solidFill>
                <a:latin typeface="+mn-ea"/>
                <a:ea typeface="+mn-ea"/>
              </a:rPr>
              <a:t>（</a:t>
            </a:r>
            <a:r>
              <a:rPr lang="en-US" altLang="ja-JP" sz="2800" smtClean="0">
                <a:solidFill>
                  <a:schemeClr val="tx1"/>
                </a:solidFill>
                <a:latin typeface="+mn-ea"/>
                <a:ea typeface="+mn-ea"/>
              </a:rPr>
              <a:t>SCCS</a:t>
            </a:r>
            <a:r>
              <a:rPr lang="ja-JP" altLang="en-US" sz="2800" smtClean="0">
                <a:solidFill>
                  <a:schemeClr val="tx1"/>
                </a:solidFill>
                <a:latin typeface="+mn-ea"/>
                <a:ea typeface="+mn-ea"/>
              </a:rPr>
              <a:t>や</a:t>
            </a:r>
            <a:r>
              <a:rPr lang="en-US" altLang="ja-JP" sz="2800" smtClean="0">
                <a:solidFill>
                  <a:schemeClr val="tx1"/>
                </a:solidFill>
                <a:latin typeface="+mn-ea"/>
                <a:ea typeface="+mn-ea"/>
              </a:rPr>
              <a:t>CVS</a:t>
            </a:r>
            <a:r>
              <a:rPr lang="ja-JP" altLang="en-US" sz="2800" smtClean="0">
                <a:solidFill>
                  <a:schemeClr val="tx1"/>
                </a:solidFill>
                <a:latin typeface="+mn-ea"/>
                <a:ea typeface="+mn-ea"/>
              </a:rPr>
              <a:t>）に従ってそうなったのではないかと思います。</a:t>
            </a:r>
            <a:endParaRPr lang="en-US" altLang="ja-JP" sz="2800" smtClean="0">
              <a:solidFill>
                <a:schemeClr val="tx1"/>
              </a:solidFill>
              <a:latin typeface="+mn-ea"/>
              <a:ea typeface="+mn-ea"/>
            </a:endParaRPr>
          </a:p>
          <a:p>
            <a:r>
              <a:rPr lang="ja-JP" altLang="en-US" sz="2800" smtClean="0">
                <a:solidFill>
                  <a:schemeClr val="tx1"/>
                </a:solidFill>
                <a:latin typeface="+mn-ea"/>
                <a:ea typeface="+mn-ea"/>
              </a:rPr>
              <a:t>しかし、</a:t>
            </a:r>
            <a:r>
              <a:rPr lang="en-US" altLang="ja-JP" sz="2800" smtClean="0">
                <a:solidFill>
                  <a:schemeClr val="tx1"/>
                </a:solidFill>
                <a:latin typeface="+mn-ea"/>
                <a:ea typeface="+mn-ea"/>
              </a:rPr>
              <a:t>Git</a:t>
            </a:r>
            <a:r>
              <a:rPr lang="ja-JP" altLang="en-US" sz="2800" smtClean="0">
                <a:solidFill>
                  <a:schemeClr val="tx1"/>
                </a:solidFill>
                <a:latin typeface="+mn-ea"/>
                <a:ea typeface="+mn-ea"/>
              </a:rPr>
              <a:t>は、変更のある</a:t>
            </a:r>
            <a:r>
              <a:rPr lang="ja-JP" altLang="en-US" sz="2800" smtClean="0">
                <a:solidFill>
                  <a:srgbClr val="FF0000"/>
                </a:solidFill>
                <a:latin typeface="+mn-ea"/>
                <a:ea typeface="+mn-ea"/>
              </a:rPr>
              <a:t>ファイル全体をそのまま保存</a:t>
            </a:r>
            <a:r>
              <a:rPr lang="ja-JP" altLang="en-US" sz="2800" smtClean="0">
                <a:solidFill>
                  <a:schemeClr val="tx1"/>
                </a:solidFill>
                <a:latin typeface="+mn-ea"/>
                <a:ea typeface="+mn-ea"/>
              </a:rPr>
              <a:t>します。ファイルの中身の差分については（コミット時には）確認しません。</a:t>
            </a:r>
            <a:endParaRPr lang="ja-JP" altLang="en-US" sz="2800" dirty="0" smtClean="0">
              <a:solidFill>
                <a:schemeClr val="tx1"/>
              </a:solidFill>
              <a:latin typeface="+mn-ea"/>
              <a:ea typeface="+mn-ea"/>
            </a:endParaRPr>
          </a:p>
        </p:txBody>
      </p:sp>
      <p:sp>
        <p:nvSpPr>
          <p:cNvPr id="7" name="角丸四角形 6"/>
          <p:cNvSpPr/>
          <p:nvPr/>
        </p:nvSpPr>
        <p:spPr>
          <a:xfrm>
            <a:off x="9262329" y="5646767"/>
            <a:ext cx="2629485" cy="882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注意：個人的</a:t>
            </a:r>
            <a:r>
              <a:rPr kumimoji="1" lang="ja-JP" altLang="en-US"/>
              <a:t>解釈</a:t>
            </a:r>
            <a:r>
              <a:rPr kumimoji="1" lang="ja-JP" altLang="en-US" smtClean="0"/>
              <a:t>を含みます</a:t>
            </a:r>
            <a:endParaRPr kumimoji="1" lang="ja-JP" altLang="en-US" dirty="0"/>
          </a:p>
        </p:txBody>
      </p:sp>
    </p:spTree>
    <p:extLst>
      <p:ext uri="{BB962C8B-B14F-4D97-AF65-F5344CB8AC3E}">
        <p14:creationId xmlns:p14="http://schemas.microsoft.com/office/powerpoint/2010/main" val="55438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73152"/>
            <a:ext cx="10920548" cy="932688"/>
          </a:xfrm>
        </p:spPr>
        <p:txBody>
          <a:bodyPr>
            <a:noAutofit/>
          </a:bodyPr>
          <a:lstStyle/>
          <a:p>
            <a:r>
              <a:rPr lang="ja-JP" altLang="en-US" sz="4000" b="1" smtClean="0"/>
              <a:t>ソースコードの差分を保存「しない」</a:t>
            </a:r>
            <a:r>
              <a:rPr lang="en-US" altLang="ja-JP" sz="4000" b="1" smtClean="0"/>
              <a:t>Git</a:t>
            </a:r>
            <a:endParaRPr kumimoji="1" lang="ja-JP" altLang="en-US" sz="4000" b="1" dirty="0"/>
          </a:p>
        </p:txBody>
      </p:sp>
      <p:sp>
        <p:nvSpPr>
          <p:cNvPr id="5" name="コンテンツ プレースホルダー 2"/>
          <p:cNvSpPr txBox="1">
            <a:spLocks/>
          </p:cNvSpPr>
          <p:nvPr/>
        </p:nvSpPr>
        <p:spPr>
          <a:xfrm>
            <a:off x="459832" y="1317219"/>
            <a:ext cx="11202180" cy="5285287"/>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kumimoji="1" lang="ja-JP" sz="20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594360" indent="-228600" algn="l" defTabSz="914400" rtl="0" eaLnBrk="1" latinLnBrk="0" hangingPunct="1">
              <a:lnSpc>
                <a:spcPct val="90000"/>
              </a:lnSpc>
              <a:spcBef>
                <a:spcPts val="1000"/>
              </a:spcBef>
              <a:buClr>
                <a:schemeClr val="tx1"/>
              </a:buClr>
              <a:buSzPct val="80000"/>
              <a:buFont typeface="Arial" pitchFamily="34" charset="0"/>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914400" indent="-228600" algn="l" defTabSz="914400" rtl="0" eaLnBrk="1" latinLnBrk="0" hangingPunct="1">
              <a:lnSpc>
                <a:spcPct val="90000"/>
              </a:lnSpc>
              <a:spcBef>
                <a:spcPts val="800"/>
              </a:spcBef>
              <a:buClr>
                <a:schemeClr val="tx1"/>
              </a:buClr>
              <a:buSzPct val="80000"/>
              <a:buFont typeface="Arial" pitchFamily="34" charset="0"/>
              <a:buChar char="•"/>
              <a:defRPr kumimoji="1" lang="ja-JP" sz="1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23444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55448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87452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9pPr>
          </a:lstStyle>
          <a:p>
            <a:r>
              <a:rPr lang="ja-JP" altLang="en-US" sz="2800" smtClean="0">
                <a:solidFill>
                  <a:schemeClr val="tx1"/>
                </a:solidFill>
                <a:latin typeface="+mn-ea"/>
                <a:ea typeface="+mn-ea"/>
              </a:rPr>
              <a:t>当然、コミット毎のデータ量は増大します。</a:t>
            </a:r>
            <a:r>
              <a:rPr lang="en-US" altLang="ja-JP" sz="2800" smtClean="0">
                <a:solidFill>
                  <a:schemeClr val="tx1"/>
                </a:solidFill>
                <a:latin typeface="+mn-ea"/>
                <a:ea typeface="+mn-ea"/>
              </a:rPr>
              <a:t>Git</a:t>
            </a:r>
            <a:r>
              <a:rPr lang="ja-JP" altLang="en-US" sz="2800" smtClean="0">
                <a:solidFill>
                  <a:schemeClr val="tx1"/>
                </a:solidFill>
                <a:latin typeface="+mn-ea"/>
                <a:ea typeface="+mn-ea"/>
              </a:rPr>
              <a:t>はこれを（</a:t>
            </a:r>
            <a:r>
              <a:rPr lang="en-US" altLang="ja-JP" sz="2800" smtClean="0">
                <a:solidFill>
                  <a:schemeClr val="tx1"/>
                </a:solidFill>
                <a:latin typeface="+mn-ea"/>
                <a:ea typeface="+mn-ea"/>
              </a:rPr>
              <a:t>zip</a:t>
            </a:r>
            <a:r>
              <a:rPr lang="ja-JP" altLang="en-US" sz="2800" smtClean="0">
                <a:solidFill>
                  <a:schemeClr val="tx1"/>
                </a:solidFill>
                <a:latin typeface="+mn-ea"/>
                <a:ea typeface="+mn-ea"/>
              </a:rPr>
              <a:t>のように）</a:t>
            </a:r>
            <a:r>
              <a:rPr lang="ja-JP" altLang="en-US" sz="2800" smtClean="0">
                <a:solidFill>
                  <a:srgbClr val="FF0000"/>
                </a:solidFill>
                <a:latin typeface="+mn-ea"/>
                <a:ea typeface="+mn-ea"/>
              </a:rPr>
              <a:t>圧縮して保存する</a:t>
            </a:r>
            <a:r>
              <a:rPr lang="ja-JP" altLang="en-US" sz="2800">
                <a:solidFill>
                  <a:schemeClr val="tx1"/>
                </a:solidFill>
                <a:latin typeface="+mn-ea"/>
                <a:ea typeface="+mn-ea"/>
              </a:rPr>
              <a:t>事</a:t>
            </a:r>
            <a:r>
              <a:rPr lang="ja-JP" altLang="en-US" sz="2800" smtClean="0">
                <a:solidFill>
                  <a:schemeClr val="tx1"/>
                </a:solidFill>
                <a:latin typeface="+mn-ea"/>
                <a:ea typeface="+mn-ea"/>
              </a:rPr>
              <a:t>で、リポジトリデータベースのサイズを軽減しています。</a:t>
            </a:r>
            <a:endParaRPr lang="en-US" altLang="ja-JP" sz="2800" smtClean="0">
              <a:solidFill>
                <a:schemeClr val="tx1"/>
              </a:solidFill>
              <a:latin typeface="+mn-ea"/>
              <a:ea typeface="+mn-ea"/>
            </a:endParaRPr>
          </a:p>
          <a:p>
            <a:r>
              <a:rPr lang="ja-JP" altLang="en-US" sz="2800" smtClean="0">
                <a:solidFill>
                  <a:schemeClr val="tx1"/>
                </a:solidFill>
                <a:latin typeface="+mn-ea"/>
                <a:ea typeface="+mn-ea"/>
              </a:rPr>
              <a:t>どうしてこのようにしているのか？</a:t>
            </a:r>
            <a:endParaRPr lang="en-US" altLang="ja-JP" sz="2800" smtClean="0">
              <a:solidFill>
                <a:schemeClr val="tx1"/>
              </a:solidFill>
              <a:latin typeface="+mn-ea"/>
              <a:ea typeface="+mn-ea"/>
            </a:endParaRPr>
          </a:p>
          <a:p>
            <a:pPr lvl="1"/>
            <a:r>
              <a:rPr lang="ja-JP" altLang="en-US" sz="2600" smtClean="0">
                <a:solidFill>
                  <a:schemeClr val="tx1"/>
                </a:solidFill>
                <a:latin typeface="+mn-ea"/>
                <a:ea typeface="+mn-ea"/>
              </a:rPr>
              <a:t>リポジトリが一部破損した場合でも、データを復旧できる可能性が高い。差分を保存していると、合成して復元しなければならず、途中のデータが壊れていると復元不能となる。</a:t>
            </a:r>
            <a:r>
              <a:rPr lang="en-US" altLang="ja-JP" sz="2600" smtClean="0">
                <a:solidFill>
                  <a:schemeClr val="tx1"/>
                </a:solidFill>
                <a:latin typeface="+mn-ea"/>
                <a:ea typeface="+mn-ea"/>
              </a:rPr>
              <a:t/>
            </a:r>
            <a:br>
              <a:rPr lang="en-US" altLang="ja-JP" sz="2600" smtClean="0">
                <a:solidFill>
                  <a:schemeClr val="tx1"/>
                </a:solidFill>
                <a:latin typeface="+mn-ea"/>
                <a:ea typeface="+mn-ea"/>
              </a:rPr>
            </a:br>
            <a:r>
              <a:rPr lang="ja-JP" altLang="en-US" sz="2600" smtClean="0">
                <a:solidFill>
                  <a:schemeClr val="tx1"/>
                </a:solidFill>
                <a:latin typeface="+mn-ea"/>
                <a:ea typeface="+mn-ea"/>
              </a:rPr>
              <a:t>ちなみに、</a:t>
            </a:r>
            <a:r>
              <a:rPr lang="en-US" altLang="ja-JP" sz="2600" smtClean="0">
                <a:solidFill>
                  <a:schemeClr val="tx1"/>
                </a:solidFill>
                <a:latin typeface="+mn-ea"/>
                <a:ea typeface="+mn-ea"/>
              </a:rPr>
              <a:t>Git</a:t>
            </a:r>
            <a:r>
              <a:rPr lang="ja-JP" altLang="en-US" sz="2600" smtClean="0">
                <a:solidFill>
                  <a:schemeClr val="tx1"/>
                </a:solidFill>
                <a:latin typeface="+mn-ea"/>
                <a:ea typeface="+mn-ea"/>
              </a:rPr>
              <a:t>のリポジトリデータベースは、ファイルベースのキーバリューストア形式なので、</a:t>
            </a:r>
            <a:r>
              <a:rPr lang="en-US" altLang="ja-JP" sz="2600" smtClean="0">
                <a:solidFill>
                  <a:schemeClr val="tx1"/>
                </a:solidFill>
                <a:latin typeface="+mn-ea"/>
                <a:ea typeface="+mn-ea"/>
              </a:rPr>
              <a:t>SQLite</a:t>
            </a:r>
            <a:r>
              <a:rPr lang="ja-JP" altLang="en-US" sz="2600" smtClean="0">
                <a:solidFill>
                  <a:schemeClr val="tx1"/>
                </a:solidFill>
                <a:latin typeface="+mn-ea"/>
                <a:ea typeface="+mn-ea"/>
              </a:rPr>
              <a:t>のように一部破損で読み取り不能という可能性は低くなります。</a:t>
            </a:r>
            <a:endParaRPr lang="en-US" altLang="ja-JP" sz="2600" smtClean="0">
              <a:solidFill>
                <a:schemeClr val="tx1"/>
              </a:solidFill>
              <a:latin typeface="+mn-ea"/>
              <a:ea typeface="+mn-ea"/>
            </a:endParaRPr>
          </a:p>
          <a:p>
            <a:pPr lvl="1"/>
            <a:r>
              <a:rPr lang="ja-JP" altLang="en-US" sz="2600" smtClean="0">
                <a:solidFill>
                  <a:schemeClr val="tx1"/>
                </a:solidFill>
                <a:latin typeface="+mn-ea"/>
                <a:ea typeface="+mn-ea"/>
              </a:rPr>
              <a:t>差分を保存していると、</a:t>
            </a:r>
            <a:r>
              <a:rPr lang="ja-JP" altLang="en-US" sz="2600" smtClean="0">
                <a:solidFill>
                  <a:srgbClr val="FF0000"/>
                </a:solidFill>
                <a:latin typeface="+mn-ea"/>
                <a:ea typeface="+mn-ea"/>
              </a:rPr>
              <a:t>人間による追跡が容易ではありません</a:t>
            </a:r>
            <a:r>
              <a:rPr lang="ja-JP" altLang="en-US" sz="2600" smtClean="0">
                <a:solidFill>
                  <a:schemeClr val="tx1"/>
                </a:solidFill>
                <a:latin typeface="+mn-ea"/>
                <a:ea typeface="+mn-ea"/>
              </a:rPr>
              <a:t>。</a:t>
            </a:r>
            <a:endParaRPr lang="ja-JP" altLang="en-US" sz="2600" dirty="0" smtClean="0">
              <a:solidFill>
                <a:schemeClr val="tx1"/>
              </a:solidFill>
              <a:latin typeface="+mn-ea"/>
              <a:ea typeface="+mn-ea"/>
            </a:endParaRPr>
          </a:p>
        </p:txBody>
      </p:sp>
    </p:spTree>
    <p:extLst>
      <p:ext uri="{BB962C8B-B14F-4D97-AF65-F5344CB8AC3E}">
        <p14:creationId xmlns:p14="http://schemas.microsoft.com/office/powerpoint/2010/main" val="241270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73152"/>
            <a:ext cx="10920548" cy="932688"/>
          </a:xfrm>
        </p:spPr>
        <p:txBody>
          <a:bodyPr>
            <a:noAutofit/>
          </a:bodyPr>
          <a:lstStyle/>
          <a:p>
            <a:r>
              <a:rPr lang="ja-JP" altLang="en-US" sz="4000" b="1"/>
              <a:t>人間による</a:t>
            </a:r>
            <a:r>
              <a:rPr lang="ja-JP" altLang="en-US" sz="4000" b="1" smtClean="0"/>
              <a:t>追跡？</a:t>
            </a:r>
            <a:endParaRPr kumimoji="1" lang="ja-JP" altLang="en-US" sz="4000" b="1" dirty="0"/>
          </a:p>
        </p:txBody>
      </p:sp>
      <p:sp>
        <p:nvSpPr>
          <p:cNvPr id="5" name="コンテンツ プレースホルダー 2"/>
          <p:cNvSpPr txBox="1">
            <a:spLocks/>
          </p:cNvSpPr>
          <p:nvPr/>
        </p:nvSpPr>
        <p:spPr>
          <a:xfrm>
            <a:off x="459831" y="1176619"/>
            <a:ext cx="11447539" cy="5486400"/>
          </a:xfrm>
          <a:prstGeom prst="rect">
            <a:avLst/>
          </a:prstGeom>
        </p:spPr>
        <p:txBody>
          <a:bodyPr vert="horz" lIns="91440" tIns="45720" rIns="91440" bIns="45720" rtlCol="0">
            <a:normAutofit fontScale="92500"/>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kumimoji="1" lang="ja-JP" sz="20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594360" indent="-228600" algn="l" defTabSz="914400" rtl="0" eaLnBrk="1" latinLnBrk="0" hangingPunct="1">
              <a:lnSpc>
                <a:spcPct val="90000"/>
              </a:lnSpc>
              <a:spcBef>
                <a:spcPts val="1000"/>
              </a:spcBef>
              <a:buClr>
                <a:schemeClr val="tx1"/>
              </a:buClr>
              <a:buSzPct val="80000"/>
              <a:buFont typeface="Arial" pitchFamily="34" charset="0"/>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914400" indent="-228600" algn="l" defTabSz="914400" rtl="0" eaLnBrk="1" latinLnBrk="0" hangingPunct="1">
              <a:lnSpc>
                <a:spcPct val="90000"/>
              </a:lnSpc>
              <a:spcBef>
                <a:spcPts val="800"/>
              </a:spcBef>
              <a:buClr>
                <a:schemeClr val="tx1"/>
              </a:buClr>
              <a:buSzPct val="80000"/>
              <a:buFont typeface="Arial" pitchFamily="34" charset="0"/>
              <a:buChar char="•"/>
              <a:defRPr kumimoji="1" lang="ja-JP" sz="1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23444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55448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87452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9pPr>
          </a:lstStyle>
          <a:p>
            <a:r>
              <a:rPr lang="ja-JP" altLang="en-US" sz="2600" smtClean="0">
                <a:solidFill>
                  <a:schemeClr val="tx1"/>
                </a:solidFill>
                <a:latin typeface="+mn-ea"/>
                <a:ea typeface="+mn-ea"/>
              </a:rPr>
              <a:t>あるブランチ同士をマージしようとします。</a:t>
            </a:r>
            <a:endParaRPr lang="en-US" altLang="ja-JP" sz="2600" smtClean="0">
              <a:solidFill>
                <a:schemeClr val="tx1"/>
              </a:solidFill>
              <a:latin typeface="+mn-ea"/>
              <a:ea typeface="+mn-ea"/>
            </a:endParaRPr>
          </a:p>
          <a:p>
            <a:r>
              <a:rPr lang="en-US" altLang="ja-JP" sz="2600" smtClean="0">
                <a:solidFill>
                  <a:schemeClr val="tx1"/>
                </a:solidFill>
                <a:latin typeface="+mn-ea"/>
                <a:ea typeface="+mn-ea"/>
              </a:rPr>
              <a:t>Subversion</a:t>
            </a:r>
            <a:r>
              <a:rPr lang="ja-JP" altLang="en-US" sz="2600" smtClean="0">
                <a:solidFill>
                  <a:schemeClr val="tx1"/>
                </a:solidFill>
                <a:latin typeface="+mn-ea"/>
                <a:ea typeface="+mn-ea"/>
              </a:rPr>
              <a:t>は、過去のソース</a:t>
            </a:r>
            <a:r>
              <a:rPr lang="ja-JP" altLang="en-US" sz="2600">
                <a:solidFill>
                  <a:schemeClr val="tx1"/>
                </a:solidFill>
                <a:latin typeface="+mn-ea"/>
                <a:ea typeface="+mn-ea"/>
              </a:rPr>
              <a:t>コード</a:t>
            </a:r>
            <a:r>
              <a:rPr lang="ja-JP" altLang="en-US" sz="2600" smtClean="0">
                <a:solidFill>
                  <a:schemeClr val="tx1"/>
                </a:solidFill>
                <a:latin typeface="+mn-ea"/>
                <a:ea typeface="+mn-ea"/>
              </a:rPr>
              <a:t>の差分を論理演算して、現在のバージョンなら「このファイルのこの行の変更」が「こっちのファイルのここの行に相当する」などの、</a:t>
            </a:r>
            <a:r>
              <a:rPr lang="ja-JP" altLang="en-US" sz="2600" smtClean="0">
                <a:solidFill>
                  <a:srgbClr val="FF0000"/>
                </a:solidFill>
                <a:latin typeface="+mn-ea"/>
                <a:ea typeface="+mn-ea"/>
              </a:rPr>
              <a:t>人間離れした判定</a:t>
            </a:r>
            <a:r>
              <a:rPr lang="ja-JP" altLang="en-US" sz="2600" smtClean="0">
                <a:solidFill>
                  <a:schemeClr val="tx1"/>
                </a:solidFill>
                <a:latin typeface="+mn-ea"/>
                <a:ea typeface="+mn-ea"/>
              </a:rPr>
              <a:t>を行います。</a:t>
            </a:r>
            <a:endParaRPr lang="en-US" altLang="ja-JP" sz="2600" smtClean="0">
              <a:solidFill>
                <a:schemeClr val="tx1"/>
              </a:solidFill>
              <a:latin typeface="+mn-ea"/>
              <a:ea typeface="+mn-ea"/>
            </a:endParaRPr>
          </a:p>
          <a:p>
            <a:r>
              <a:rPr lang="ja-JP" altLang="en-US" sz="2600" smtClean="0">
                <a:solidFill>
                  <a:schemeClr val="tx1"/>
                </a:solidFill>
                <a:latin typeface="+mn-ea"/>
                <a:ea typeface="+mn-ea"/>
              </a:rPr>
              <a:t>この計算のため、</a:t>
            </a:r>
            <a:r>
              <a:rPr lang="ja-JP" altLang="en-US" sz="2600" smtClean="0">
                <a:solidFill>
                  <a:srgbClr val="FF0000"/>
                </a:solidFill>
                <a:latin typeface="+mn-ea"/>
                <a:ea typeface="+mn-ea"/>
              </a:rPr>
              <a:t>ソースコード内の差分だけではなく、ファイル</a:t>
            </a:r>
            <a:r>
              <a:rPr lang="ja-JP" altLang="en-US" sz="2600">
                <a:solidFill>
                  <a:srgbClr val="FF0000"/>
                </a:solidFill>
                <a:latin typeface="+mn-ea"/>
                <a:ea typeface="+mn-ea"/>
              </a:rPr>
              <a:t>単位</a:t>
            </a:r>
            <a:r>
              <a:rPr lang="ja-JP" altLang="en-US" sz="2600" smtClean="0">
                <a:solidFill>
                  <a:srgbClr val="FF0000"/>
                </a:solidFill>
                <a:latin typeface="+mn-ea"/>
                <a:ea typeface="+mn-ea"/>
              </a:rPr>
              <a:t>のファイル名変更・ファイル移動といった事も記録</a:t>
            </a:r>
            <a:r>
              <a:rPr lang="ja-JP" altLang="en-US" sz="2600" smtClean="0">
                <a:solidFill>
                  <a:schemeClr val="tx1"/>
                </a:solidFill>
                <a:latin typeface="+mn-ea"/>
                <a:ea typeface="+mn-ea"/>
              </a:rPr>
              <a:t>します。</a:t>
            </a:r>
            <a:r>
              <a:rPr lang="en-US" altLang="ja-JP" sz="2600" smtClean="0">
                <a:solidFill>
                  <a:schemeClr val="tx1"/>
                </a:solidFill>
                <a:latin typeface="+mn-ea"/>
                <a:ea typeface="+mn-ea"/>
              </a:rPr>
              <a:t/>
            </a:r>
            <a:br>
              <a:rPr lang="en-US" altLang="ja-JP" sz="2600" smtClean="0">
                <a:solidFill>
                  <a:schemeClr val="tx1"/>
                </a:solidFill>
                <a:latin typeface="+mn-ea"/>
                <a:ea typeface="+mn-ea"/>
              </a:rPr>
            </a:br>
            <a:r>
              <a:rPr lang="ja-JP" altLang="en-US" sz="2600">
                <a:solidFill>
                  <a:schemeClr val="tx1"/>
                </a:solidFill>
                <a:latin typeface="+mn-ea"/>
                <a:ea typeface="+mn-ea"/>
              </a:rPr>
              <a:t>（なぜ、</a:t>
            </a:r>
            <a:r>
              <a:rPr lang="en-US" altLang="ja-JP" sz="2600">
                <a:solidFill>
                  <a:schemeClr val="tx1"/>
                </a:solidFill>
                <a:latin typeface="+mn-ea"/>
                <a:ea typeface="+mn-ea"/>
              </a:rPr>
              <a:t>TortoiseSVN</a:t>
            </a:r>
            <a:r>
              <a:rPr lang="ja-JP" altLang="en-US" sz="2600">
                <a:solidFill>
                  <a:schemeClr val="tx1"/>
                </a:solidFill>
                <a:latin typeface="+mn-ea"/>
                <a:ea typeface="+mn-ea"/>
              </a:rPr>
              <a:t>がエクスプローラーのメニューに、似て異なるコマンドをいくつも追加しているのかの理由に当たります</a:t>
            </a:r>
            <a:r>
              <a:rPr lang="ja-JP" altLang="en-US" sz="2600" smtClean="0">
                <a:solidFill>
                  <a:schemeClr val="tx1"/>
                </a:solidFill>
                <a:latin typeface="+mn-ea"/>
                <a:ea typeface="+mn-ea"/>
              </a:rPr>
              <a:t>）</a:t>
            </a:r>
            <a:endParaRPr lang="en-US" altLang="ja-JP" sz="2600" smtClean="0">
              <a:solidFill>
                <a:schemeClr val="tx1"/>
              </a:solidFill>
              <a:latin typeface="+mn-ea"/>
              <a:ea typeface="+mn-ea"/>
            </a:endParaRPr>
          </a:p>
          <a:p>
            <a:r>
              <a:rPr lang="ja-JP" altLang="en-US" sz="2600" smtClean="0">
                <a:solidFill>
                  <a:schemeClr val="tx1"/>
                </a:solidFill>
                <a:latin typeface="+mn-ea"/>
                <a:ea typeface="+mn-ea"/>
              </a:rPr>
              <a:t>判定がうまく行っている分には素晴らしいのですが、行内が微妙に変更されているなど、</a:t>
            </a:r>
            <a:r>
              <a:rPr lang="ja-JP" altLang="en-US" sz="2600" smtClean="0">
                <a:solidFill>
                  <a:srgbClr val="FF0000"/>
                </a:solidFill>
                <a:latin typeface="+mn-ea"/>
                <a:ea typeface="+mn-ea"/>
              </a:rPr>
              <a:t>機械的に判定できなかった（失敗した）場合の、競合メッセージが意味不明になる可能性があります</a:t>
            </a:r>
            <a:r>
              <a:rPr lang="ja-JP" altLang="en-US" sz="2600" smtClean="0">
                <a:solidFill>
                  <a:schemeClr val="tx1"/>
                </a:solidFill>
                <a:latin typeface="+mn-ea"/>
                <a:ea typeface="+mn-ea"/>
              </a:rPr>
              <a:t>。</a:t>
            </a:r>
            <a:endParaRPr lang="en-US" altLang="ja-JP" sz="2600" smtClean="0">
              <a:solidFill>
                <a:schemeClr val="tx1"/>
              </a:solidFill>
              <a:latin typeface="+mn-ea"/>
              <a:ea typeface="+mn-ea"/>
            </a:endParaRPr>
          </a:p>
          <a:p>
            <a:pPr lvl="1"/>
            <a:r>
              <a:rPr lang="ja-JP" altLang="en-US" sz="2400" smtClean="0">
                <a:solidFill>
                  <a:schemeClr val="tx1"/>
                </a:solidFill>
                <a:latin typeface="+mn-ea"/>
                <a:ea typeface="+mn-ea"/>
              </a:rPr>
              <a:t>例：競合、と指摘されている箇所が、</a:t>
            </a:r>
            <a:r>
              <a:rPr lang="ja-JP" altLang="en-US" sz="2400" smtClean="0">
                <a:solidFill>
                  <a:srgbClr val="FF0000"/>
                </a:solidFill>
                <a:latin typeface="+mn-ea"/>
                <a:ea typeface="+mn-ea"/>
              </a:rPr>
              <a:t>競合で問題が発生しているようには見えない</a:t>
            </a:r>
            <a:endParaRPr lang="en-US" altLang="ja-JP" sz="2400" smtClean="0">
              <a:solidFill>
                <a:srgbClr val="FF0000"/>
              </a:solidFill>
              <a:latin typeface="+mn-ea"/>
              <a:ea typeface="+mn-ea"/>
            </a:endParaRPr>
          </a:p>
          <a:p>
            <a:r>
              <a:rPr lang="ja-JP" altLang="en-US" sz="2600" smtClean="0">
                <a:solidFill>
                  <a:schemeClr val="tx1"/>
                </a:solidFill>
                <a:latin typeface="+mn-ea"/>
                <a:ea typeface="+mn-ea"/>
              </a:rPr>
              <a:t>このような場合、競合の真の原因がどこにあるのかの調査はかなり困難です。</a:t>
            </a:r>
            <a:endParaRPr lang="en-US" altLang="ja-JP" sz="2600" smtClean="0">
              <a:solidFill>
                <a:schemeClr val="tx1"/>
              </a:solidFill>
              <a:latin typeface="+mn-ea"/>
              <a:ea typeface="+mn-ea"/>
            </a:endParaRPr>
          </a:p>
        </p:txBody>
      </p:sp>
    </p:spTree>
    <p:extLst>
      <p:ext uri="{BB962C8B-B14F-4D97-AF65-F5344CB8AC3E}">
        <p14:creationId xmlns:p14="http://schemas.microsoft.com/office/powerpoint/2010/main" val="92467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489381"/>
            <a:ext cx="10920548" cy="932688"/>
          </a:xfrm>
        </p:spPr>
        <p:txBody>
          <a:bodyPr>
            <a:noAutofit/>
          </a:bodyPr>
          <a:lstStyle/>
          <a:p>
            <a:r>
              <a:rPr kumimoji="1" lang="en-US" altLang="ja-JP" sz="3600" b="1" smtClean="0"/>
              <a:t>Git</a:t>
            </a:r>
            <a:r>
              <a:rPr kumimoji="1" lang="ja-JP" altLang="en-US" sz="3600" b="1" smtClean="0"/>
              <a:t>と</a:t>
            </a:r>
            <a:r>
              <a:rPr kumimoji="1" lang="en-US" altLang="ja-JP" sz="3600" b="1" smtClean="0"/>
              <a:t>SourceTree</a:t>
            </a:r>
            <a:r>
              <a:rPr kumimoji="1" lang="ja-JP" altLang="en-US" sz="3600" b="1" smtClean="0"/>
              <a:t>の関係</a:t>
            </a:r>
            <a:endParaRPr kumimoji="1" lang="ja-JP" altLang="en-US" sz="3600" b="1" dirty="0"/>
          </a:p>
        </p:txBody>
      </p:sp>
      <p:sp>
        <p:nvSpPr>
          <p:cNvPr id="3" name="コンテンツ プレースホルダー 2"/>
          <p:cNvSpPr>
            <a:spLocks noGrp="1"/>
          </p:cNvSpPr>
          <p:nvPr>
            <p:ph idx="1"/>
          </p:nvPr>
        </p:nvSpPr>
        <p:spPr>
          <a:xfrm>
            <a:off x="855617" y="1643944"/>
            <a:ext cx="10697046" cy="3209486"/>
          </a:xfrm>
        </p:spPr>
        <p:txBody>
          <a:bodyPr>
            <a:normAutofit fontScale="92500"/>
          </a:bodyPr>
          <a:lstStyle/>
          <a:p>
            <a:r>
              <a:rPr kumimoji="1" lang="en-US" altLang="ja-JP" sz="2800" smtClean="0"/>
              <a:t>Git</a:t>
            </a:r>
            <a:r>
              <a:rPr kumimoji="1" lang="ja-JP" altLang="en-US" sz="2800" smtClean="0"/>
              <a:t>は、ソースコード管理システムの一種で、</a:t>
            </a:r>
            <a:r>
              <a:rPr kumimoji="1" lang="en-US" altLang="ja-JP" sz="2800" smtClean="0"/>
              <a:t>Git</a:t>
            </a:r>
            <a:r>
              <a:rPr kumimoji="1" lang="ja-JP" altLang="en-US" sz="2800" smtClean="0"/>
              <a:t>の公式サイトで配布されているソースコードやバイナリパッケージが、</a:t>
            </a:r>
            <a:r>
              <a:rPr kumimoji="1" lang="en-US" altLang="ja-JP" sz="2800" smtClean="0"/>
              <a:t>Git</a:t>
            </a:r>
            <a:r>
              <a:rPr kumimoji="1" lang="ja-JP" altLang="en-US" sz="2800" smtClean="0"/>
              <a:t>のすべてです。</a:t>
            </a:r>
            <a:r>
              <a:rPr kumimoji="1" lang="en-US" altLang="ja-JP" sz="2800" smtClean="0"/>
              <a:t/>
            </a:r>
            <a:br>
              <a:rPr kumimoji="1" lang="en-US" altLang="ja-JP" sz="2800" smtClean="0"/>
            </a:br>
            <a:r>
              <a:rPr kumimoji="1" lang="ja-JP" altLang="en-US" sz="2800" smtClean="0"/>
              <a:t>バイナリパッケージには、</a:t>
            </a:r>
            <a:r>
              <a:rPr kumimoji="1" lang="en-US" altLang="ja-JP" sz="2800" smtClean="0">
                <a:solidFill>
                  <a:srgbClr val="FF0000"/>
                </a:solidFill>
              </a:rPr>
              <a:t>Git</a:t>
            </a:r>
            <a:r>
              <a:rPr kumimoji="1" lang="ja-JP" altLang="en-US" sz="2800" smtClean="0">
                <a:solidFill>
                  <a:srgbClr val="FF0000"/>
                </a:solidFill>
              </a:rPr>
              <a:t>のコマンドラインで使用するツール</a:t>
            </a:r>
            <a:r>
              <a:rPr kumimoji="1" lang="ja-JP" altLang="en-US" sz="2800" smtClean="0"/>
              <a:t>が含まれています。</a:t>
            </a:r>
            <a:endParaRPr kumimoji="1" lang="en-US" altLang="ja-JP" sz="2800" smtClean="0"/>
          </a:p>
          <a:p>
            <a:r>
              <a:rPr lang="en-US" altLang="ja-JP" smtClean="0"/>
              <a:t>SourceTree</a:t>
            </a:r>
            <a:r>
              <a:rPr lang="ja-JP" altLang="en-US" smtClean="0"/>
              <a:t>は、</a:t>
            </a:r>
            <a:r>
              <a:rPr lang="en-US" altLang="ja-JP" smtClean="0"/>
              <a:t>Git</a:t>
            </a:r>
            <a:r>
              <a:rPr lang="ja-JP" altLang="en-US" smtClean="0"/>
              <a:t>プロジェクトの成果物を使用して、</a:t>
            </a:r>
            <a:r>
              <a:rPr lang="ja-JP" altLang="en-US" smtClean="0">
                <a:solidFill>
                  <a:srgbClr val="FF0000"/>
                </a:solidFill>
              </a:rPr>
              <a:t>グラフィカルなユーザーインターフェイス</a:t>
            </a:r>
            <a:r>
              <a:rPr lang="ja-JP" altLang="en-US" smtClean="0"/>
              <a:t>に仕立て上げた、</a:t>
            </a:r>
            <a:r>
              <a:rPr lang="en-US" altLang="ja-JP" smtClean="0"/>
              <a:t>Atlassian</a:t>
            </a:r>
            <a:r>
              <a:rPr lang="ja-JP" altLang="en-US" smtClean="0"/>
              <a:t>の製品です。</a:t>
            </a:r>
            <a:endParaRPr lang="en-US" altLang="ja-JP" smtClean="0"/>
          </a:p>
          <a:p>
            <a:r>
              <a:rPr kumimoji="1" lang="ja-JP" altLang="en-US" sz="2800"/>
              <a:t>製品</a:t>
            </a:r>
            <a:r>
              <a:rPr kumimoji="1" lang="ja-JP" altLang="en-US" sz="2800" smtClean="0"/>
              <a:t>ですが、無償で提供されています（登録は必要です）。</a:t>
            </a:r>
            <a:endParaRPr kumimoji="1" lang="ja-JP" altLang="en-US" sz="28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4531" y="4171952"/>
            <a:ext cx="5249813" cy="3266089"/>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8714" y="5325688"/>
            <a:ext cx="2293347" cy="958619"/>
          </a:xfrm>
          <a:prstGeom prst="rect">
            <a:avLst/>
          </a:prstGeom>
        </p:spPr>
      </p:pic>
    </p:spTree>
    <p:extLst>
      <p:ext uri="{BB962C8B-B14F-4D97-AF65-F5344CB8AC3E}">
        <p14:creationId xmlns:p14="http://schemas.microsoft.com/office/powerpoint/2010/main" val="8662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73152"/>
            <a:ext cx="10920548" cy="932688"/>
          </a:xfrm>
        </p:spPr>
        <p:txBody>
          <a:bodyPr>
            <a:noAutofit/>
          </a:bodyPr>
          <a:lstStyle/>
          <a:p>
            <a:r>
              <a:rPr lang="ja-JP" altLang="en-US" sz="4000" b="1"/>
              <a:t>人間による</a:t>
            </a:r>
            <a:r>
              <a:rPr lang="ja-JP" altLang="en-US" sz="4000" b="1" smtClean="0"/>
              <a:t>追跡？</a:t>
            </a:r>
            <a:endParaRPr kumimoji="1" lang="ja-JP" altLang="en-US" sz="4000" b="1" dirty="0"/>
          </a:p>
        </p:txBody>
      </p:sp>
      <p:sp>
        <p:nvSpPr>
          <p:cNvPr id="5" name="コンテンツ プレースホルダー 2"/>
          <p:cNvSpPr txBox="1">
            <a:spLocks/>
          </p:cNvSpPr>
          <p:nvPr/>
        </p:nvSpPr>
        <p:spPr>
          <a:xfrm>
            <a:off x="459831" y="1176619"/>
            <a:ext cx="11447539" cy="5425888"/>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kumimoji="1" lang="ja-JP" sz="20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594360" indent="-228600" algn="l" defTabSz="914400" rtl="0" eaLnBrk="1" latinLnBrk="0" hangingPunct="1">
              <a:lnSpc>
                <a:spcPct val="90000"/>
              </a:lnSpc>
              <a:spcBef>
                <a:spcPts val="1000"/>
              </a:spcBef>
              <a:buClr>
                <a:schemeClr val="tx1"/>
              </a:buClr>
              <a:buSzPct val="80000"/>
              <a:buFont typeface="Arial" pitchFamily="34" charset="0"/>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914400" indent="-228600" algn="l" defTabSz="914400" rtl="0" eaLnBrk="1" latinLnBrk="0" hangingPunct="1">
              <a:lnSpc>
                <a:spcPct val="90000"/>
              </a:lnSpc>
              <a:spcBef>
                <a:spcPts val="800"/>
              </a:spcBef>
              <a:buClr>
                <a:schemeClr val="tx1"/>
              </a:buClr>
              <a:buSzPct val="80000"/>
              <a:buFont typeface="Arial" pitchFamily="34" charset="0"/>
              <a:buChar char="•"/>
              <a:defRPr kumimoji="1" lang="ja-JP" sz="1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23444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55448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87452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9pPr>
          </a:lstStyle>
          <a:p>
            <a:r>
              <a:rPr lang="en-US" altLang="ja-JP" sz="2600" smtClean="0">
                <a:solidFill>
                  <a:schemeClr val="tx1"/>
                </a:solidFill>
                <a:latin typeface="+mn-ea"/>
                <a:ea typeface="+mn-ea"/>
              </a:rPr>
              <a:t>Git</a:t>
            </a:r>
            <a:r>
              <a:rPr lang="ja-JP" altLang="en-US" sz="2600" smtClean="0">
                <a:solidFill>
                  <a:schemeClr val="tx1"/>
                </a:solidFill>
                <a:latin typeface="+mn-ea"/>
                <a:ea typeface="+mn-ea"/>
              </a:rPr>
              <a:t>では、コミット時の目の前にあるファイルが全てです。差分はファイル単位で、しかもファイル名の変更やファイルの移動の追跡もありません。</a:t>
            </a:r>
            <a:endParaRPr lang="en-US" altLang="ja-JP" sz="2600" smtClean="0">
              <a:solidFill>
                <a:schemeClr val="tx1"/>
              </a:solidFill>
              <a:latin typeface="+mn-ea"/>
              <a:ea typeface="+mn-ea"/>
            </a:endParaRPr>
          </a:p>
          <a:p>
            <a:r>
              <a:rPr lang="ja-JP" altLang="en-US" sz="2600" smtClean="0">
                <a:solidFill>
                  <a:schemeClr val="tx1"/>
                </a:solidFill>
                <a:latin typeface="+mn-ea"/>
                <a:ea typeface="+mn-ea"/>
              </a:rPr>
              <a:t>仮にマージ作業で競合が発生した場合、</a:t>
            </a:r>
            <a:r>
              <a:rPr lang="ja-JP" altLang="en-US" sz="2600" smtClean="0">
                <a:solidFill>
                  <a:srgbClr val="FF0000"/>
                </a:solidFill>
                <a:latin typeface="+mn-ea"/>
                <a:ea typeface="+mn-ea"/>
              </a:rPr>
              <a:t>「目の前にあるファイル一式が正しいもの」と信じられる場合、そのままコミットしてかまいません</a:t>
            </a:r>
            <a:r>
              <a:rPr lang="ja-JP" altLang="en-US" sz="2600" smtClean="0">
                <a:solidFill>
                  <a:schemeClr val="tx1"/>
                </a:solidFill>
                <a:latin typeface="+mn-ea"/>
                <a:ea typeface="+mn-ea"/>
              </a:rPr>
              <a:t>。</a:t>
            </a:r>
            <a:endParaRPr lang="en-US" altLang="ja-JP" sz="2600" smtClean="0">
              <a:solidFill>
                <a:schemeClr val="tx1"/>
              </a:solidFill>
              <a:latin typeface="+mn-ea"/>
              <a:ea typeface="+mn-ea"/>
            </a:endParaRPr>
          </a:p>
          <a:p>
            <a:r>
              <a:rPr lang="ja-JP" altLang="en-US" sz="2600" smtClean="0">
                <a:solidFill>
                  <a:schemeClr val="tx1"/>
                </a:solidFill>
                <a:latin typeface="+mn-ea"/>
                <a:ea typeface="+mn-ea"/>
              </a:rPr>
              <a:t>ファイル名変更・ファイル移動・コードの追加・削除・修正など、全てはそのままの前提で、リポジトリに保存されます。</a:t>
            </a:r>
            <a:endParaRPr lang="en-US" altLang="ja-JP" sz="2600" smtClean="0">
              <a:solidFill>
                <a:schemeClr val="tx1"/>
              </a:solidFill>
              <a:latin typeface="+mn-ea"/>
              <a:ea typeface="+mn-ea"/>
            </a:endParaRPr>
          </a:p>
          <a:p>
            <a:r>
              <a:rPr lang="ja-JP" altLang="en-US" sz="2600" smtClean="0">
                <a:solidFill>
                  <a:schemeClr val="tx1"/>
                </a:solidFill>
                <a:latin typeface="+mn-ea"/>
                <a:ea typeface="+mn-ea"/>
              </a:rPr>
              <a:t>では、マージの際のブランチ毎の追跡計算はいつ行われるのでしょうか？</a:t>
            </a:r>
            <a:r>
              <a:rPr lang="ja-JP" altLang="en-US" sz="2400" smtClean="0">
                <a:solidFill>
                  <a:srgbClr val="FF0000"/>
                </a:solidFill>
                <a:latin typeface="+mn-ea"/>
                <a:ea typeface="+mn-ea"/>
              </a:rPr>
              <a:t>この計算は異なるブランチをマージするなら避けられない</a:t>
            </a:r>
            <a:r>
              <a:rPr lang="ja-JP" altLang="en-US" sz="2400" smtClean="0">
                <a:solidFill>
                  <a:schemeClr val="tx1"/>
                </a:solidFill>
                <a:latin typeface="+mn-ea"/>
                <a:ea typeface="+mn-ea"/>
              </a:rPr>
              <a:t>作業ですが：</a:t>
            </a:r>
            <a:endParaRPr lang="en-US" altLang="ja-JP" sz="2400" smtClean="0">
              <a:solidFill>
                <a:schemeClr val="tx1"/>
              </a:solidFill>
              <a:latin typeface="+mn-ea"/>
              <a:ea typeface="+mn-ea"/>
            </a:endParaRPr>
          </a:p>
          <a:p>
            <a:pPr lvl="1"/>
            <a:r>
              <a:rPr lang="en-US" altLang="ja-JP" sz="2200" smtClean="0">
                <a:solidFill>
                  <a:schemeClr val="tx1"/>
                </a:solidFill>
                <a:latin typeface="+mn-ea"/>
                <a:ea typeface="+mn-ea"/>
              </a:rPr>
              <a:t>Subversion</a:t>
            </a:r>
            <a:r>
              <a:rPr lang="ja-JP" altLang="en-US" sz="2200" smtClean="0">
                <a:solidFill>
                  <a:schemeClr val="tx1"/>
                </a:solidFill>
                <a:latin typeface="+mn-ea"/>
                <a:ea typeface="+mn-ea"/>
              </a:rPr>
              <a:t>は前述のとおりコミット時に保存した情報を使います。</a:t>
            </a:r>
            <a:endParaRPr lang="en-US" altLang="ja-JP" sz="2200" smtClean="0">
              <a:solidFill>
                <a:schemeClr val="tx1"/>
              </a:solidFill>
              <a:latin typeface="+mn-ea"/>
              <a:ea typeface="+mn-ea"/>
            </a:endParaRPr>
          </a:p>
          <a:p>
            <a:pPr lvl="1"/>
            <a:r>
              <a:rPr lang="en-US" altLang="ja-JP" sz="2200" smtClean="0">
                <a:solidFill>
                  <a:schemeClr val="tx1"/>
                </a:solidFill>
                <a:latin typeface="+mn-ea"/>
                <a:ea typeface="+mn-ea"/>
              </a:rPr>
              <a:t>Git</a:t>
            </a:r>
            <a:r>
              <a:rPr lang="ja-JP" altLang="en-US" sz="2200" smtClean="0">
                <a:solidFill>
                  <a:schemeClr val="tx1"/>
                </a:solidFill>
                <a:latin typeface="+mn-ea"/>
                <a:ea typeface="+mn-ea"/>
              </a:rPr>
              <a:t>は</a:t>
            </a:r>
            <a:r>
              <a:rPr lang="ja-JP" altLang="en-US" sz="2200" smtClean="0">
                <a:solidFill>
                  <a:srgbClr val="FF0000"/>
                </a:solidFill>
                <a:latin typeface="+mn-ea"/>
                <a:ea typeface="+mn-ea"/>
              </a:rPr>
              <a:t>マージ時に毎回計算しなおします</a:t>
            </a:r>
            <a:r>
              <a:rPr lang="ja-JP" altLang="en-US" sz="2200" smtClean="0">
                <a:solidFill>
                  <a:schemeClr val="tx1"/>
                </a:solidFill>
                <a:latin typeface="+mn-ea"/>
                <a:ea typeface="+mn-ea"/>
              </a:rPr>
              <a:t>。</a:t>
            </a:r>
            <a:endParaRPr lang="en-US" altLang="ja-JP" sz="2400" smtClean="0">
              <a:solidFill>
                <a:schemeClr val="tx1"/>
              </a:solidFill>
              <a:latin typeface="+mn-ea"/>
              <a:ea typeface="+mn-ea"/>
            </a:endParaRPr>
          </a:p>
        </p:txBody>
      </p:sp>
    </p:spTree>
    <p:extLst>
      <p:ext uri="{BB962C8B-B14F-4D97-AF65-F5344CB8AC3E}">
        <p14:creationId xmlns:p14="http://schemas.microsoft.com/office/powerpoint/2010/main" val="290298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73152"/>
            <a:ext cx="10920548" cy="932688"/>
          </a:xfrm>
        </p:spPr>
        <p:txBody>
          <a:bodyPr>
            <a:noAutofit/>
          </a:bodyPr>
          <a:lstStyle/>
          <a:p>
            <a:r>
              <a:rPr lang="ja-JP" altLang="en-US" sz="4000" b="1"/>
              <a:t>人間による</a:t>
            </a:r>
            <a:r>
              <a:rPr lang="ja-JP" altLang="en-US" sz="4000" b="1" smtClean="0"/>
              <a:t>追跡？</a:t>
            </a:r>
            <a:endParaRPr kumimoji="1" lang="ja-JP" altLang="en-US" sz="4000" b="1" dirty="0"/>
          </a:p>
        </p:txBody>
      </p:sp>
      <p:sp>
        <p:nvSpPr>
          <p:cNvPr id="5" name="コンテンツ プレースホルダー 2"/>
          <p:cNvSpPr txBox="1">
            <a:spLocks/>
          </p:cNvSpPr>
          <p:nvPr/>
        </p:nvSpPr>
        <p:spPr>
          <a:xfrm>
            <a:off x="459831" y="1176619"/>
            <a:ext cx="11447539" cy="5237628"/>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kumimoji="1" lang="ja-JP" sz="20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594360" indent="-228600" algn="l" defTabSz="914400" rtl="0" eaLnBrk="1" latinLnBrk="0" hangingPunct="1">
              <a:lnSpc>
                <a:spcPct val="90000"/>
              </a:lnSpc>
              <a:spcBef>
                <a:spcPts val="1000"/>
              </a:spcBef>
              <a:buClr>
                <a:schemeClr val="tx1"/>
              </a:buClr>
              <a:buSzPct val="80000"/>
              <a:buFont typeface="Arial" pitchFamily="34" charset="0"/>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914400" indent="-228600" algn="l" defTabSz="914400" rtl="0" eaLnBrk="1" latinLnBrk="0" hangingPunct="1">
              <a:lnSpc>
                <a:spcPct val="90000"/>
              </a:lnSpc>
              <a:spcBef>
                <a:spcPts val="800"/>
              </a:spcBef>
              <a:buClr>
                <a:schemeClr val="tx1"/>
              </a:buClr>
              <a:buSzPct val="80000"/>
              <a:buFont typeface="Arial" pitchFamily="34" charset="0"/>
              <a:buChar char="•"/>
              <a:defRPr kumimoji="1" lang="ja-JP" sz="1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23444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55448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87452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Clr>
                <a:schemeClr val="tx1"/>
              </a:buClr>
              <a:buSzPct val="80000"/>
              <a:buFont typeface="Arial" pitchFamily="34" charset="0"/>
              <a:buChar char="•"/>
              <a:defRPr kumimoji="1" lang="ja-JP" sz="1400" kern="1200" baseline="0">
                <a:solidFill>
                  <a:schemeClr val="tx1"/>
                </a:solidFill>
                <a:latin typeface="+mn-lt"/>
                <a:ea typeface="+mn-ea"/>
                <a:cs typeface="+mn-cs"/>
              </a:defRPr>
            </a:lvl9pPr>
          </a:lstStyle>
          <a:p>
            <a:pPr>
              <a:lnSpc>
                <a:spcPct val="100000"/>
              </a:lnSpc>
            </a:pPr>
            <a:r>
              <a:rPr lang="en-US" altLang="ja-JP" sz="2400" smtClean="0">
                <a:solidFill>
                  <a:schemeClr val="tx1"/>
                </a:solidFill>
                <a:latin typeface="+mn-ea"/>
                <a:ea typeface="+mn-ea"/>
              </a:rPr>
              <a:t>Git</a:t>
            </a:r>
            <a:r>
              <a:rPr lang="ja-JP" altLang="en-US" sz="2400" smtClean="0">
                <a:solidFill>
                  <a:schemeClr val="tx1"/>
                </a:solidFill>
                <a:latin typeface="+mn-ea"/>
                <a:ea typeface="+mn-ea"/>
              </a:rPr>
              <a:t>の方式は、変更について正確に記録されていないため、ヒューリスティック解析を行っています。つまり：</a:t>
            </a:r>
            <a:endParaRPr lang="en-US" altLang="ja-JP" sz="2400" smtClean="0">
              <a:solidFill>
                <a:schemeClr val="tx1"/>
              </a:solidFill>
              <a:latin typeface="+mn-ea"/>
              <a:ea typeface="+mn-ea"/>
            </a:endParaRPr>
          </a:p>
          <a:p>
            <a:pPr lvl="1">
              <a:lnSpc>
                <a:spcPct val="100000"/>
              </a:lnSpc>
            </a:pPr>
            <a:r>
              <a:rPr lang="ja-JP" altLang="en-US" sz="2200" smtClean="0">
                <a:solidFill>
                  <a:schemeClr val="tx1"/>
                </a:solidFill>
                <a:latin typeface="+mn-ea"/>
                <a:ea typeface="+mn-ea"/>
              </a:rPr>
              <a:t>似た</a:t>
            </a:r>
            <a:r>
              <a:rPr lang="ja-JP" altLang="en-US" sz="2200">
                <a:solidFill>
                  <a:schemeClr val="tx1"/>
                </a:solidFill>
                <a:latin typeface="+mn-ea"/>
                <a:ea typeface="+mn-ea"/>
              </a:rPr>
              <a:t>ファイル</a:t>
            </a:r>
            <a:r>
              <a:rPr lang="ja-JP" altLang="en-US" sz="2200" smtClean="0">
                <a:solidFill>
                  <a:schemeClr val="tx1"/>
                </a:solidFill>
                <a:latin typeface="+mn-ea"/>
                <a:ea typeface="+mn-ea"/>
              </a:rPr>
              <a:t>を探し、</a:t>
            </a:r>
            <a:r>
              <a:rPr lang="ja-JP" altLang="en-US" sz="2200" smtClean="0">
                <a:solidFill>
                  <a:srgbClr val="FF0000"/>
                </a:solidFill>
                <a:latin typeface="+mn-ea"/>
                <a:ea typeface="+mn-ea"/>
              </a:rPr>
              <a:t>似ていたらファイル名が変更されたか移動されたと推察</a:t>
            </a:r>
            <a:r>
              <a:rPr lang="ja-JP" altLang="en-US" sz="2200" smtClean="0">
                <a:solidFill>
                  <a:schemeClr val="tx1"/>
                </a:solidFill>
                <a:latin typeface="+mn-ea"/>
                <a:ea typeface="+mn-ea"/>
              </a:rPr>
              <a:t>する。</a:t>
            </a:r>
            <a:endParaRPr lang="en-US" altLang="ja-JP" sz="2200" smtClean="0">
              <a:solidFill>
                <a:schemeClr val="tx1"/>
              </a:solidFill>
              <a:latin typeface="+mn-ea"/>
              <a:ea typeface="+mn-ea"/>
            </a:endParaRPr>
          </a:p>
          <a:p>
            <a:pPr lvl="1">
              <a:lnSpc>
                <a:spcPct val="100000"/>
              </a:lnSpc>
            </a:pPr>
            <a:r>
              <a:rPr lang="ja-JP" altLang="en-US" sz="2200" smtClean="0">
                <a:solidFill>
                  <a:schemeClr val="tx1"/>
                </a:solidFill>
                <a:latin typeface="+mn-ea"/>
                <a:ea typeface="+mn-ea"/>
              </a:rPr>
              <a:t>ソースコード</a:t>
            </a:r>
            <a:r>
              <a:rPr lang="ja-JP" altLang="en-US" sz="2200">
                <a:solidFill>
                  <a:schemeClr val="tx1"/>
                </a:solidFill>
                <a:latin typeface="+mn-ea"/>
                <a:ea typeface="+mn-ea"/>
              </a:rPr>
              <a:t>内</a:t>
            </a:r>
            <a:r>
              <a:rPr lang="ja-JP" altLang="en-US" sz="2200" smtClean="0">
                <a:solidFill>
                  <a:schemeClr val="tx1"/>
                </a:solidFill>
                <a:latin typeface="+mn-ea"/>
                <a:ea typeface="+mn-ea"/>
              </a:rPr>
              <a:t>の移動についても、</a:t>
            </a:r>
            <a:r>
              <a:rPr lang="ja-JP" altLang="en-US" sz="2200" smtClean="0">
                <a:solidFill>
                  <a:srgbClr val="FF0000"/>
                </a:solidFill>
                <a:latin typeface="+mn-ea"/>
                <a:ea typeface="+mn-ea"/>
              </a:rPr>
              <a:t>似たブロックの移動がないかどうかを判定</a:t>
            </a:r>
            <a:r>
              <a:rPr lang="ja-JP" altLang="en-US" sz="2200" smtClean="0">
                <a:solidFill>
                  <a:schemeClr val="tx1"/>
                </a:solidFill>
                <a:latin typeface="+mn-ea"/>
                <a:ea typeface="+mn-ea"/>
              </a:rPr>
              <a:t>する。</a:t>
            </a:r>
            <a:endParaRPr lang="en-US" altLang="ja-JP" sz="2200" smtClean="0">
              <a:solidFill>
                <a:schemeClr val="tx1"/>
              </a:solidFill>
              <a:latin typeface="+mn-ea"/>
              <a:ea typeface="+mn-ea"/>
            </a:endParaRPr>
          </a:p>
          <a:p>
            <a:pPr>
              <a:lnSpc>
                <a:spcPct val="100000"/>
              </a:lnSpc>
            </a:pPr>
            <a:r>
              <a:rPr lang="ja-JP" altLang="en-US" sz="2400" smtClean="0">
                <a:solidFill>
                  <a:schemeClr val="tx1"/>
                </a:solidFill>
                <a:latin typeface="+mn-ea"/>
                <a:ea typeface="+mn-ea"/>
              </a:rPr>
              <a:t>もちろん、これは不正確で完全ではありません。ですが：</a:t>
            </a:r>
            <a:endParaRPr lang="en-US" altLang="ja-JP" sz="2400" smtClean="0">
              <a:solidFill>
                <a:schemeClr val="tx1"/>
              </a:solidFill>
              <a:latin typeface="+mn-ea"/>
              <a:ea typeface="+mn-ea"/>
            </a:endParaRPr>
          </a:p>
          <a:p>
            <a:pPr lvl="1">
              <a:lnSpc>
                <a:spcPct val="100000"/>
              </a:lnSpc>
            </a:pPr>
            <a:r>
              <a:rPr lang="en-US" altLang="ja-JP" sz="2200" smtClean="0">
                <a:solidFill>
                  <a:schemeClr val="tx1"/>
                </a:solidFill>
                <a:latin typeface="+mn-ea"/>
                <a:ea typeface="+mn-ea"/>
              </a:rPr>
              <a:t>Subversion</a:t>
            </a:r>
            <a:r>
              <a:rPr lang="ja-JP" altLang="en-US" sz="2200" smtClean="0">
                <a:solidFill>
                  <a:schemeClr val="tx1"/>
                </a:solidFill>
                <a:latin typeface="+mn-ea"/>
                <a:ea typeface="+mn-ea"/>
              </a:rPr>
              <a:t>の方式は、</a:t>
            </a:r>
            <a:r>
              <a:rPr lang="ja-JP" altLang="en-US" sz="2200" smtClean="0">
                <a:solidFill>
                  <a:srgbClr val="FF0000"/>
                </a:solidFill>
                <a:latin typeface="+mn-ea"/>
                <a:ea typeface="+mn-ea"/>
              </a:rPr>
              <a:t>元々正確ではない</a:t>
            </a:r>
            <a:r>
              <a:rPr lang="ja-JP" altLang="en-US" sz="2200" smtClean="0">
                <a:solidFill>
                  <a:schemeClr val="tx1"/>
                </a:solidFill>
                <a:latin typeface="+mn-ea"/>
                <a:ea typeface="+mn-ea"/>
              </a:rPr>
              <a:t>のです。ファイル名の変更を記録するには、</a:t>
            </a:r>
            <a:r>
              <a:rPr lang="en-US" altLang="ja-JP" sz="2200" smtClean="0">
                <a:solidFill>
                  <a:schemeClr val="tx1"/>
                </a:solidFill>
                <a:latin typeface="+mn-ea"/>
                <a:ea typeface="+mn-ea"/>
              </a:rPr>
              <a:t>TortoiseSVN</a:t>
            </a:r>
            <a:r>
              <a:rPr lang="ja-JP" altLang="en-US" sz="2200" smtClean="0">
                <a:solidFill>
                  <a:schemeClr val="tx1"/>
                </a:solidFill>
                <a:latin typeface="+mn-ea"/>
                <a:ea typeface="+mn-ea"/>
              </a:rPr>
              <a:t>のようなトリッキーな方法を使うしかなく、しかもユーザーがその機能を使わなかったらもうお手上げです。同様にソースコード内の変更も、エディタ操作を全て記録しなければ、不正確となります。この前提条件はおおよそ守られるとは思えません</a:t>
            </a:r>
            <a:r>
              <a:rPr lang="ja-JP" altLang="en-US" sz="2200" smtClean="0">
                <a:solidFill>
                  <a:schemeClr val="tx1"/>
                </a:solidFill>
                <a:latin typeface="+mn-ea"/>
                <a:ea typeface="+mn-ea"/>
              </a:rPr>
              <a:t>。</a:t>
            </a:r>
            <a:endParaRPr lang="en-US" altLang="ja-JP" sz="2200" smtClean="0">
              <a:solidFill>
                <a:schemeClr val="tx1"/>
              </a:solidFill>
              <a:latin typeface="+mn-ea"/>
              <a:ea typeface="+mn-ea"/>
            </a:endParaRPr>
          </a:p>
          <a:p>
            <a:pPr lvl="1">
              <a:lnSpc>
                <a:spcPct val="100000"/>
              </a:lnSpc>
            </a:pPr>
            <a:r>
              <a:rPr lang="en-US" altLang="ja-JP" sz="2200" smtClean="0">
                <a:solidFill>
                  <a:schemeClr val="tx1"/>
                </a:solidFill>
                <a:latin typeface="+mn-ea"/>
                <a:ea typeface="+mn-ea"/>
              </a:rPr>
              <a:t>Git</a:t>
            </a:r>
            <a:r>
              <a:rPr lang="ja-JP" altLang="en-US" sz="2200">
                <a:solidFill>
                  <a:schemeClr val="tx1"/>
                </a:solidFill>
                <a:latin typeface="+mn-ea"/>
                <a:ea typeface="+mn-ea"/>
              </a:rPr>
              <a:t>の差分計算アルゴリズムは、アルゴリズム強化で改善しています。また、異なるアルゴリズムをプラグインすることも可能です。</a:t>
            </a:r>
            <a:endParaRPr lang="en-US" altLang="ja-JP" sz="2200">
              <a:solidFill>
                <a:schemeClr val="tx1"/>
              </a:solidFill>
              <a:latin typeface="+mn-ea"/>
              <a:ea typeface="+mn-ea"/>
            </a:endParaRPr>
          </a:p>
          <a:p>
            <a:pPr lvl="1">
              <a:lnSpc>
                <a:spcPct val="100000"/>
              </a:lnSpc>
            </a:pPr>
            <a:endParaRPr lang="en-US" altLang="ja-JP" sz="2200" smtClean="0">
              <a:solidFill>
                <a:schemeClr val="tx1"/>
              </a:solidFill>
              <a:latin typeface="+mn-ea"/>
              <a:ea typeface="+mn-ea"/>
            </a:endParaRPr>
          </a:p>
        </p:txBody>
      </p:sp>
    </p:spTree>
    <p:extLst>
      <p:ext uri="{BB962C8B-B14F-4D97-AF65-F5344CB8AC3E}">
        <p14:creationId xmlns:p14="http://schemas.microsoft.com/office/powerpoint/2010/main" val="270149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smtClean="0"/>
              <a:t>アジェンダ</a:t>
            </a:r>
            <a:endParaRPr kumimoji="1" lang="ja-JP" altLang="en-US" b="1"/>
          </a:p>
        </p:txBody>
      </p:sp>
      <p:sp>
        <p:nvSpPr>
          <p:cNvPr id="8" name="正方形/長方形 7"/>
          <p:cNvSpPr/>
          <p:nvPr/>
        </p:nvSpPr>
        <p:spPr>
          <a:xfrm>
            <a:off x="558800" y="1432560"/>
            <a:ext cx="1024636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p:cNvSpPr>
            <a:spLocks noGrp="1"/>
          </p:cNvSpPr>
          <p:nvPr>
            <p:ph idx="1"/>
          </p:nvPr>
        </p:nvSpPr>
        <p:spPr>
          <a:xfrm>
            <a:off x="670581" y="1788459"/>
            <a:ext cx="10690146" cy="2470760"/>
          </a:xfrm>
        </p:spPr>
        <p:txBody>
          <a:bodyPr>
            <a:normAutofit/>
          </a:bodyPr>
          <a:lstStyle/>
          <a:p>
            <a:r>
              <a:rPr lang="ja-JP" altLang="en-US" sz="3200" b="1" smtClean="0">
                <a:solidFill>
                  <a:srgbClr val="FF0000"/>
                </a:solidFill>
              </a:rPr>
              <a:t>おみやげ</a:t>
            </a:r>
            <a:endParaRPr lang="en-US" altLang="ja-JP" sz="3200" smtClean="0"/>
          </a:p>
          <a:p>
            <a:r>
              <a:rPr lang="en-US" altLang="ja-JP" smtClean="0"/>
              <a:t>SourceTree</a:t>
            </a:r>
            <a:r>
              <a:rPr lang="ja-JP" altLang="en-US" smtClean="0"/>
              <a:t>には、マージツールがありません。いくつかのサードパーティツールが使えますが、今日はお土産として「</a:t>
            </a:r>
            <a:r>
              <a:rPr lang="en-US" altLang="ja-JP" smtClean="0"/>
              <a:t>TortoiseMerge</a:t>
            </a:r>
            <a:r>
              <a:rPr lang="ja-JP" altLang="en-US" smtClean="0"/>
              <a:t>」を切り出したツールを持ってきました。</a:t>
            </a:r>
            <a:endParaRPr lang="en-US" altLang="ja-JP" smtClean="0"/>
          </a:p>
          <a:p>
            <a:r>
              <a:rPr lang="en-US" altLang="ja-JP" smtClean="0"/>
              <a:t>TortoiseMerge</a:t>
            </a:r>
            <a:r>
              <a:rPr lang="ja-JP" altLang="en-US" smtClean="0"/>
              <a:t>は、</a:t>
            </a:r>
            <a:r>
              <a:rPr lang="en-US" altLang="ja-JP" smtClean="0"/>
              <a:t>TortoiseSVN</a:t>
            </a:r>
            <a:r>
              <a:rPr lang="ja-JP" altLang="en-US" smtClean="0"/>
              <a:t>に内蔵されているマージツールです。</a:t>
            </a:r>
            <a:endParaRPr lang="en-US" altLang="ja-JP" smtClean="0"/>
          </a:p>
        </p:txBody>
      </p:sp>
      <p:sp>
        <p:nvSpPr>
          <p:cNvPr id="5" name="角丸四角形吹き出し 4"/>
          <p:cNvSpPr/>
          <p:nvPr/>
        </p:nvSpPr>
        <p:spPr>
          <a:xfrm>
            <a:off x="10018058" y="4493494"/>
            <a:ext cx="1934267" cy="680074"/>
          </a:xfrm>
          <a:prstGeom prst="wedgeRoundRectCallout">
            <a:avLst>
              <a:gd name="adj1" fmla="val -53006"/>
              <a:gd name="adj2" fmla="val -996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そこ、</a:t>
            </a:r>
            <a:endParaRPr kumimoji="1" lang="en-US" altLang="ja-JP" smtClean="0"/>
          </a:p>
          <a:p>
            <a:pPr algn="ctr"/>
            <a:r>
              <a:rPr kumimoji="1" lang="ja-JP" altLang="en-US" smtClean="0"/>
              <a:t>嫌な顔しない</a:t>
            </a:r>
            <a:r>
              <a:rPr kumimoji="1" lang="en-US" altLang="ja-JP" smtClean="0"/>
              <a:t>w</a:t>
            </a:r>
            <a:endParaRPr kumimoji="1" lang="ja-JP" altLang="en-US" dirty="0"/>
          </a:p>
        </p:txBody>
      </p:sp>
      <p:sp>
        <p:nvSpPr>
          <p:cNvPr id="6" name="コンテンツ プレースホルダー 2"/>
          <p:cNvSpPr txBox="1">
            <a:spLocks/>
          </p:cNvSpPr>
          <p:nvPr/>
        </p:nvSpPr>
        <p:spPr>
          <a:xfrm>
            <a:off x="670581" y="4259218"/>
            <a:ext cx="8870374" cy="250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r>
              <a:rPr lang="ja-JP" altLang="en-US" smtClean="0"/>
              <a:t>使い勝手はそこそこですが、使うには</a:t>
            </a:r>
            <a:r>
              <a:rPr lang="en-US" altLang="ja-JP" smtClean="0"/>
              <a:t>TortoiseSVN</a:t>
            </a:r>
            <a:r>
              <a:rPr lang="ja-JP" altLang="en-US" smtClean="0"/>
              <a:t>をインストールする必要がありました。</a:t>
            </a:r>
            <a:endParaRPr lang="en-US" altLang="ja-JP" smtClean="0"/>
          </a:p>
          <a:p>
            <a:r>
              <a:rPr lang="ja-JP" altLang="en-US" smtClean="0"/>
              <a:t>これを使えば、</a:t>
            </a:r>
            <a:r>
              <a:rPr lang="en-US" altLang="ja-JP" smtClean="0"/>
              <a:t>TortoiseSVN</a:t>
            </a:r>
            <a:r>
              <a:rPr lang="ja-JP" altLang="en-US" smtClean="0"/>
              <a:t>をインストールしないで、</a:t>
            </a:r>
            <a:r>
              <a:rPr lang="en-US" altLang="ja-JP" smtClean="0"/>
              <a:t>TortoiseMerge</a:t>
            </a:r>
            <a:r>
              <a:rPr lang="ja-JP" altLang="en-US" smtClean="0"/>
              <a:t>を使えます。</a:t>
            </a:r>
            <a:r>
              <a:rPr lang="en-US" altLang="ja-JP"/>
              <a:t/>
            </a:r>
            <a:br>
              <a:rPr lang="en-US" altLang="ja-JP"/>
            </a:br>
            <a:r>
              <a:rPr lang="en-US" altLang="ja-JP">
                <a:hlinkClick r:id="rId2"/>
              </a:rPr>
              <a:t>https://</a:t>
            </a:r>
            <a:r>
              <a:rPr lang="en-US" altLang="ja-JP" smtClean="0">
                <a:hlinkClick r:id="rId2"/>
              </a:rPr>
              <a:t>github.com/kekyo/TortoiseMergePortable</a:t>
            </a:r>
            <a:endParaRPr lang="en-US" altLang="ja-JP"/>
          </a:p>
          <a:p>
            <a:endParaRPr lang="en-US" altLang="ja-JP" smtClean="0"/>
          </a:p>
        </p:txBody>
      </p:sp>
    </p:spTree>
    <p:extLst>
      <p:ext uri="{BB962C8B-B14F-4D97-AF65-F5344CB8AC3E}">
        <p14:creationId xmlns:p14="http://schemas.microsoft.com/office/powerpoint/2010/main" val="2412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73151"/>
            <a:ext cx="10920548" cy="970903"/>
          </a:xfrm>
        </p:spPr>
        <p:txBody>
          <a:bodyPr>
            <a:noAutofit/>
          </a:bodyPr>
          <a:lstStyle/>
          <a:p>
            <a:r>
              <a:rPr lang="ja-JP" altLang="en-US" sz="4000" b="1" dirty="0" smtClean="0"/>
              <a:t>質疑応答</a:t>
            </a:r>
            <a:endParaRPr kumimoji="1" lang="ja-JP" altLang="en-US" sz="4000" b="1" dirty="0"/>
          </a:p>
        </p:txBody>
      </p:sp>
      <p:sp>
        <p:nvSpPr>
          <p:cNvPr id="3" name="コンテンツ プレースホルダー 2"/>
          <p:cNvSpPr>
            <a:spLocks noGrp="1"/>
          </p:cNvSpPr>
          <p:nvPr>
            <p:ph idx="1"/>
          </p:nvPr>
        </p:nvSpPr>
        <p:spPr>
          <a:xfrm>
            <a:off x="491318" y="1436316"/>
            <a:ext cx="7933263" cy="4265237"/>
          </a:xfrm>
        </p:spPr>
        <p:txBody>
          <a:bodyPr>
            <a:normAutofit/>
          </a:bodyPr>
          <a:lstStyle/>
          <a:p>
            <a:r>
              <a:rPr lang="ja-JP" altLang="en-US" sz="2800" dirty="0" smtClean="0">
                <a:solidFill>
                  <a:schemeClr val="tx1"/>
                </a:solidFill>
              </a:rPr>
              <a:t>ご清聴ありがとうございました！</a:t>
            </a:r>
            <a:endParaRPr lang="en-US" altLang="ja-JP" sz="2800" dirty="0" smtClean="0">
              <a:solidFill>
                <a:schemeClr val="tx1"/>
              </a:solidFill>
            </a:endParaRPr>
          </a:p>
          <a:p>
            <a:r>
              <a:rPr lang="ja-JP" altLang="en-US" sz="2800" dirty="0">
                <a:solidFill>
                  <a:schemeClr val="tx1"/>
                </a:solidFill>
              </a:rPr>
              <a:t>取り上</a:t>
            </a:r>
            <a:r>
              <a:rPr lang="ja-JP" altLang="en-US" sz="2800" dirty="0" smtClean="0">
                <a:solidFill>
                  <a:schemeClr val="tx1"/>
                </a:solidFill>
              </a:rPr>
              <a:t>げていませんが、その他のトピック：</a:t>
            </a:r>
            <a:endParaRPr lang="en-US" altLang="ja-JP" sz="2800" dirty="0" smtClean="0">
              <a:solidFill>
                <a:schemeClr val="tx1"/>
              </a:solidFill>
            </a:endParaRPr>
          </a:p>
          <a:p>
            <a:pPr lvl="1"/>
            <a:r>
              <a:rPr lang="ja-JP" altLang="en-US" sz="2400" dirty="0" smtClean="0">
                <a:solidFill>
                  <a:schemeClr val="tx1"/>
                </a:solidFill>
              </a:rPr>
              <a:t>リベース</a:t>
            </a:r>
            <a:endParaRPr lang="en-US" altLang="ja-JP" sz="2400" dirty="0" smtClean="0">
              <a:solidFill>
                <a:schemeClr val="tx1"/>
              </a:solidFill>
            </a:endParaRPr>
          </a:p>
          <a:p>
            <a:pPr lvl="1"/>
            <a:r>
              <a:rPr lang="ja-JP" altLang="en-US" sz="2400" dirty="0">
                <a:solidFill>
                  <a:schemeClr val="tx1"/>
                </a:solidFill>
              </a:rPr>
              <a:t>コミット</a:t>
            </a:r>
            <a:r>
              <a:rPr lang="ja-JP" altLang="en-US" sz="2400" dirty="0" smtClean="0">
                <a:solidFill>
                  <a:schemeClr val="tx1"/>
                </a:solidFill>
              </a:rPr>
              <a:t>の取り消し</a:t>
            </a:r>
            <a:endParaRPr lang="en-US" altLang="ja-JP" sz="2400" dirty="0" smtClean="0">
              <a:solidFill>
                <a:schemeClr val="tx1"/>
              </a:solidFill>
            </a:endParaRPr>
          </a:p>
          <a:p>
            <a:pPr lvl="1"/>
            <a:r>
              <a:rPr lang="ja-JP" altLang="en-US" sz="2400" dirty="0" smtClean="0">
                <a:solidFill>
                  <a:schemeClr val="tx1"/>
                </a:solidFill>
              </a:rPr>
              <a:t>プルリクエスト</a:t>
            </a:r>
            <a:endParaRPr lang="en-US" altLang="ja-JP" sz="2400" dirty="0" smtClean="0">
              <a:solidFill>
                <a:schemeClr val="tx1"/>
              </a:solidFill>
            </a:endParaRPr>
          </a:p>
          <a:p>
            <a:pPr lvl="1"/>
            <a:r>
              <a:rPr lang="ja-JP" altLang="en-US" sz="2400" dirty="0" smtClean="0">
                <a:solidFill>
                  <a:schemeClr val="tx1"/>
                </a:solidFill>
              </a:rPr>
              <a:t>消えたコミット</a:t>
            </a:r>
            <a:r>
              <a:rPr lang="ja-JP" altLang="en-US" sz="2400" smtClean="0">
                <a:solidFill>
                  <a:schemeClr val="tx1"/>
                </a:solidFill>
              </a:rPr>
              <a:t>の謎</a:t>
            </a:r>
            <a:endParaRPr lang="en-US" altLang="ja-JP" sz="2400" smtClean="0">
              <a:solidFill>
                <a:schemeClr val="tx1"/>
              </a:solidFill>
            </a:endParaRPr>
          </a:p>
          <a:p>
            <a:pPr lvl="1"/>
            <a:endParaRPr lang="en-US" altLang="ja-JP" sz="2400" smtClean="0">
              <a:solidFill>
                <a:schemeClr val="tx1"/>
              </a:solidFill>
            </a:endParaRPr>
          </a:p>
          <a:p>
            <a:r>
              <a:rPr lang="ja-JP" altLang="en-US" sz="2800"/>
              <a:t>スライド</a:t>
            </a:r>
            <a:r>
              <a:rPr lang="ja-JP" altLang="en-US" sz="2800" smtClean="0"/>
              <a:t>はブログに掲載します。</a:t>
            </a:r>
            <a:r>
              <a:rPr lang="en-US" altLang="ja-JP"/>
              <a:t/>
            </a:r>
            <a:br>
              <a:rPr lang="en-US" altLang="ja-JP"/>
            </a:br>
            <a:r>
              <a:rPr lang="en-US" altLang="ja-JP" smtClean="0">
                <a:hlinkClick r:id="rId2"/>
              </a:rPr>
              <a:t>http://www.kekyo.net/</a:t>
            </a:r>
            <a:endParaRPr lang="en-US" altLang="ja-JP" sz="2800" smtClean="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0150" y="2812480"/>
            <a:ext cx="4284573" cy="2665580"/>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8069" y="3771750"/>
            <a:ext cx="3732417" cy="2322065"/>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5060" y="5802544"/>
            <a:ext cx="1526241" cy="763121"/>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9993" y="5623277"/>
            <a:ext cx="1884285" cy="1172278"/>
          </a:xfrm>
          <a:prstGeom prst="rect">
            <a:avLst/>
          </a:prstGeom>
        </p:spPr>
      </p:pic>
    </p:spTree>
    <p:extLst>
      <p:ext uri="{BB962C8B-B14F-4D97-AF65-F5344CB8AC3E}">
        <p14:creationId xmlns:p14="http://schemas.microsoft.com/office/powerpoint/2010/main" val="259204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0041" y="407206"/>
            <a:ext cx="10920548" cy="932688"/>
          </a:xfrm>
        </p:spPr>
        <p:txBody>
          <a:bodyPr>
            <a:noAutofit/>
          </a:bodyPr>
          <a:lstStyle/>
          <a:p>
            <a:r>
              <a:rPr kumimoji="1" lang="en-US" altLang="ja-JP" sz="3600" b="1" smtClean="0"/>
              <a:t>Git</a:t>
            </a:r>
            <a:r>
              <a:rPr kumimoji="1" lang="ja-JP" altLang="en-US" sz="3600" b="1" smtClean="0"/>
              <a:t>と</a:t>
            </a:r>
            <a:r>
              <a:rPr kumimoji="1" lang="en-US" altLang="ja-JP" sz="3600" b="1" smtClean="0"/>
              <a:t>Bitbucket</a:t>
            </a:r>
            <a:r>
              <a:rPr kumimoji="1" lang="ja-JP" altLang="en-US" sz="3600" b="1" smtClean="0"/>
              <a:t>の関係</a:t>
            </a:r>
            <a:endParaRPr kumimoji="1" lang="ja-JP" altLang="en-US" sz="3600" b="1" dirty="0"/>
          </a:p>
        </p:txBody>
      </p:sp>
      <p:sp>
        <p:nvSpPr>
          <p:cNvPr id="3" name="コンテンツ プレースホルダー 2"/>
          <p:cNvSpPr>
            <a:spLocks noGrp="1"/>
          </p:cNvSpPr>
          <p:nvPr>
            <p:ph idx="1"/>
          </p:nvPr>
        </p:nvSpPr>
        <p:spPr>
          <a:xfrm>
            <a:off x="482439" y="1374306"/>
            <a:ext cx="6217213" cy="4883758"/>
          </a:xfrm>
        </p:spPr>
        <p:txBody>
          <a:bodyPr>
            <a:normAutofit lnSpcReduction="10000"/>
          </a:bodyPr>
          <a:lstStyle/>
          <a:p>
            <a:r>
              <a:rPr lang="en-US" altLang="ja-JP" smtClean="0"/>
              <a:t>Atlassian</a:t>
            </a:r>
            <a:r>
              <a:rPr lang="ja-JP" altLang="en-US" smtClean="0"/>
              <a:t>の</a:t>
            </a:r>
            <a:r>
              <a:rPr lang="en-US" altLang="ja-JP" smtClean="0">
                <a:solidFill>
                  <a:srgbClr val="FF0000"/>
                </a:solidFill>
              </a:rPr>
              <a:t>Bitbucket</a:t>
            </a:r>
            <a:r>
              <a:rPr lang="ja-JP" altLang="en-US" smtClean="0"/>
              <a:t>サービスは、</a:t>
            </a:r>
            <a:r>
              <a:rPr lang="en-US" altLang="ja-JP" smtClean="0">
                <a:solidFill>
                  <a:srgbClr val="FF0000"/>
                </a:solidFill>
              </a:rPr>
              <a:t>Git</a:t>
            </a:r>
            <a:r>
              <a:rPr lang="ja-JP" altLang="en-US" smtClean="0">
                <a:solidFill>
                  <a:srgbClr val="FF0000"/>
                </a:solidFill>
              </a:rPr>
              <a:t>のサーバー</a:t>
            </a:r>
            <a:r>
              <a:rPr lang="ja-JP" altLang="en-US" smtClean="0"/>
              <a:t>として、ソースコードの管理を行います。</a:t>
            </a:r>
            <a:endParaRPr lang="en-US" altLang="ja-JP" smtClean="0"/>
          </a:p>
          <a:p>
            <a:r>
              <a:rPr kumimoji="1" lang="ja-JP" altLang="en-US" sz="2800" smtClean="0"/>
              <a:t>つまり、</a:t>
            </a:r>
            <a:r>
              <a:rPr kumimoji="1" lang="en-US" altLang="ja-JP" sz="2800" smtClean="0"/>
              <a:t>Git</a:t>
            </a:r>
            <a:r>
              <a:rPr kumimoji="1" lang="ja-JP" altLang="en-US" sz="2800" smtClean="0"/>
              <a:t>のコマンドラインや</a:t>
            </a:r>
            <a:r>
              <a:rPr kumimoji="1" lang="en-US" altLang="ja-JP" sz="2800" smtClean="0"/>
              <a:t>SourceTree</a:t>
            </a:r>
            <a:r>
              <a:rPr kumimoji="1" lang="ja-JP" altLang="en-US" sz="2800" smtClean="0"/>
              <a:t>の接続先です。</a:t>
            </a:r>
            <a:endParaRPr kumimoji="1" lang="en-US" altLang="ja-JP" sz="2800" smtClean="0"/>
          </a:p>
          <a:p>
            <a:r>
              <a:rPr lang="en-US" altLang="ja-JP" smtClean="0"/>
              <a:t>Git</a:t>
            </a:r>
            <a:r>
              <a:rPr lang="ja-JP" altLang="en-US" smtClean="0"/>
              <a:t>自体は公開された技術なので、</a:t>
            </a:r>
            <a:r>
              <a:rPr lang="en-US" altLang="ja-JP" smtClean="0"/>
              <a:t>Bitbucket</a:t>
            </a:r>
            <a:r>
              <a:rPr lang="ja-JP" altLang="en-US" smtClean="0"/>
              <a:t>以外にも</a:t>
            </a:r>
            <a:r>
              <a:rPr lang="en-US" altLang="ja-JP" smtClean="0"/>
              <a:t>Git</a:t>
            </a:r>
            <a:r>
              <a:rPr lang="ja-JP" altLang="en-US" smtClean="0"/>
              <a:t>のサーバーは沢山あります（</a:t>
            </a:r>
            <a:r>
              <a:rPr lang="en-US" altLang="ja-JP" smtClean="0">
                <a:solidFill>
                  <a:srgbClr val="FF0000"/>
                </a:solidFill>
              </a:rPr>
              <a:t>GitHub</a:t>
            </a:r>
            <a:r>
              <a:rPr lang="ja-JP" altLang="en-US" smtClean="0"/>
              <a:t>、</a:t>
            </a:r>
            <a:r>
              <a:rPr lang="en-US" altLang="ja-JP" smtClean="0">
                <a:solidFill>
                  <a:srgbClr val="FF0000"/>
                </a:solidFill>
              </a:rPr>
              <a:t>Visual Studio Online</a:t>
            </a:r>
            <a:r>
              <a:rPr lang="ja-JP" altLang="en-US" smtClean="0"/>
              <a:t>等）、</a:t>
            </a:r>
            <a:r>
              <a:rPr lang="en-US" altLang="ja-JP" smtClean="0">
                <a:solidFill>
                  <a:srgbClr val="FF0000"/>
                </a:solidFill>
              </a:rPr>
              <a:t>SourceTree</a:t>
            </a:r>
            <a:r>
              <a:rPr lang="ja-JP" altLang="en-US" smtClean="0">
                <a:solidFill>
                  <a:srgbClr val="FF0000"/>
                </a:solidFill>
              </a:rPr>
              <a:t>からこれらに接続することも、勿論可能</a:t>
            </a:r>
            <a:r>
              <a:rPr lang="ja-JP" altLang="en-US" smtClean="0"/>
              <a:t>です。</a:t>
            </a:r>
            <a:endParaRPr lang="en-US" altLang="ja-JP" smtClean="0"/>
          </a:p>
          <a:p>
            <a:r>
              <a:rPr lang="ja-JP" altLang="en-US" smtClean="0"/>
              <a:t>これら同様、</a:t>
            </a:r>
            <a:r>
              <a:rPr lang="en-US" altLang="ja-JP" smtClean="0"/>
              <a:t>Atlassian Stash</a:t>
            </a:r>
            <a:r>
              <a:rPr lang="ja-JP" altLang="en-US" smtClean="0"/>
              <a:t>にも接続可能です。</a:t>
            </a:r>
            <a:endParaRPr lang="en-US" altLang="ja-JP" smtClean="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0309" y="4642147"/>
            <a:ext cx="2840117" cy="1766934"/>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8669" y="5250466"/>
            <a:ext cx="1316499" cy="550296"/>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5256" y="115141"/>
            <a:ext cx="3467463" cy="2157228"/>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8669" y="2126252"/>
            <a:ext cx="1421302" cy="1353297"/>
          </a:xfrm>
          <a:prstGeom prst="rect">
            <a:avLst/>
          </a:prstGeom>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81424" y="2449176"/>
            <a:ext cx="901019" cy="901019"/>
          </a:xfrm>
          <a:prstGeom prst="rect">
            <a:avLst/>
          </a:prstGeom>
        </p:spPr>
      </p:pic>
      <p:cxnSp>
        <p:nvCxnSpPr>
          <p:cNvPr id="10" name="直線矢印コネクタ 9"/>
          <p:cNvCxnSpPr>
            <a:stCxn id="7" idx="0"/>
            <a:endCxn id="8" idx="2"/>
          </p:cNvCxnSpPr>
          <p:nvPr/>
        </p:nvCxnSpPr>
        <p:spPr>
          <a:xfrm flipV="1">
            <a:off x="7946919" y="3479549"/>
            <a:ext cx="52401" cy="1770917"/>
          </a:xfrm>
          <a:prstGeom prst="straightConnector1">
            <a:avLst/>
          </a:prstGeom>
          <a:ln w="41275">
            <a:solidFill>
              <a:schemeClr val="accent2">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8181095" y="1632421"/>
            <a:ext cx="1076710" cy="3618046"/>
          </a:xfrm>
          <a:prstGeom prst="straightConnector1">
            <a:avLst/>
          </a:prstGeom>
          <a:ln w="41275">
            <a:solidFill>
              <a:schemeClr val="accent2">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8441991" y="3350194"/>
            <a:ext cx="2165050" cy="1900273"/>
          </a:xfrm>
          <a:prstGeom prst="straightConnector1">
            <a:avLst/>
          </a:prstGeom>
          <a:ln w="41275">
            <a:solidFill>
              <a:schemeClr val="accent2">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flipV="1">
            <a:off x="8202123" y="3479549"/>
            <a:ext cx="2338244" cy="1851707"/>
          </a:xfrm>
          <a:prstGeom prst="straightConnector1">
            <a:avLst/>
          </a:prstGeom>
          <a:ln w="41275">
            <a:solidFill>
              <a:schemeClr val="accent2">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endCxn id="4" idx="2"/>
          </p:cNvCxnSpPr>
          <p:nvPr/>
        </p:nvCxnSpPr>
        <p:spPr>
          <a:xfrm flipH="1" flipV="1">
            <a:off x="10731934" y="3350195"/>
            <a:ext cx="358550" cy="1944286"/>
          </a:xfrm>
          <a:prstGeom prst="straightConnector1">
            <a:avLst/>
          </a:prstGeom>
          <a:ln w="41275">
            <a:solidFill>
              <a:schemeClr val="accent2">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flipV="1">
            <a:off x="9602397" y="1632421"/>
            <a:ext cx="1168223" cy="3698835"/>
          </a:xfrm>
          <a:prstGeom prst="straightConnector1">
            <a:avLst/>
          </a:prstGeom>
          <a:ln w="41275">
            <a:solidFill>
              <a:schemeClr val="accent2">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29" name="図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6858" y="5517349"/>
            <a:ext cx="1884285" cy="1172278"/>
          </a:xfrm>
          <a:prstGeom prst="rect">
            <a:avLst/>
          </a:prstGeom>
        </p:spPr>
      </p:pic>
    </p:spTree>
    <p:extLst>
      <p:ext uri="{BB962C8B-B14F-4D97-AF65-F5344CB8AC3E}">
        <p14:creationId xmlns:p14="http://schemas.microsoft.com/office/powerpoint/2010/main" val="172288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829" y="591972"/>
            <a:ext cx="10920548" cy="932688"/>
          </a:xfrm>
        </p:spPr>
        <p:txBody>
          <a:bodyPr>
            <a:noAutofit/>
          </a:bodyPr>
          <a:lstStyle/>
          <a:p>
            <a:r>
              <a:rPr kumimoji="1" lang="en-US" altLang="ja-JP" sz="4000" b="1" smtClean="0"/>
              <a:t>Git</a:t>
            </a:r>
            <a:r>
              <a:rPr kumimoji="1" lang="ja-JP" altLang="en-US" sz="4000" b="1" smtClean="0"/>
              <a:t>と</a:t>
            </a:r>
            <a:r>
              <a:rPr kumimoji="1" lang="en-US" altLang="ja-JP" sz="4000" b="1" smtClean="0"/>
              <a:t>SubVersion</a:t>
            </a:r>
            <a:r>
              <a:rPr kumimoji="1" lang="ja-JP" altLang="en-US" sz="4000" b="1" smtClean="0"/>
              <a:t>の利点とか欠点とか</a:t>
            </a:r>
            <a:endParaRPr kumimoji="1" lang="ja-JP" altLang="en-US" sz="4000" b="1" dirty="0"/>
          </a:p>
        </p:txBody>
      </p:sp>
      <p:sp>
        <p:nvSpPr>
          <p:cNvPr id="3" name="コンテンツ プレースホルダー 2"/>
          <p:cNvSpPr>
            <a:spLocks noGrp="1"/>
          </p:cNvSpPr>
          <p:nvPr>
            <p:ph idx="1"/>
          </p:nvPr>
        </p:nvSpPr>
        <p:spPr>
          <a:xfrm>
            <a:off x="855617" y="1810959"/>
            <a:ext cx="10384972" cy="4290792"/>
          </a:xfrm>
        </p:spPr>
        <p:txBody>
          <a:bodyPr>
            <a:normAutofit fontScale="92500" lnSpcReduction="10000"/>
          </a:bodyPr>
          <a:lstStyle/>
          <a:p>
            <a:r>
              <a:rPr kumimoji="1" lang="ja-JP" altLang="en-US" sz="2800" smtClean="0"/>
              <a:t>本日は、</a:t>
            </a:r>
            <a:r>
              <a:rPr kumimoji="1" lang="en-US" altLang="ja-JP" sz="2800" smtClean="0"/>
              <a:t>Git</a:t>
            </a:r>
            <a:r>
              <a:rPr kumimoji="1" lang="ja-JP" altLang="en-US" sz="2800" smtClean="0"/>
              <a:t>への乗り換え指南という事で、暗黙に</a:t>
            </a:r>
            <a:r>
              <a:rPr kumimoji="1" lang="en-US" altLang="ja-JP" sz="2800" smtClean="0"/>
              <a:t>Subversion</a:t>
            </a:r>
            <a:r>
              <a:rPr kumimoji="1" lang="ja-JP" altLang="en-US" sz="2800" smtClean="0"/>
              <a:t>をターゲットにしていますが、両者の比較については</a:t>
            </a:r>
            <a:r>
              <a:rPr kumimoji="1" lang="en-US" altLang="ja-JP" sz="2800" smtClean="0"/>
              <a:t>....</a:t>
            </a:r>
          </a:p>
          <a:p>
            <a:r>
              <a:rPr kumimoji="1" lang="ja-JP" altLang="en-US" sz="2800" smtClean="0"/>
              <a:t>ググって下さい（笑）</a:t>
            </a:r>
            <a:endParaRPr kumimoji="1" lang="en-US" altLang="ja-JP" sz="2800" smtClean="0"/>
          </a:p>
          <a:p>
            <a:r>
              <a:rPr lang="ja-JP" altLang="en-US" sz="2800" smtClean="0"/>
              <a:t>統合型とか分散型の利点・欠点とか、多分眠くなりますよね？</a:t>
            </a:r>
            <a:endParaRPr lang="en-US" altLang="ja-JP" sz="2800" smtClean="0"/>
          </a:p>
          <a:p>
            <a:r>
              <a:rPr kumimoji="1" lang="ja-JP" altLang="en-US" sz="2800" smtClean="0"/>
              <a:t>その辺の話題は、ググれば腐るほど出てきますが、</a:t>
            </a:r>
            <a:endParaRPr kumimoji="1" lang="en-US" altLang="ja-JP" sz="2800" smtClean="0"/>
          </a:p>
          <a:p>
            <a:pPr lvl="1"/>
            <a:r>
              <a:rPr kumimoji="1" lang="ja-JP" altLang="en-US" sz="2400" smtClean="0"/>
              <a:t>今から使おうって人にはあまり関係のない話題</a:t>
            </a:r>
            <a:endParaRPr kumimoji="1" lang="en-US" altLang="ja-JP" sz="2400" smtClean="0"/>
          </a:p>
          <a:p>
            <a:pPr lvl="1"/>
            <a:r>
              <a:rPr lang="ja-JP" altLang="en-US"/>
              <a:t>移行</a:t>
            </a:r>
            <a:r>
              <a:rPr lang="ja-JP" altLang="en-US" smtClean="0"/>
              <a:t>したいと思ってる人は、大体分かってる</a:t>
            </a:r>
            <a:endParaRPr lang="en-US" altLang="ja-JP" smtClean="0"/>
          </a:p>
          <a:p>
            <a:endParaRPr kumimoji="1" lang="en-US" altLang="ja-JP" sz="2800"/>
          </a:p>
          <a:p>
            <a:r>
              <a:rPr lang="ja-JP" altLang="en-US" smtClean="0"/>
              <a:t>今日のセッションとして強いて挙げるなら、</a:t>
            </a:r>
            <a:r>
              <a:rPr lang="en-US" altLang="ja-JP" smtClean="0"/>
              <a:t/>
            </a:r>
            <a:br>
              <a:rPr lang="en-US" altLang="ja-JP" smtClean="0"/>
            </a:br>
            <a:r>
              <a:rPr lang="ja-JP" altLang="en-US" b="1" smtClean="0">
                <a:solidFill>
                  <a:srgbClr val="FF0000"/>
                </a:solidFill>
              </a:rPr>
              <a:t>「共同作業での混乱を軽減してくれる、強力な武器が</a:t>
            </a:r>
            <a:r>
              <a:rPr lang="en-US" altLang="ja-JP" b="1" smtClean="0">
                <a:solidFill>
                  <a:srgbClr val="FF0000"/>
                </a:solidFill>
              </a:rPr>
              <a:t>Git</a:t>
            </a:r>
            <a:r>
              <a:rPr lang="ja-JP" altLang="en-US" b="1" smtClean="0">
                <a:solidFill>
                  <a:srgbClr val="FF0000"/>
                </a:solidFill>
              </a:rPr>
              <a:t>」</a:t>
            </a:r>
            <a:endParaRPr kumimoji="1" lang="ja-JP" altLang="en-US" sz="2800" b="1" dirty="0">
              <a:solidFill>
                <a:srgbClr val="FF0000"/>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8546" y="5748765"/>
            <a:ext cx="705971" cy="705971"/>
          </a:xfrm>
          <a:prstGeom prst="rect">
            <a:avLst/>
          </a:prstGeom>
        </p:spPr>
      </p:pic>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4618" y="5876512"/>
            <a:ext cx="705971" cy="705971"/>
          </a:xfrm>
          <a:prstGeom prst="rect">
            <a:avLst/>
          </a:prstGeom>
        </p:spPr>
      </p:pic>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3740" y="6035064"/>
            <a:ext cx="705971" cy="705971"/>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1989" y="6068682"/>
            <a:ext cx="457200" cy="457200"/>
          </a:xfrm>
          <a:prstGeom prst="rect">
            <a:avLst/>
          </a:prstGeom>
        </p:spPr>
      </p:pic>
    </p:spTree>
    <p:extLst>
      <p:ext uri="{BB962C8B-B14F-4D97-AF65-F5344CB8AC3E}">
        <p14:creationId xmlns:p14="http://schemas.microsoft.com/office/powerpoint/2010/main" val="92598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smtClean="0"/>
              <a:t>アジェンダ</a:t>
            </a:r>
            <a:endParaRPr kumimoji="1" lang="ja-JP" altLang="en-US" b="1"/>
          </a:p>
        </p:txBody>
      </p:sp>
      <p:sp>
        <p:nvSpPr>
          <p:cNvPr id="8" name="正方形/長方形 7"/>
          <p:cNvSpPr/>
          <p:nvPr/>
        </p:nvSpPr>
        <p:spPr>
          <a:xfrm>
            <a:off x="558800" y="1432560"/>
            <a:ext cx="1024636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p:cNvSpPr>
            <a:spLocks noGrp="1"/>
          </p:cNvSpPr>
          <p:nvPr>
            <p:ph idx="1"/>
          </p:nvPr>
        </p:nvSpPr>
        <p:spPr>
          <a:xfrm>
            <a:off x="845127" y="1828800"/>
            <a:ext cx="10515600" cy="4351337"/>
          </a:xfrm>
        </p:spPr>
        <p:txBody>
          <a:bodyPr>
            <a:normAutofit/>
          </a:bodyPr>
          <a:lstStyle/>
          <a:p>
            <a:r>
              <a:rPr kumimoji="1" lang="ja-JP" altLang="en-US" sz="2800" smtClean="0"/>
              <a:t>今日のお話</a:t>
            </a:r>
            <a:endParaRPr kumimoji="1" lang="en-US" altLang="ja-JP" sz="2800" smtClean="0"/>
          </a:p>
          <a:p>
            <a:r>
              <a:rPr lang="ja-JP" altLang="en-US" b="1" smtClean="0">
                <a:solidFill>
                  <a:srgbClr val="FF0000"/>
                </a:solidFill>
              </a:rPr>
              <a:t>移行のお話</a:t>
            </a:r>
            <a:endParaRPr lang="en-US" altLang="ja-JP" b="1">
              <a:solidFill>
                <a:srgbClr val="FF0000"/>
              </a:solidFill>
            </a:endParaRPr>
          </a:p>
          <a:p>
            <a:pPr marL="228600" lvl="1">
              <a:spcBef>
                <a:spcPts val="1000"/>
              </a:spcBef>
            </a:pPr>
            <a:r>
              <a:rPr lang="en-US" altLang="ja-JP"/>
              <a:t>Git</a:t>
            </a:r>
            <a:r>
              <a:rPr lang="ja-JP" altLang="en-US"/>
              <a:t>のブランチとタグとコミット</a:t>
            </a:r>
            <a:endParaRPr lang="en-US" altLang="ja-JP"/>
          </a:p>
          <a:p>
            <a:r>
              <a:rPr lang="ja-JP" altLang="en-US" smtClean="0"/>
              <a:t>なぜなに</a:t>
            </a:r>
            <a:r>
              <a:rPr lang="en-US" altLang="ja-JP" smtClean="0"/>
              <a:t>Git</a:t>
            </a:r>
            <a:endParaRPr kumimoji="1" lang="en-US" altLang="ja-JP" sz="2800" smtClean="0"/>
          </a:p>
          <a:p>
            <a:pPr lvl="1"/>
            <a:r>
              <a:rPr kumimoji="1" lang="ja-JP" altLang="en-US" sz="2400" smtClean="0"/>
              <a:t>なぜ</a:t>
            </a:r>
            <a:r>
              <a:rPr kumimoji="1" lang="en-US" altLang="ja-JP" sz="2400" dirty="0" err="1" smtClean="0"/>
              <a:t>Git</a:t>
            </a:r>
            <a:r>
              <a:rPr kumimoji="1" lang="ja-JP" altLang="en-US" sz="2400" dirty="0" smtClean="0"/>
              <a:t>はブランチしまくるのか？</a:t>
            </a:r>
            <a:endParaRPr kumimoji="1" lang="en-US" altLang="ja-JP" sz="2400" dirty="0" smtClean="0"/>
          </a:p>
          <a:p>
            <a:pPr lvl="1"/>
            <a:r>
              <a:rPr lang="ja-JP" altLang="en-US" sz="2400" dirty="0" smtClean="0"/>
              <a:t>なぜ</a:t>
            </a:r>
            <a:r>
              <a:rPr lang="en-US" altLang="ja-JP" sz="2400" dirty="0" err="1" smtClean="0"/>
              <a:t>Git</a:t>
            </a:r>
            <a:r>
              <a:rPr lang="ja-JP" altLang="en-US" sz="2400" dirty="0" smtClean="0"/>
              <a:t>は</a:t>
            </a:r>
            <a:r>
              <a:rPr lang="ja-JP" altLang="en-US" sz="2400" dirty="0"/>
              <a:t>ブランチ</a:t>
            </a:r>
            <a:r>
              <a:rPr lang="ja-JP" altLang="en-US" sz="2400" dirty="0" smtClean="0"/>
              <a:t>をマージしまくるのか？</a:t>
            </a:r>
            <a:endParaRPr lang="en-US" altLang="ja-JP" sz="2400" dirty="0" smtClean="0"/>
          </a:p>
          <a:p>
            <a:pPr lvl="1"/>
            <a:r>
              <a:rPr lang="ja-JP" altLang="en-US" sz="2400" dirty="0" smtClean="0"/>
              <a:t>どうやって</a:t>
            </a:r>
            <a:r>
              <a:rPr lang="en-US" altLang="ja-JP" sz="2400" dirty="0" err="1" smtClean="0"/>
              <a:t>Git</a:t>
            </a:r>
            <a:r>
              <a:rPr lang="ja-JP" altLang="en-US" sz="2400" dirty="0" smtClean="0"/>
              <a:t>は複数のリポジトリを管理するの</a:t>
            </a:r>
            <a:r>
              <a:rPr lang="ja-JP" altLang="en-US" sz="2400" smtClean="0"/>
              <a:t>か？</a:t>
            </a:r>
            <a:endParaRPr lang="en-US" altLang="ja-JP"/>
          </a:p>
          <a:p>
            <a:pPr lvl="1"/>
            <a:r>
              <a:rPr lang="ja-JP" altLang="en-US"/>
              <a:t>どうして</a:t>
            </a:r>
            <a:r>
              <a:rPr lang="en-US" altLang="ja-JP"/>
              <a:t>Git</a:t>
            </a:r>
            <a:r>
              <a:rPr lang="ja-JP" altLang="en-US"/>
              <a:t>はソースの差分を保存しないのか</a:t>
            </a:r>
            <a:r>
              <a:rPr lang="ja-JP" altLang="en-US" smtClean="0"/>
              <a:t>？</a:t>
            </a:r>
            <a:endParaRPr lang="ja-JP" altLang="en-US"/>
          </a:p>
        </p:txBody>
      </p:sp>
    </p:spTree>
    <p:extLst>
      <p:ext uri="{BB962C8B-B14F-4D97-AF65-F5344CB8AC3E}">
        <p14:creationId xmlns:p14="http://schemas.microsoft.com/office/powerpoint/2010/main" val="233604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Blue">
      <a:dk1>
        <a:srgbClr val="000000"/>
      </a:dk1>
      <a:lt1>
        <a:sysClr val="window" lastClr="FFFFFF"/>
      </a:lt1>
      <a:dk2>
        <a:srgbClr val="323232"/>
      </a:dk2>
      <a:lt2>
        <a:srgbClr val="E5E8E8"/>
      </a:lt2>
      <a:accent1>
        <a:srgbClr val="14B4CA"/>
      </a:accent1>
      <a:accent2>
        <a:srgbClr val="F98A37"/>
      </a:accent2>
      <a:accent3>
        <a:srgbClr val="83C546"/>
      </a:accent3>
      <a:accent4>
        <a:srgbClr val="FFD937"/>
      </a:accent4>
      <a:accent5>
        <a:srgbClr val="6D79D1"/>
      </a:accent5>
      <a:accent6>
        <a:srgbClr val="E4607C"/>
      </a:accent6>
      <a:hlink>
        <a:srgbClr val="88CACA"/>
      </a:hlink>
      <a:folHlink>
        <a:srgbClr val="91A7CA"/>
      </a:folHlink>
    </a:clrScheme>
    <a:fontScheme name="Constantia">
      <a:majorFont>
        <a:latin typeface="Constantia" panose="0203060205030603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panose="0203060205030603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Sheer Blue">
      <a:dk1>
        <a:srgbClr val="000000"/>
      </a:dk1>
      <a:lt1>
        <a:sysClr val="window" lastClr="FFFFFF"/>
      </a:lt1>
      <a:dk2>
        <a:srgbClr val="323232"/>
      </a:dk2>
      <a:lt2>
        <a:srgbClr val="E5E8E8"/>
      </a:lt2>
      <a:accent1>
        <a:srgbClr val="14B4CA"/>
      </a:accent1>
      <a:accent2>
        <a:srgbClr val="F98A37"/>
      </a:accent2>
      <a:accent3>
        <a:srgbClr val="83C546"/>
      </a:accent3>
      <a:accent4>
        <a:srgbClr val="FFD937"/>
      </a:accent4>
      <a:accent5>
        <a:srgbClr val="6D79D1"/>
      </a:accent5>
      <a:accent6>
        <a:srgbClr val="E4607C"/>
      </a:accent6>
      <a:hlink>
        <a:srgbClr val="88CACA"/>
      </a:hlink>
      <a:folHlink>
        <a:srgbClr val="91A7CA"/>
      </a:folHlink>
    </a:clrScheme>
    <a:fontScheme name="Constantia">
      <a:majorFont>
        <a:latin typeface="Constantia" panose="0203060205030603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panose="0203060205030603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TM02900720[[fn=インテグラル]]</Template>
  <TotalTime>0</TotalTime>
  <Words>4169</Words>
  <Application>Microsoft Office PowerPoint</Application>
  <PresentationFormat>ワイド画面</PresentationFormat>
  <Paragraphs>621</Paragraphs>
  <Slides>63</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63</vt:i4>
      </vt:variant>
    </vt:vector>
  </HeadingPairs>
  <TitlesOfParts>
    <vt:vector size="74" baseType="lpstr">
      <vt:lpstr>Meiryo UI</vt:lpstr>
      <vt:lpstr>ＭＳ Ｐゴシック</vt:lpstr>
      <vt:lpstr>ＭＳ ゴシック</vt:lpstr>
      <vt:lpstr>メイリオ</vt:lpstr>
      <vt:lpstr>Arial</vt:lpstr>
      <vt:lpstr>Calibri</vt:lpstr>
      <vt:lpstr>Calibri Light</vt:lpstr>
      <vt:lpstr>Constantia</vt:lpstr>
      <vt:lpstr>Wingdings 2</vt:lpstr>
      <vt:lpstr>HDOfficeLightV0</vt:lpstr>
      <vt:lpstr>1_HDOfficeLightV0</vt:lpstr>
      <vt:lpstr>SourceTreeで始めよう！ Gitへの乗り換え指南</vt:lpstr>
      <vt:lpstr>自己紹介</vt:lpstr>
      <vt:lpstr>アジェンダ</vt:lpstr>
      <vt:lpstr>SourceTreeの前に…</vt:lpstr>
      <vt:lpstr>どうやら世の中のソースコード管理はGitでほぼ確定</vt:lpstr>
      <vt:lpstr>GitとSourceTreeの関係</vt:lpstr>
      <vt:lpstr>GitとBitbucketの関係</vt:lpstr>
      <vt:lpstr>GitとSubVersionの利点とか欠点とか</vt:lpstr>
      <vt:lpstr>アジェンダ</vt:lpstr>
      <vt:lpstr>移行しよう！</vt:lpstr>
      <vt:lpstr>移行をサクッと考える！</vt:lpstr>
      <vt:lpstr>物理面の移行</vt:lpstr>
      <vt:lpstr>デモ</vt:lpstr>
      <vt:lpstr>SourceTreeで行こう！</vt:lpstr>
      <vt:lpstr>念のため</vt:lpstr>
      <vt:lpstr>論理面（精神面）の移行</vt:lpstr>
      <vt:lpstr>論理面（精神面）の移行</vt:lpstr>
      <vt:lpstr>何故ですか？</vt:lpstr>
      <vt:lpstr>アジェンダ</vt:lpstr>
      <vt:lpstr>Gitのブランチって何？  知るべきはコレ！</vt:lpstr>
      <vt:lpstr>多人数で共同開発すると...</vt:lpstr>
      <vt:lpstr>このような、強力な道具があるので、</vt:lpstr>
      <vt:lpstr>アジェンダ</vt:lpstr>
      <vt:lpstr>なぜGitはブランチしまくるのか？</vt:lpstr>
      <vt:lpstr>なぜGitはブランチしまくるのか？</vt:lpstr>
      <vt:lpstr>なぜGitはブランチしまくるのか？</vt:lpstr>
      <vt:lpstr>なぜGitはブランチしまくるのか？</vt:lpstr>
      <vt:lpstr>なぜGitはブランチしまくるのか？</vt:lpstr>
      <vt:lpstr>アジェンダ</vt:lpstr>
      <vt:lpstr>なぜGitはブランチをマージしまくるのか？</vt:lpstr>
      <vt:lpstr>なぜGitはブランチをマージしまくるのか？</vt:lpstr>
      <vt:lpstr>なぜGitはブランチをマージしまくるのか？</vt:lpstr>
      <vt:lpstr>なぜGitはブランチをマージしまくるのか？</vt:lpstr>
      <vt:lpstr>アジェンダ</vt:lpstr>
      <vt:lpstr>どうやってGitは複数のリポジトリを管理するのか？</vt:lpstr>
      <vt:lpstr>リモートサーバー無しとは？</vt:lpstr>
      <vt:lpstr>リモートサーバーを使う</vt:lpstr>
      <vt:lpstr>コミット情報伝搬の基礎</vt:lpstr>
      <vt:lpstr>コミット情報伝搬の基礎</vt:lpstr>
      <vt:lpstr>コミット情報伝搬の基礎</vt:lpstr>
      <vt:lpstr>コミット情報伝搬の基礎</vt:lpstr>
      <vt:lpstr>コミット情報伝搬の基礎</vt:lpstr>
      <vt:lpstr>コミット情報伝搬の基礎</vt:lpstr>
      <vt:lpstr>ブランチ情報伝搬の基礎</vt:lpstr>
      <vt:lpstr>ブランチ情報伝搬の基礎</vt:lpstr>
      <vt:lpstr>ブランチ情報伝搬の基礎</vt:lpstr>
      <vt:lpstr>ブランチ情報伝搬の基礎</vt:lpstr>
      <vt:lpstr>ブランチ情報伝搬の基礎</vt:lpstr>
      <vt:lpstr>ブランチ情報伝搬の基礎</vt:lpstr>
      <vt:lpstr>コミット・ブランチ情報伝搬の基礎</vt:lpstr>
      <vt:lpstr>タグ情報の伝搬</vt:lpstr>
      <vt:lpstr>複数のサーバーとのやりとり</vt:lpstr>
      <vt:lpstr>複数のサーバーとのやりとり</vt:lpstr>
      <vt:lpstr>「origin/master」とは？</vt:lpstr>
      <vt:lpstr>複数のリモートサーバーの核心</vt:lpstr>
      <vt:lpstr>アジェンダ</vt:lpstr>
      <vt:lpstr>ソースコードの差分を保存「しない」Git</vt:lpstr>
      <vt:lpstr>ソースコードの差分を保存「しない」Git</vt:lpstr>
      <vt:lpstr>人間による追跡？</vt:lpstr>
      <vt:lpstr>人間による追跡？</vt:lpstr>
      <vt:lpstr>人間による追跡？</vt:lpstr>
      <vt:lpstr>アジェンダ</vt:lpstr>
      <vt:lpstr>質疑応答</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2015-01-25T08:11:55Z</dcterms:created>
  <dcterms:modified xsi:type="dcterms:W3CDTF">2015-07-23T14:34:48Z</dcterms:modified>
  <cp:contentStatus>最終版</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