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</p:sldMasterIdLst>
  <p:sldIdLst>
    <p:sldId id="335" r:id="rId2"/>
    <p:sldId id="288" r:id="rId3"/>
    <p:sldId id="256" r:id="rId4"/>
    <p:sldId id="278" r:id="rId5"/>
    <p:sldId id="279" r:id="rId6"/>
    <p:sldId id="257" r:id="rId7"/>
    <p:sldId id="343" r:id="rId8"/>
    <p:sldId id="336" r:id="rId9"/>
    <p:sldId id="337" r:id="rId10"/>
    <p:sldId id="338" r:id="rId11"/>
    <p:sldId id="339" r:id="rId12"/>
    <p:sldId id="341" r:id="rId13"/>
    <p:sldId id="342" r:id="rId14"/>
    <p:sldId id="344" r:id="rId15"/>
    <p:sldId id="261" r:id="rId16"/>
    <p:sldId id="346" r:id="rId17"/>
    <p:sldId id="347" r:id="rId18"/>
    <p:sldId id="348" r:id="rId19"/>
    <p:sldId id="350" r:id="rId20"/>
    <p:sldId id="345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7" r:id="rId37"/>
    <p:sldId id="368" r:id="rId38"/>
    <p:sldId id="395" r:id="rId39"/>
    <p:sldId id="366" r:id="rId40"/>
    <p:sldId id="369" r:id="rId41"/>
    <p:sldId id="370" r:id="rId42"/>
    <p:sldId id="372" r:id="rId43"/>
    <p:sldId id="371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7" r:id="rId58"/>
    <p:sldId id="386" r:id="rId59"/>
    <p:sldId id="388" r:id="rId60"/>
    <p:sldId id="389" r:id="rId61"/>
    <p:sldId id="390" r:id="rId62"/>
    <p:sldId id="391" r:id="rId63"/>
    <p:sldId id="398" r:id="rId64"/>
    <p:sldId id="399" r:id="rId65"/>
    <p:sldId id="408" r:id="rId66"/>
    <p:sldId id="409" r:id="rId67"/>
    <p:sldId id="400" r:id="rId68"/>
    <p:sldId id="401" r:id="rId69"/>
    <p:sldId id="410" r:id="rId70"/>
    <p:sldId id="402" r:id="rId71"/>
    <p:sldId id="403" r:id="rId72"/>
    <p:sldId id="404" r:id="rId73"/>
    <p:sldId id="405" r:id="rId74"/>
    <p:sldId id="393" r:id="rId75"/>
    <p:sldId id="394" r:id="rId76"/>
    <p:sldId id="396" r:id="rId77"/>
    <p:sldId id="397" r:id="rId78"/>
    <p:sldId id="406" r:id="rId79"/>
    <p:sldId id="333" r:id="rId80"/>
    <p:sldId id="407" r:id="rId81"/>
    <p:sldId id="289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8585"/>
    <a:srgbClr val="FF9B9B"/>
    <a:srgbClr val="FFB7B7"/>
    <a:srgbClr val="FFCCCC"/>
    <a:srgbClr val="D6BCEA"/>
    <a:srgbClr val="B07BD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FF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5/10/2015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16253" cy="758951"/>
          </a:xfrm>
          <a:prstGeom prst="rect">
            <a:avLst/>
          </a:prstGeom>
          <a:solidFill>
            <a:srgbClr val="FF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323" y="130717"/>
            <a:ext cx="11407388" cy="758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658" y="1020384"/>
            <a:ext cx="11386206" cy="56189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kumimoji="1"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illustrations.gatag.net/2013/10/05/000000.html" TargetMode="External"/><Relationship Id="rId2" Type="http://schemas.openxmlformats.org/officeDocument/2006/relationships/hyperlink" Target="http://www.kekyo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hyperlink" Target="http://sundriveplus.blog54.fc2.com/blog-entry-945.html" TargetMode="External"/><Relationship Id="rId4" Type="http://schemas.openxmlformats.org/officeDocument/2006/relationships/hyperlink" Target="http://free-illustrations.gatag.net/tag/%E8%A1%A3%E6%9C%8D-%E8%A1%A3%E9%A1%9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リンク</a:t>
            </a:r>
            <a:r>
              <a:rPr lang="ja-JP" altLang="en-US" dirty="0" smtClean="0"/>
              <a:t>の冒険は終わっていなかった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81" y="1157421"/>
            <a:ext cx="7746772" cy="4633412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134241" y="944532"/>
            <a:ext cx="1939067" cy="3059001"/>
          </a:xfrm>
          <a:prstGeom prst="wedgeRoundRectCallout">
            <a:avLst>
              <a:gd name="adj1" fmla="val -78185"/>
              <a:gd name="adj2" fmla="val 35943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200" dirty="0" smtClean="0"/>
              <a:t>時間たりねー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err="1" smtClean="0"/>
              <a:t>ぜって</a:t>
            </a:r>
            <a:r>
              <a:rPr kumimoji="1" lang="ja-JP" altLang="en-US" sz="3200" dirty="0" smtClean="0"/>
              <a:t>ーたりねー！！！</a:t>
            </a:r>
            <a:endParaRPr kumimoji="1" lang="ja-JP" altLang="en-US" sz="3200" dirty="0"/>
          </a:p>
        </p:txBody>
      </p:sp>
      <p:sp>
        <p:nvSpPr>
          <p:cNvPr id="8" name="メモ 7"/>
          <p:cNvSpPr/>
          <p:nvPr/>
        </p:nvSpPr>
        <p:spPr>
          <a:xfrm>
            <a:off x="7433972" y="4751168"/>
            <a:ext cx="3813148" cy="1753263"/>
          </a:xfrm>
          <a:prstGeom prst="foldedCorner">
            <a:avLst>
              <a:gd name="adj" fmla="val 2362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あれから数か月</a:t>
            </a:r>
            <a:r>
              <a:rPr kumimoji="1" lang="en-US" altLang="ja-JP" sz="3200" dirty="0" smtClean="0"/>
              <a:t>…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105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en-US" altLang="ja-JP" dirty="0" smtClean="0"/>
              <a:t>select</a:t>
            </a:r>
            <a:r>
              <a:rPr lang="ja-JP" altLang="en-US" dirty="0" smtClean="0"/>
              <a:t>はどこに行った？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1" y="1915090"/>
            <a:ext cx="6142046" cy="1595337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916106" y="3175819"/>
            <a:ext cx="1571455" cy="3346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916106" y="2515157"/>
            <a:ext cx="2249881" cy="31653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4051476" y="2306821"/>
            <a:ext cx="3922485" cy="582004"/>
          </a:xfrm>
          <a:prstGeom prst="wedgeRoundRectCallout">
            <a:avLst>
              <a:gd name="adj1" fmla="val -75561"/>
              <a:gd name="adj2" fmla="val 1901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from</a:t>
            </a:r>
            <a:r>
              <a:rPr kumimoji="1" lang="ja-JP" altLang="en-US" dirty="0" smtClean="0"/>
              <a:t>句で範囲変数とした「</a:t>
            </a:r>
            <a:r>
              <a:rPr kumimoji="1" lang="en-US" altLang="ja-JP" dirty="0" err="1" smtClean="0"/>
              <a:t>ch</a:t>
            </a:r>
            <a:r>
              <a:rPr kumimoji="1" lang="ja-JP" altLang="en-US" dirty="0" smtClean="0"/>
              <a:t>」を</a:t>
            </a:r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165987" y="3280556"/>
            <a:ext cx="3892165" cy="829937"/>
          </a:xfrm>
          <a:prstGeom prst="wedgeRoundRectCallout">
            <a:avLst>
              <a:gd name="adj1" fmla="val -70297"/>
              <a:gd name="adj2" fmla="val -4180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select</a:t>
            </a:r>
            <a:r>
              <a:rPr kumimoji="1" lang="ja-JP" altLang="en-US" dirty="0" smtClean="0"/>
              <a:t>でそのまま射影した場合は、</a:t>
            </a:r>
            <a:r>
              <a:rPr kumimoji="1" lang="en-US" altLang="ja-JP" dirty="0" smtClean="0"/>
              <a:t>Select</a:t>
            </a:r>
            <a:r>
              <a:rPr kumimoji="1" lang="ja-JP" altLang="en-US" dirty="0" smtClean="0"/>
              <a:t>メソッドに展開されない。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51" y="5298979"/>
            <a:ext cx="6053802" cy="969400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916105" y="5933771"/>
            <a:ext cx="4068850" cy="3346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2625213" y="4286426"/>
            <a:ext cx="1288026" cy="1647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5397909" y="6068781"/>
            <a:ext cx="2859033" cy="582540"/>
          </a:xfrm>
          <a:prstGeom prst="wedgeRoundRectCallout">
            <a:avLst>
              <a:gd name="adj1" fmla="val -70297"/>
              <a:gd name="adj2" fmla="val -4180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Select</a:t>
            </a:r>
            <a:r>
              <a:rPr kumimoji="1" lang="ja-JP" altLang="en-US" dirty="0" smtClean="0"/>
              <a:t>メソッドはない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5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4749697"/>
            <a:ext cx="6717706" cy="13756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ja-JP" altLang="en-US" dirty="0" smtClean="0"/>
              <a:t>クエリが連結されるとき、どうなっているか？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58" y="1661540"/>
            <a:ext cx="4187847" cy="13282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58" y="3290713"/>
            <a:ext cx="4954485" cy="1099118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916106" y="2691465"/>
            <a:ext cx="2741494" cy="29834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448946" y="2224071"/>
            <a:ext cx="4444761" cy="636634"/>
          </a:xfrm>
          <a:prstGeom prst="wedgeRoundRectCallout">
            <a:avLst>
              <a:gd name="adj1" fmla="val -68207"/>
              <a:gd name="adj2" fmla="val 4291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value</a:t>
            </a:r>
            <a:r>
              <a:rPr kumimoji="1" lang="ja-JP" altLang="en-US" dirty="0" smtClean="0"/>
              <a:t>をそのまま射影しなかった場合は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847280" y="4061009"/>
            <a:ext cx="4029520" cy="29834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49323" y="4972833"/>
            <a:ext cx="2864148" cy="27530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吹き出し 18"/>
          <p:cNvSpPr/>
          <p:nvPr/>
        </p:nvSpPr>
        <p:spPr>
          <a:xfrm>
            <a:off x="4986458" y="4410155"/>
            <a:ext cx="4279768" cy="827625"/>
          </a:xfrm>
          <a:prstGeom prst="wedgeRoundRectCallout">
            <a:avLst>
              <a:gd name="adj1" fmla="val -69202"/>
              <a:gd name="adj2" fmla="val 5105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Where</a:t>
            </a:r>
            <a:r>
              <a:rPr kumimoji="1" lang="ja-JP" altLang="en-US" dirty="0" smtClean="0"/>
              <a:t>の戻り値が、次の</a:t>
            </a:r>
            <a:r>
              <a:rPr kumimoji="1" lang="en-US" altLang="ja-JP" dirty="0" smtClean="0"/>
              <a:t>Select</a:t>
            </a:r>
            <a:r>
              <a:rPr kumimoji="1" lang="ja-JP" altLang="en-US" dirty="0" smtClean="0"/>
              <a:t>の入力にならなければならない</a:t>
            </a:r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2920181" y="5762789"/>
            <a:ext cx="1035474" cy="29459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31" y="6430950"/>
            <a:ext cx="9671935" cy="19279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95" y="6615750"/>
            <a:ext cx="10763316" cy="194401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6363817" y="6615750"/>
            <a:ext cx="2418735" cy="19440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1766753" y="2932855"/>
            <a:ext cx="1288026" cy="366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1766753" y="4311280"/>
            <a:ext cx="1288026" cy="459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5401020" y="3511357"/>
            <a:ext cx="3492687" cy="692926"/>
          </a:xfrm>
          <a:prstGeom prst="wedgeRoundRectCallout">
            <a:avLst>
              <a:gd name="adj1" fmla="val -68207"/>
              <a:gd name="adj2" fmla="val 4291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Select</a:t>
            </a:r>
            <a:r>
              <a:rPr kumimoji="1" lang="ja-JP" altLang="en-US" dirty="0" smtClean="0"/>
              <a:t>演算子が生成される</a:t>
            </a:r>
            <a:endParaRPr kumimoji="1" lang="ja-JP" altLang="en-US" dirty="0"/>
          </a:p>
        </p:txBody>
      </p:sp>
      <p:cxnSp>
        <p:nvCxnSpPr>
          <p:cNvPr id="25" name="曲線コネクタ 24"/>
          <p:cNvCxnSpPr>
            <a:stCxn id="17" idx="2"/>
            <a:endCxn id="20" idx="0"/>
          </p:cNvCxnSpPr>
          <p:nvPr/>
        </p:nvCxnSpPr>
        <p:spPr>
          <a:xfrm rot="16200000" flipH="1">
            <a:off x="2402331" y="4727201"/>
            <a:ext cx="514653" cy="1556521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1530823"/>
            <a:ext cx="5548355" cy="52178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ja-JP" altLang="en-US" dirty="0" smtClean="0"/>
              <a:t>クエリの連結を成立させるには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152145" y="2498811"/>
            <a:ext cx="1197766" cy="21489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624029" y="5928852"/>
            <a:ext cx="2377700" cy="22614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吹き出し 22"/>
          <p:cNvSpPr/>
          <p:nvPr/>
        </p:nvSpPr>
        <p:spPr>
          <a:xfrm>
            <a:off x="3628102" y="1601004"/>
            <a:ext cx="7131755" cy="827625"/>
          </a:xfrm>
          <a:prstGeom prst="wedgeRoundRectCallout">
            <a:avLst>
              <a:gd name="adj1" fmla="val -59880"/>
              <a:gd name="adj2" fmla="val 5710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Where</a:t>
            </a:r>
            <a:r>
              <a:rPr kumimoji="1" lang="ja-JP" altLang="en-US" dirty="0" smtClean="0"/>
              <a:t>の戻り値が、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次の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Select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の入力にならなければならない</a:t>
            </a:r>
            <a:r>
              <a:rPr kumimoji="1" lang="ja-JP" altLang="en-US" dirty="0" smtClean="0"/>
              <a:t>ので、別のクラスを定義して、それを返す</a:t>
            </a:r>
            <a:endParaRPr kumimoji="1" lang="ja-JP" altLang="en-US" dirty="0"/>
          </a:p>
        </p:txBody>
      </p:sp>
      <p:cxnSp>
        <p:nvCxnSpPr>
          <p:cNvPr id="8" name="曲線コネクタ 7"/>
          <p:cNvCxnSpPr>
            <a:stCxn id="16" idx="2"/>
          </p:cNvCxnSpPr>
          <p:nvPr/>
        </p:nvCxnSpPr>
        <p:spPr>
          <a:xfrm rot="16200000" flipH="1">
            <a:off x="1054920" y="3409811"/>
            <a:ext cx="2158922" cy="766706"/>
          </a:xfrm>
          <a:prstGeom prst="curvedConnector3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角丸四角形吹き出し 23"/>
          <p:cNvSpPr/>
          <p:nvPr/>
        </p:nvSpPr>
        <p:spPr>
          <a:xfrm>
            <a:off x="4494679" y="5151120"/>
            <a:ext cx="3685996" cy="671050"/>
          </a:xfrm>
          <a:prstGeom prst="wedgeRoundRectCallout">
            <a:avLst>
              <a:gd name="adj1" fmla="val -68716"/>
              <a:gd name="adj2" fmla="val 5861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このクラスで、</a:t>
            </a:r>
            <a:r>
              <a:rPr kumimoji="1" lang="en-US" altLang="ja-JP" dirty="0" smtClean="0"/>
              <a:t>Select</a:t>
            </a:r>
            <a:r>
              <a:rPr kumimoji="1" lang="ja-JP" altLang="en-US" dirty="0" smtClean="0"/>
              <a:t>が使える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76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ja-JP" altLang="en-US" dirty="0" smtClean="0"/>
              <a:t>クエリの連結を成立させるには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4536896"/>
            <a:ext cx="5796335" cy="15108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58" y="1916832"/>
            <a:ext cx="5892934" cy="1845748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429658" y="2204967"/>
            <a:ext cx="3265520" cy="31276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吹き出し 22"/>
          <p:cNvSpPr/>
          <p:nvPr/>
        </p:nvSpPr>
        <p:spPr>
          <a:xfrm>
            <a:off x="4454540" y="5143531"/>
            <a:ext cx="3055226" cy="653681"/>
          </a:xfrm>
          <a:prstGeom prst="wedgeRoundRectCallout">
            <a:avLst>
              <a:gd name="adj1" fmla="val -69202"/>
              <a:gd name="adj2" fmla="val 5105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クエリ構文で記述可能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5034641" y="2237314"/>
            <a:ext cx="3957105" cy="653681"/>
          </a:xfrm>
          <a:prstGeom prst="wedgeRoundRectCallout">
            <a:avLst>
              <a:gd name="adj1" fmla="val -71439"/>
              <a:gd name="adj2" fmla="val -275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Where</a:t>
            </a:r>
            <a:r>
              <a:rPr kumimoji="1" lang="ja-JP" altLang="en-US" dirty="0" smtClean="0"/>
              <a:t>は</a:t>
            </a:r>
            <a:r>
              <a:rPr kumimoji="1" lang="en-US" altLang="ja-JP" dirty="0" err="1" smtClean="0"/>
              <a:t>HogeFilteredModel</a:t>
            </a:r>
            <a:r>
              <a:rPr kumimoji="1" lang="ja-JP" altLang="en-US" dirty="0" smtClean="0"/>
              <a:t>を返す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866140" y="3135664"/>
            <a:ext cx="3832239" cy="62691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5242324" y="3410840"/>
            <a:ext cx="3871196" cy="653681"/>
          </a:xfrm>
          <a:prstGeom prst="wedgeRoundRectCallout">
            <a:avLst>
              <a:gd name="adj1" fmla="val -66743"/>
              <a:gd name="adj2" fmla="val -4054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HogeFilteredModel.Select</a:t>
            </a:r>
            <a:r>
              <a:rPr kumimoji="1" lang="en-US" altLang="ja-JP" dirty="0" smtClean="0"/>
              <a:t>()</a:t>
            </a:r>
            <a:r>
              <a:rPr kumimoji="1" lang="ja-JP" altLang="en-US" dirty="0" smtClean="0"/>
              <a:t>が使える</a:t>
            </a:r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2039799" y="3737681"/>
            <a:ext cx="1288026" cy="799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841501" y="5687299"/>
            <a:ext cx="1931924" cy="36044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1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416539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クエリの連結を成立させるには：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System.Linq.Enumerable</a:t>
            </a:r>
            <a:r>
              <a:rPr kumimoji="1" lang="ja-JP" altLang="en-US" dirty="0" smtClean="0"/>
              <a:t>クラスには、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上記の条件を満たした標準演算子メソッドが定義されている</a:t>
            </a:r>
            <a:r>
              <a:rPr lang="ja-JP" altLang="en-US" dirty="0"/>
              <a:t> </a:t>
            </a:r>
            <a:r>
              <a:rPr lang="ja-JP" altLang="en-US" dirty="0" smtClean="0"/>
              <a:t>ので、クエリ構文が普通に使える！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03" y="5185775"/>
            <a:ext cx="4108538" cy="1578280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5952072" y="5413288"/>
            <a:ext cx="2667671" cy="1001333"/>
          </a:xfrm>
          <a:prstGeom prst="wedgeRoundRectCallout">
            <a:avLst>
              <a:gd name="adj1" fmla="val -84057"/>
              <a:gd name="adj2" fmla="val 4042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err="1" smtClean="0"/>
              <a:t>Enumerable.Where</a:t>
            </a:r>
            <a:r>
              <a:rPr kumimoji="1" lang="en-US" altLang="ja-JP" dirty="0" smtClean="0"/>
              <a:t>()</a:t>
            </a:r>
          </a:p>
          <a:p>
            <a:r>
              <a:rPr kumimoji="1" lang="en-US" altLang="ja-JP" dirty="0" err="1" smtClean="0"/>
              <a:t>Enumerable.OrderBy</a:t>
            </a:r>
            <a:r>
              <a:rPr kumimoji="1" lang="en-US" altLang="ja-JP" dirty="0" smtClean="0"/>
              <a:t>()</a:t>
            </a:r>
          </a:p>
          <a:p>
            <a:r>
              <a:rPr kumimoji="1" lang="en-US" altLang="ja-JP" dirty="0" err="1" smtClean="0"/>
              <a:t>Enumerable.Select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98379"/>
              </p:ext>
            </p:extLst>
          </p:nvPr>
        </p:nvGraphicFramePr>
        <p:xfrm>
          <a:off x="838645" y="1563307"/>
          <a:ext cx="10594848" cy="239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3425"/>
                <a:gridCol w="855142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条件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メソッドの種類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インスタンスメソッドでも拡張メソッドでも良い。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演算子の対応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ja-JP" altLang="en-US" dirty="0" smtClean="0"/>
                        <a:t>クエリ構文でサポートされている演算子に対応したメソッド名で定義する。</a:t>
                      </a:r>
                      <a:r>
                        <a:rPr lang="en-US" altLang="ja-JP" dirty="0" smtClean="0"/>
                        <a:t/>
                      </a:r>
                      <a:br>
                        <a:rPr lang="en-US" altLang="ja-JP" dirty="0" smtClean="0"/>
                      </a:b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Where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Select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err="1" smtClean="0">
                          <a:solidFill>
                            <a:srgbClr val="FF0000"/>
                          </a:solidFill>
                        </a:rPr>
                        <a:t>SelectMany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err="1" smtClean="0">
                          <a:solidFill>
                            <a:srgbClr val="FF0000"/>
                          </a:solidFill>
                        </a:rPr>
                        <a:t>OrderBy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(Descending)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err="1" smtClean="0">
                          <a:solidFill>
                            <a:srgbClr val="FF0000"/>
                          </a:solidFill>
                        </a:rPr>
                        <a:t>ThenBy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(Descending)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Join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err="1" smtClean="0">
                          <a:solidFill>
                            <a:srgbClr val="FF0000"/>
                          </a:solidFill>
                        </a:rPr>
                        <a:t>GroupBy</a:t>
                      </a:r>
                      <a:r>
                        <a:rPr lang="en-US" altLang="ja-JP" dirty="0" smtClean="0"/>
                        <a:t>,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Grouping </a:t>
                      </a: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（但し、全部定義する必要はない）</a:t>
                      </a:r>
                      <a:endParaRPr lang="en-US" altLang="ja-JP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メソッド戻り値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前段の演算子の戻り値から、演算子メソッドの</a:t>
                      </a: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オーバーロードを特定可能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にする。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列挙可能性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altLang="ja-JP" dirty="0" err="1" smtClean="0">
                          <a:solidFill>
                            <a:schemeClr val="tx1"/>
                          </a:solidFill>
                        </a:rPr>
                        <a:t>IEnumerable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&lt;T&gt;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の実装は</a:t>
                      </a: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必須ではない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2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演算子の適用回数を減らすこと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93904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0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9999999</a:t>
            </a:r>
            <a:r>
              <a:rPr lang="ja-JP" altLang="en-US" dirty="0" err="1" smtClean="0"/>
              <a:t>までの</a:t>
            </a:r>
            <a:r>
              <a:rPr lang="ja-JP" altLang="en-US" dirty="0" smtClean="0"/>
              <a:t>数値を降順に</a:t>
            </a:r>
            <a:r>
              <a:rPr lang="ja-JP" altLang="en-US" dirty="0"/>
              <a:t>ソートした数値文字列のうち、</a:t>
            </a:r>
            <a:r>
              <a:rPr lang="ja-JP" altLang="en-US" dirty="0" smtClean="0"/>
              <a:t>偶数のものを得る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06" y="1959429"/>
            <a:ext cx="7426179" cy="2196476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7155544" y="4711630"/>
            <a:ext cx="4237996" cy="1514997"/>
          </a:xfrm>
          <a:prstGeom prst="cloudCallout">
            <a:avLst>
              <a:gd name="adj1" fmla="val -33162"/>
              <a:gd name="adj2" fmla="val 7303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何が問題？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446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演算子の適用回数を減らすこと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kumimoji="1" lang="ja-JP" altLang="en-US" dirty="0" smtClean="0"/>
              <a:t>このクエリの何が問題ですか？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06" y="1661540"/>
            <a:ext cx="7426179" cy="21964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06" y="4253384"/>
            <a:ext cx="7380684" cy="2278132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630632" y="2376401"/>
            <a:ext cx="5459099" cy="39185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630631" y="5720850"/>
            <a:ext cx="5459099" cy="39185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7689457" y="2413980"/>
            <a:ext cx="3092810" cy="876821"/>
          </a:xfrm>
          <a:prstGeom prst="wedgeRoundRectCallout">
            <a:avLst>
              <a:gd name="adj1" fmla="val -71632"/>
              <a:gd name="adj2" fmla="val -424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10000000</a:t>
            </a:r>
            <a:r>
              <a:rPr kumimoji="1" lang="ja-JP" altLang="en-US" dirty="0" smtClean="0"/>
              <a:t>回の文字列変換が発生する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630632" y="3061348"/>
            <a:ext cx="3617774" cy="3878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591760" y="3483114"/>
            <a:ext cx="2865325" cy="876821"/>
          </a:xfrm>
          <a:prstGeom prst="wedgeRoundRectCallout">
            <a:avLst>
              <a:gd name="adj1" fmla="val -65557"/>
              <a:gd name="adj2" fmla="val -63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しかし、実際には半数が捨てられてしまう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7577229" y="5916776"/>
            <a:ext cx="2280756" cy="876821"/>
          </a:xfrm>
          <a:prstGeom prst="wedgeRoundRectCallout">
            <a:avLst>
              <a:gd name="adj1" fmla="val -73426"/>
              <a:gd name="adj2" fmla="val -4242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絞り込んだ後で、変換する</a:t>
            </a:r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765620" y="2097024"/>
            <a:ext cx="646176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実行順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884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演算子の適用回数を減らすこと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kumimoji="1" lang="ja-JP" altLang="en-US" dirty="0" smtClean="0"/>
              <a:t>このクエリの何が問題ですか？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06" y="1530823"/>
            <a:ext cx="7380684" cy="2278132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580527" y="2278037"/>
            <a:ext cx="4068711" cy="39000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7202318" y="2460514"/>
            <a:ext cx="3621039" cy="708571"/>
          </a:xfrm>
          <a:prstGeom prst="wedgeRoundRectCallout">
            <a:avLst>
              <a:gd name="adj1" fmla="val -79082"/>
              <a:gd name="adj2" fmla="val -4208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10000000</a:t>
            </a:r>
            <a:r>
              <a:rPr kumimoji="1" lang="ja-JP" altLang="en-US" dirty="0" smtClean="0"/>
              <a:t>件のソートが発生する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06" y="4307910"/>
            <a:ext cx="7380684" cy="2237270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580527" y="2669889"/>
            <a:ext cx="4068711" cy="39000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5010412" y="3414424"/>
            <a:ext cx="2705622" cy="708571"/>
          </a:xfrm>
          <a:prstGeom prst="wedgeRoundRectCallout">
            <a:avLst>
              <a:gd name="adj1" fmla="val -44490"/>
              <a:gd name="adj2" fmla="val -10395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しかし、その後半数が捨てられる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580526" y="5388967"/>
            <a:ext cx="4068711" cy="39000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7077067" y="5298025"/>
            <a:ext cx="3613396" cy="708571"/>
          </a:xfrm>
          <a:prstGeom prst="wedgeRoundRectCallout">
            <a:avLst>
              <a:gd name="adj1" fmla="val -78749"/>
              <a:gd name="adj2" fmla="val -3324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絞り込んだ後で、ソートする</a:t>
            </a:r>
            <a:endParaRPr kumimoji="1" lang="ja-JP" altLang="en-US" dirty="0"/>
          </a:p>
        </p:txBody>
      </p:sp>
      <p:sp>
        <p:nvSpPr>
          <p:cNvPr id="12" name="下矢印 11"/>
          <p:cNvSpPr/>
          <p:nvPr/>
        </p:nvSpPr>
        <p:spPr>
          <a:xfrm>
            <a:off x="765620" y="2097024"/>
            <a:ext cx="646176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実行順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580526" y="4998960"/>
            <a:ext cx="4068711" cy="39000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9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06" y="4151862"/>
            <a:ext cx="7175681" cy="18024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演算子の適用回数を減らすこと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kumimoji="1" lang="ja-JP" altLang="en-US" dirty="0" smtClean="0"/>
              <a:t>このクエリの何が問題ですか？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06" y="1530823"/>
            <a:ext cx="7380684" cy="223727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1630630" y="2956142"/>
            <a:ext cx="5428149" cy="40083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7775247" y="3101546"/>
            <a:ext cx="4089385" cy="847275"/>
          </a:xfrm>
          <a:prstGeom prst="wedgeRoundRectCallout">
            <a:avLst>
              <a:gd name="adj1" fmla="val -69560"/>
              <a:gd name="adj2" fmla="val -3916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範囲変数に代入すると、内部では</a:t>
            </a:r>
            <a:r>
              <a:rPr kumimoji="1" lang="en-US" altLang="ja-JP" dirty="0" smtClean="0"/>
              <a:t>Select</a:t>
            </a:r>
            <a:r>
              <a:rPr kumimoji="1" lang="ja-JP" altLang="en-US" dirty="0"/>
              <a:t>演算子</a:t>
            </a:r>
            <a:r>
              <a:rPr kumimoji="1" lang="ja-JP" altLang="en-US" dirty="0" smtClean="0"/>
              <a:t>が挿入される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630629" y="5553505"/>
            <a:ext cx="3868297" cy="40083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吹き出し 18"/>
          <p:cNvSpPr/>
          <p:nvPr/>
        </p:nvSpPr>
        <p:spPr>
          <a:xfrm>
            <a:off x="6161895" y="5722585"/>
            <a:ext cx="3796298" cy="847275"/>
          </a:xfrm>
          <a:prstGeom prst="wedgeRoundRectCallout">
            <a:avLst>
              <a:gd name="adj1" fmla="val -69560"/>
              <a:gd name="adj2" fmla="val -3916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無意味かつ実装が明瞭であれば、範囲変数への代入を削除する</a:t>
            </a:r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808292" y="1914592"/>
            <a:ext cx="646176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実行順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55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31" y="2004146"/>
            <a:ext cx="8579307" cy="44968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演算子の適用回数を減らすこと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858519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範囲変数の定義で、自明であっても本当に射影しているのか？</a:t>
            </a:r>
            <a:endParaRPr kumimoji="1" lang="en-US" altLang="ja-JP" dirty="0" smtClean="0"/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</a:rPr>
              <a:t>ILSpy</a:t>
            </a:r>
            <a:r>
              <a:rPr lang="ja-JP" altLang="en-US" dirty="0" smtClean="0">
                <a:solidFill>
                  <a:srgbClr val="FF0000"/>
                </a:solidFill>
              </a:rPr>
              <a:t>でデコンパイルして確かめる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166807" y="3144032"/>
            <a:ext cx="4732952" cy="1352811"/>
          </a:xfrm>
          <a:prstGeom prst="roundRect">
            <a:avLst>
              <a:gd name="adj" fmla="val 9842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6324605" y="3144032"/>
            <a:ext cx="3721269" cy="601250"/>
          </a:xfrm>
          <a:prstGeom prst="wedgeRoundRectCallout">
            <a:avLst>
              <a:gd name="adj1" fmla="val -66309"/>
              <a:gd name="adj2" fmla="val 6197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let </a:t>
            </a:r>
            <a:r>
              <a:rPr lang="en-US" altLang="ja-JP" dirty="0" err="1"/>
              <a:t>valueString</a:t>
            </a:r>
            <a:r>
              <a:rPr lang="en-US" altLang="ja-JP" dirty="0"/>
              <a:t> = </a:t>
            </a:r>
            <a:r>
              <a:rPr lang="en-US" altLang="ja-JP" dirty="0" err="1"/>
              <a:t>value.ToString</a:t>
            </a:r>
            <a:r>
              <a:rPr lang="en-US" altLang="ja-JP" dirty="0"/>
              <a:t>()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6464813" y="5497088"/>
            <a:ext cx="3721269" cy="601250"/>
          </a:xfrm>
          <a:prstGeom prst="wedgeRoundRectCallout">
            <a:avLst>
              <a:gd name="adj1" fmla="val -66309"/>
              <a:gd name="adj2" fmla="val 6197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範囲変数に対応する射影がない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223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取り逃がした魔王を追いかけろ！</a:t>
            </a:r>
            <a:r>
              <a:rPr lang="ja-JP" altLang="en-US" dirty="0" smtClean="0"/>
              <a:t>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5471856"/>
          </a:xfrm>
        </p:spPr>
        <p:txBody>
          <a:bodyPr/>
          <a:lstStyle/>
          <a:p>
            <a:r>
              <a:rPr lang="ja-JP" altLang="en-US" dirty="0" smtClean="0"/>
              <a:t>四天王、居</a:t>
            </a:r>
            <a:r>
              <a:rPr lang="ja-JP" altLang="en-US" dirty="0" err="1" smtClean="0"/>
              <a:t>たっけ</a:t>
            </a:r>
            <a:r>
              <a:rPr lang="ja-JP" altLang="en-US" dirty="0" smtClean="0"/>
              <a:t>？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sz="6600" dirty="0" smtClean="0"/>
              <a:t>ていうか、</a:t>
            </a:r>
            <a:endParaRPr lang="en-US" altLang="ja-JP" sz="6600" dirty="0" smtClean="0"/>
          </a:p>
          <a:p>
            <a:pPr marL="0" indent="0" algn="ctr">
              <a:buNone/>
            </a:pPr>
            <a:r>
              <a:rPr lang="ja-JP" altLang="en-US" sz="6600" b="1" dirty="0" smtClean="0">
                <a:solidFill>
                  <a:srgbClr val="FF0000"/>
                </a:solidFill>
              </a:rPr>
              <a:t>リンク</a:t>
            </a:r>
            <a:r>
              <a:rPr lang="ja-JP" altLang="en-US" sz="6600" dirty="0" smtClean="0"/>
              <a:t>って誰？！？！</a:t>
            </a:r>
            <a:endParaRPr lang="en-US" altLang="ja-JP" sz="6600" dirty="0" smtClean="0"/>
          </a:p>
        </p:txBody>
      </p:sp>
      <p:sp>
        <p:nvSpPr>
          <p:cNvPr id="4" name="角丸四角形吹き出し 3"/>
          <p:cNvSpPr/>
          <p:nvPr/>
        </p:nvSpPr>
        <p:spPr>
          <a:xfrm>
            <a:off x="8604404" y="5780278"/>
            <a:ext cx="2618332" cy="842678"/>
          </a:xfrm>
          <a:prstGeom prst="wedgeRoundRectCallout">
            <a:avLst>
              <a:gd name="adj1" fmla="val -69015"/>
              <a:gd name="adj2" fmla="val -4670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ヤマト</a:t>
            </a:r>
            <a:r>
              <a:rPr kumimoji="1" lang="ja-JP" altLang="en-US" dirty="0" err="1" smtClean="0"/>
              <a:t>ちゃうの</a:t>
            </a:r>
            <a:r>
              <a:rPr kumimoji="1" lang="ja-JP" altLang="en-US" dirty="0" smtClean="0"/>
              <a:t>？？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9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演算子の適用回数を減らすこと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35880" y="1020383"/>
            <a:ext cx="6454724" cy="3100679"/>
          </a:xfrm>
        </p:spPr>
        <p:txBody>
          <a:bodyPr/>
          <a:lstStyle/>
          <a:p>
            <a:r>
              <a:rPr kumimoji="1" lang="ja-JP" altLang="en-US" dirty="0" smtClean="0"/>
              <a:t>演算子を減らす</a:t>
            </a:r>
            <a:endParaRPr kumimoji="1" lang="en-US" altLang="ja-JP" dirty="0" smtClean="0"/>
          </a:p>
          <a:p>
            <a:r>
              <a:rPr lang="ja-JP" altLang="en-US" dirty="0"/>
              <a:t>総数</a:t>
            </a:r>
            <a:r>
              <a:rPr lang="ja-JP" altLang="en-US" dirty="0" smtClean="0"/>
              <a:t>が少なくなるように整理する</a:t>
            </a:r>
            <a:endParaRPr lang="en-US" altLang="ja-JP" dirty="0" smtClean="0"/>
          </a:p>
          <a:p>
            <a:r>
              <a:rPr kumimoji="1" lang="ja-JP" altLang="en-US" dirty="0"/>
              <a:t>無駄</a:t>
            </a:r>
            <a:r>
              <a:rPr kumimoji="1" lang="ja-JP" altLang="en-US" dirty="0" smtClean="0"/>
              <a:t>な演算をしないようにする</a:t>
            </a:r>
            <a:endParaRPr kumimoji="1" lang="en-US" altLang="ja-JP" dirty="0" smtClean="0"/>
          </a:p>
          <a:p>
            <a:endParaRPr lang="en-US" altLang="ja-JP" sz="1800" dirty="0" smtClean="0"/>
          </a:p>
          <a:p>
            <a:r>
              <a:rPr lang="en-US" altLang="ja-JP" dirty="0" smtClean="0"/>
              <a:t>LINQ to Objects</a:t>
            </a:r>
            <a:r>
              <a:rPr lang="ja-JP" altLang="en-US" dirty="0" smtClean="0"/>
              <a:t>には</a:t>
            </a:r>
            <a:r>
              <a:rPr lang="ja-JP" altLang="en-US" dirty="0" smtClean="0">
                <a:solidFill>
                  <a:srgbClr val="FF0000"/>
                </a:solidFill>
              </a:rPr>
              <a:t>「クエリオプティマイザー」はありません。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4" y="1020385"/>
            <a:ext cx="4424090" cy="5659207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755334" y="3407466"/>
            <a:ext cx="3265520" cy="20003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755334" y="4484704"/>
            <a:ext cx="2200808" cy="20003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55333" y="6438378"/>
            <a:ext cx="2438803" cy="23414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13" y="4121062"/>
            <a:ext cx="5094747" cy="24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短縮演算子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47021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絞り込んでスイッチ、</a:t>
            </a:r>
            <a:r>
              <a:rPr lang="ja-JP" altLang="en-US" dirty="0"/>
              <a:t>絞り込んでスイッチ、</a:t>
            </a:r>
            <a:r>
              <a:rPr lang="ja-JP" altLang="en-US" dirty="0" smtClean="0"/>
              <a:t>絞り込んで</a:t>
            </a:r>
            <a:r>
              <a:rPr lang="ja-JP" altLang="en-US" dirty="0"/>
              <a:t>スイッチ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83" y="1910333"/>
            <a:ext cx="5505185" cy="140906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6850698" y="2167003"/>
            <a:ext cx="3721269" cy="601250"/>
          </a:xfrm>
          <a:prstGeom prst="wedgeRoundRectCallout">
            <a:avLst>
              <a:gd name="adj1" fmla="val -66309"/>
              <a:gd name="adj2" fmla="val 6197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絞り込んで、最初の要素を得る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257666" y="2614864"/>
            <a:ext cx="4953401" cy="70453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83" y="3989424"/>
            <a:ext cx="6897416" cy="1195699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257665" y="4694186"/>
            <a:ext cx="6345634" cy="41005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8002350" y="3946632"/>
            <a:ext cx="3565361" cy="832632"/>
          </a:xfrm>
          <a:prstGeom prst="wedgeRoundRectCallout">
            <a:avLst>
              <a:gd name="adj1" fmla="val -63744"/>
              <a:gd name="adj2" fmla="val 5098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演算子を一つ削減</a:t>
            </a:r>
            <a:endParaRPr lang="en-US" altLang="ja-JP" dirty="0" smtClean="0"/>
          </a:p>
          <a:p>
            <a:pPr algn="ctr"/>
            <a:r>
              <a:rPr kumimoji="1" lang="en-US" altLang="ja-JP" dirty="0" err="1" smtClean="0"/>
              <a:t>FirstOrDefault</a:t>
            </a:r>
            <a:r>
              <a:rPr kumimoji="1" lang="ja-JP" altLang="en-US" dirty="0" smtClean="0"/>
              <a:t>オーバーロード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082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短縮演算子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47021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短縮演算子の種類</a:t>
            </a:r>
            <a:endParaRPr kumimoji="1"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49867"/>
              </p:ext>
            </p:extLst>
          </p:nvPr>
        </p:nvGraphicFramePr>
        <p:xfrm>
          <a:off x="945320" y="1614959"/>
          <a:ext cx="5747027" cy="1925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3654"/>
                <a:gridCol w="380337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機能グループ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演算子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フィルター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First / </a:t>
                      </a:r>
                      <a:r>
                        <a:rPr kumimoji="1" lang="en-US" altLang="ja-JP" dirty="0" err="1" smtClean="0"/>
                        <a:t>FirstOrDefault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Last / </a:t>
                      </a:r>
                      <a:r>
                        <a:rPr kumimoji="1" lang="en-US" altLang="ja-JP" dirty="0" err="1" smtClean="0"/>
                        <a:t>LastOrDefault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単項（即値）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Any / All</a:t>
                      </a:r>
                    </a:p>
                    <a:p>
                      <a:r>
                        <a:rPr kumimoji="1" lang="en-US" altLang="ja-JP" dirty="0" smtClean="0"/>
                        <a:t>Max / Min</a:t>
                      </a:r>
                    </a:p>
                    <a:p>
                      <a:r>
                        <a:rPr kumimoji="1" lang="en-US" altLang="ja-JP" dirty="0" smtClean="0"/>
                        <a:t>Count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角丸四角形吹き出し 12"/>
          <p:cNvSpPr/>
          <p:nvPr/>
        </p:nvSpPr>
        <p:spPr>
          <a:xfrm>
            <a:off x="2729635" y="4283901"/>
            <a:ext cx="6026058" cy="989556"/>
          </a:xfrm>
          <a:prstGeom prst="wedgeRoundRectCallout">
            <a:avLst>
              <a:gd name="adj1" fmla="val 57994"/>
              <a:gd name="adj2" fmla="val -481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パフォーマンスのための演算子だけど、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後から機械的なリファクタリングで対応可能ネ！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71" y="2642793"/>
            <a:ext cx="1361202" cy="38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22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Where</a:t>
            </a:r>
            <a:r>
              <a:rPr kumimoji="1" lang="ja-JP" altLang="en-US" dirty="0" smtClean="0"/>
              <a:t>条件の合成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47021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何度も何度も絞り込み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5" y="1621313"/>
            <a:ext cx="9737493" cy="3514358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910616" y="2217107"/>
            <a:ext cx="3348233" cy="96450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4859061" y="2492678"/>
            <a:ext cx="2844446" cy="601250"/>
          </a:xfrm>
          <a:prstGeom prst="wedgeRoundRectCallout">
            <a:avLst>
              <a:gd name="adj1" fmla="val -74388"/>
              <a:gd name="adj2" fmla="val -5052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要するに、</a:t>
            </a:r>
            <a:r>
              <a:rPr lang="en-US" altLang="ja-JP" dirty="0" smtClean="0"/>
              <a:t>AND</a:t>
            </a:r>
            <a:r>
              <a:rPr lang="ja-JP" altLang="en-US" dirty="0" smtClean="0"/>
              <a:t>条件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910616" y="4434213"/>
            <a:ext cx="9359382" cy="32567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6964471" y="3319397"/>
            <a:ext cx="4603239" cy="733579"/>
          </a:xfrm>
          <a:prstGeom prst="wedgeRoundRectCallout">
            <a:avLst>
              <a:gd name="adj1" fmla="val -37952"/>
              <a:gd name="adj2" fmla="val 10664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単一の</a:t>
            </a:r>
            <a:r>
              <a:rPr lang="en-US" altLang="ja-JP" dirty="0" smtClean="0"/>
              <a:t>Where</a:t>
            </a:r>
            <a:r>
              <a:rPr lang="ja-JP" altLang="en-US" dirty="0" smtClean="0"/>
              <a:t>にまとめる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→ ラムダ式の呼び出し回数が削減される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490" y="4997867"/>
            <a:ext cx="3941195" cy="17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55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445161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データの抽出は</a:t>
            </a:r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を使って書きますが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2" y="1530282"/>
            <a:ext cx="5250635" cy="31092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2" y="4619662"/>
            <a:ext cx="6957663" cy="2171888"/>
          </a:xfrm>
          <a:prstGeom prst="rect">
            <a:avLst/>
          </a:prstGeom>
        </p:spPr>
      </p:pic>
      <p:sp>
        <p:nvSpPr>
          <p:cNvPr id="8" name="雲形吹き出し 7"/>
          <p:cNvSpPr/>
          <p:nvPr/>
        </p:nvSpPr>
        <p:spPr>
          <a:xfrm>
            <a:off x="7940580" y="4951077"/>
            <a:ext cx="3213864" cy="1029390"/>
          </a:xfrm>
          <a:prstGeom prst="cloudCallout">
            <a:avLst>
              <a:gd name="adj1" fmla="val -29413"/>
              <a:gd name="adj2" fmla="val 766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何がダメですか？</a:t>
            </a:r>
            <a:endParaRPr kumimoji="1" lang="ja-JP" altLang="en-US" dirty="0"/>
          </a:p>
        </p:txBody>
      </p:sp>
      <p:sp>
        <p:nvSpPr>
          <p:cNvPr id="9" name="メモ 8"/>
          <p:cNvSpPr/>
          <p:nvPr/>
        </p:nvSpPr>
        <p:spPr>
          <a:xfrm>
            <a:off x="6583680" y="2127121"/>
            <a:ext cx="3613692" cy="1010625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1000000000</a:t>
            </a:r>
            <a:r>
              <a:rPr lang="ja-JP" altLang="en-US" dirty="0" smtClean="0"/>
              <a:t>件の乱数を生成し、偶数の値だけ抽出する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864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44516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を使って書きたいけど、何故置き換えが難しいのかな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2" y="1530282"/>
            <a:ext cx="5250635" cy="31092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2" y="4619662"/>
            <a:ext cx="6957663" cy="2171888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323976" y="6012493"/>
            <a:ext cx="2696880" cy="30062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5475598" y="5411244"/>
            <a:ext cx="4507646" cy="851769"/>
          </a:xfrm>
          <a:prstGeom prst="wedgeRoundRectCallout">
            <a:avLst>
              <a:gd name="adj1" fmla="val -73171"/>
              <a:gd name="adj2" fmla="val 3535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List&lt;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&gt;</a:t>
            </a:r>
            <a:r>
              <a:rPr lang="ja-JP" altLang="en-US" dirty="0" smtClean="0"/>
              <a:t>に</a:t>
            </a:r>
            <a:r>
              <a:rPr lang="en-US" altLang="ja-JP" dirty="0" smtClean="0"/>
              <a:t>1000000000</a:t>
            </a:r>
            <a:r>
              <a:rPr lang="ja-JP" altLang="en-US" dirty="0" smtClean="0"/>
              <a:t>個の乱数を追加。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そもそも無理ゲー。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323976" y="3181611"/>
            <a:ext cx="2546566" cy="26304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4886875" y="3194137"/>
            <a:ext cx="4520171" cy="896988"/>
          </a:xfrm>
          <a:prstGeom prst="wedgeRoundRectCallout">
            <a:avLst>
              <a:gd name="adj1" fmla="val -69854"/>
              <a:gd name="adj2" fmla="val -3928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実際には約半数ぐらいで済む気がする</a:t>
            </a:r>
            <a:r>
              <a:rPr lang="en-US" altLang="ja-JP" dirty="0" smtClean="0"/>
              <a:t>…</a:t>
            </a:r>
          </a:p>
          <a:p>
            <a:pPr algn="ctr"/>
            <a:r>
              <a:rPr kumimoji="1" lang="ja-JP" altLang="en-US" dirty="0" smtClean="0"/>
              <a:t>しかし、乱数なので正味個数は不明</a:t>
            </a:r>
            <a:endParaRPr kumimoji="1" lang="ja-JP" altLang="en-US" dirty="0"/>
          </a:p>
        </p:txBody>
      </p:sp>
      <p:sp>
        <p:nvSpPr>
          <p:cNvPr id="12" name="雲形吹き出し 11"/>
          <p:cNvSpPr/>
          <p:nvPr/>
        </p:nvSpPr>
        <p:spPr>
          <a:xfrm>
            <a:off x="5704114" y="1539889"/>
            <a:ext cx="6318487" cy="1100659"/>
          </a:xfrm>
          <a:prstGeom prst="cloudCallout">
            <a:avLst>
              <a:gd name="adj1" fmla="val -26806"/>
              <a:gd name="adj2" fmla="val 7568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全体を見ればより良く最適化出来そうだけど、それだと部品化出来ない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8683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233659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はデータの抽出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「式」</a:t>
            </a:r>
            <a:r>
              <a:rPr kumimoji="1" lang="ja-JP" altLang="en-US" dirty="0" smtClean="0"/>
              <a:t>を定義する事で、抽出処理を実現します。</a:t>
            </a:r>
            <a:endParaRPr kumimoji="1" lang="en-US" altLang="ja-JP" dirty="0" smtClean="0"/>
          </a:p>
          <a:p>
            <a:r>
              <a:rPr lang="ja-JP" altLang="en-US" dirty="0" smtClean="0"/>
              <a:t>だから、そこで使う</a:t>
            </a:r>
            <a:r>
              <a:rPr lang="ja-JP" altLang="en-US" dirty="0" smtClean="0">
                <a:solidFill>
                  <a:srgbClr val="FF0000"/>
                </a:solidFill>
              </a:rPr>
              <a:t>部品（演算子）</a:t>
            </a:r>
            <a:r>
              <a:rPr lang="ja-JP" altLang="en-US" dirty="0" smtClean="0"/>
              <a:t>は、すべからく</a:t>
            </a:r>
            <a:r>
              <a:rPr lang="ja-JP" altLang="en-US" dirty="0" smtClean="0">
                <a:solidFill>
                  <a:srgbClr val="FF0000"/>
                </a:solidFill>
              </a:rPr>
              <a:t>「式」</a:t>
            </a:r>
            <a:r>
              <a:rPr lang="ja-JP" altLang="en-US" dirty="0" smtClean="0"/>
              <a:t>でなければなりません。</a:t>
            </a:r>
            <a:endParaRPr lang="en-US" altLang="ja-JP" dirty="0" smtClean="0"/>
          </a:p>
          <a:p>
            <a:r>
              <a:rPr kumimoji="1" lang="ja-JP" altLang="en-US" dirty="0" smtClean="0"/>
              <a:t>まずは、「式」の体をなしていない「</a:t>
            </a:r>
            <a:r>
              <a:rPr lang="en-US" altLang="ja-JP" dirty="0" err="1" smtClean="0"/>
              <a:t>GetRandomValues</a:t>
            </a:r>
            <a:r>
              <a:rPr lang="ja-JP" altLang="en-US" dirty="0" smtClean="0"/>
              <a:t>」を矯正しましょう。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1" y="3557864"/>
            <a:ext cx="6099970" cy="3063421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409063" y="3557864"/>
            <a:ext cx="1218808" cy="26304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7248478" y="3887968"/>
            <a:ext cx="3603256" cy="896988"/>
          </a:xfrm>
          <a:prstGeom prst="wedgeRoundRectCallout">
            <a:avLst>
              <a:gd name="adj1" fmla="val -71440"/>
              <a:gd name="adj2" fmla="val -5267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引数ではなく、戻り値として</a:t>
            </a:r>
            <a:r>
              <a:rPr kumimoji="1" lang="en-US" altLang="ja-JP" dirty="0" smtClean="0"/>
              <a:t>List&lt;</a:t>
            </a:r>
            <a:r>
              <a:rPr kumimoji="1" lang="en-US" altLang="ja-JP" dirty="0" err="1" smtClean="0"/>
              <a:t>int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を返す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8649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70" y="2603798"/>
            <a:ext cx="6099970" cy="3063421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4129805" y="2603798"/>
            <a:ext cx="1143653" cy="26304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526549" y="1127376"/>
            <a:ext cx="3603256" cy="896988"/>
          </a:xfrm>
          <a:prstGeom prst="wedgeRoundRectCallout">
            <a:avLst>
              <a:gd name="adj1" fmla="val 49513"/>
              <a:gd name="adj2" fmla="val 10734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出力（戻り値）</a:t>
            </a:r>
            <a:endParaRPr kumimoji="1" lang="ja-JP" altLang="en-US" sz="3600" dirty="0"/>
          </a:p>
        </p:txBody>
      </p:sp>
      <p:sp>
        <p:nvSpPr>
          <p:cNvPr id="9" name="角丸四角形 8"/>
          <p:cNvSpPr/>
          <p:nvPr/>
        </p:nvSpPr>
        <p:spPr>
          <a:xfrm>
            <a:off x="7087928" y="2603798"/>
            <a:ext cx="1383767" cy="26304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7071302" y="1127376"/>
            <a:ext cx="3187515" cy="896988"/>
          </a:xfrm>
          <a:prstGeom prst="wedgeRoundRectCallout">
            <a:avLst>
              <a:gd name="adj1" fmla="val -37742"/>
              <a:gd name="adj2" fmla="val 10874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入力（引数）</a:t>
            </a:r>
            <a:endParaRPr kumimoji="1" lang="ja-JP" altLang="en-US" sz="3600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4701631" y="5486400"/>
            <a:ext cx="6321273" cy="1077807"/>
          </a:xfrm>
          <a:prstGeom prst="wedgeRoundRectCallout">
            <a:avLst>
              <a:gd name="adj1" fmla="val -35203"/>
              <a:gd name="adj2" fmla="val -120277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入力と出力が明確に分離されている事。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これは非常に重要な事です。</a:t>
            </a:r>
            <a:endParaRPr kumimoji="1" lang="ja-JP" altLang="en-US" sz="2400" dirty="0"/>
          </a:p>
        </p:txBody>
      </p:sp>
      <p:sp>
        <p:nvSpPr>
          <p:cNvPr id="4" name="左矢印 3"/>
          <p:cNvSpPr/>
          <p:nvPr/>
        </p:nvSpPr>
        <p:spPr>
          <a:xfrm>
            <a:off x="4619443" y="1328858"/>
            <a:ext cx="1792224" cy="7559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51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87104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これで</a:t>
            </a:r>
            <a:r>
              <a:rPr lang="en-US" altLang="ja-JP" dirty="0" err="1" smtClean="0"/>
              <a:t>GetRandomValues</a:t>
            </a:r>
            <a:r>
              <a:rPr lang="ja-JP" altLang="en-US" dirty="0" smtClean="0"/>
              <a:t>は</a:t>
            </a:r>
            <a:r>
              <a:rPr lang="ja-JP" altLang="en-US" dirty="0" smtClean="0">
                <a:solidFill>
                  <a:srgbClr val="FF0000"/>
                </a:solidFill>
              </a:rPr>
              <a:t>式の体をなした</a:t>
            </a:r>
            <a:r>
              <a:rPr lang="ja-JP" altLang="en-US" dirty="0" smtClean="0"/>
              <a:t>ので、呼び出し側も変えます。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23" y="2136816"/>
            <a:ext cx="6528478" cy="3387161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123557" y="2710035"/>
            <a:ext cx="4901461" cy="26304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6860923" y="1891431"/>
            <a:ext cx="5084466" cy="896988"/>
          </a:xfrm>
          <a:prstGeom prst="wedgeRoundRectCallout">
            <a:avLst>
              <a:gd name="adj1" fmla="val -67947"/>
              <a:gd name="adj2" fmla="val 5150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list</a:t>
            </a:r>
            <a:r>
              <a:rPr kumimoji="1" lang="ja-JP" altLang="en-US" dirty="0" smtClean="0"/>
              <a:t>の扱いについて、頭を悩ます要素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（誰が生成してどう管理するのか）が減った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159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10" y="1807556"/>
            <a:ext cx="5776115" cy="27143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3284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ところで、これは</a:t>
            </a:r>
            <a:r>
              <a:rPr lang="en-US" altLang="ja-JP" dirty="0" err="1" smtClean="0">
                <a:solidFill>
                  <a:srgbClr val="FF0000"/>
                </a:solidFill>
              </a:rPr>
              <a:t>foreach</a:t>
            </a:r>
            <a:r>
              <a:rPr lang="ja-JP" altLang="en-US" dirty="0" smtClean="0"/>
              <a:t>で書けますね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785355" y="2133835"/>
            <a:ext cx="4939040" cy="39642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6388275" y="2332045"/>
            <a:ext cx="3118980" cy="611571"/>
          </a:xfrm>
          <a:prstGeom prst="wedgeRoundRectCallout">
            <a:avLst>
              <a:gd name="adj1" fmla="val -72853"/>
              <a:gd name="adj2" fmla="val -5324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index</a:t>
            </a:r>
            <a:r>
              <a:rPr kumimoji="1" lang="ja-JP" altLang="en-US" dirty="0" err="1" smtClean="0"/>
              <a:t>が削</a:t>
            </a:r>
            <a:r>
              <a:rPr kumimoji="1" lang="ja-JP" altLang="en-US" dirty="0" smtClean="0"/>
              <a:t>減された！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782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3388"/>
            <a:ext cx="12192000" cy="58399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5065" y="2036969"/>
            <a:ext cx="10225739" cy="3163383"/>
          </a:xfr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r>
              <a:rPr kumimoji="1" lang="en-US" altLang="ja-JP" sz="6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Final LINQ Extensions</a:t>
            </a:r>
            <a:r>
              <a:rPr lang="ja-JP" altLang="en-US" sz="6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altLang="ja-JP" sz="6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Ⅱ</a:t>
            </a:r>
            <a:endParaRPr kumimoji="1" lang="ja-JP" altLang="en-US" sz="6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472" y="2558808"/>
            <a:ext cx="1611333" cy="1567727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2569" y="5083027"/>
            <a:ext cx="7315200" cy="914400"/>
          </a:xfr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Center CLR Part.3 – 2015.05.10  Kouji Matsui  @kekyo2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3673" y="1181826"/>
            <a:ext cx="1250077" cy="1249119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588" y="1602682"/>
            <a:ext cx="1337163" cy="106552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550" y="1955921"/>
            <a:ext cx="1337163" cy="106552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140" y="1944832"/>
            <a:ext cx="1337163" cy="106552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6867" y="2267953"/>
            <a:ext cx="1337163" cy="106552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813" y="1382585"/>
            <a:ext cx="1404292" cy="8476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935" y="1940207"/>
            <a:ext cx="1404292" cy="8476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030" y="2511787"/>
            <a:ext cx="1404292" cy="8476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55" y="1911651"/>
            <a:ext cx="6089996" cy="27856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3284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あ、</a:t>
            </a:r>
            <a:r>
              <a:rPr lang="en-US" altLang="ja-JP" dirty="0" err="1" smtClean="0"/>
              <a:t>Resharper</a:t>
            </a:r>
            <a:r>
              <a:rPr lang="ja-JP" altLang="en-US" dirty="0" smtClean="0"/>
              <a:t>が何か言ってる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6524622" y="3065649"/>
            <a:ext cx="4849011" cy="1005311"/>
          </a:xfrm>
          <a:prstGeom prst="wedgeRoundRectCallout">
            <a:avLst>
              <a:gd name="adj1" fmla="val -64667"/>
              <a:gd name="adj2" fmla="val -5573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「おいコラ、クソコード書いてんじゃねぇ、</a:t>
            </a:r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で書けるだろーが」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803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3284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で、こうなりました。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1" y="1908918"/>
            <a:ext cx="8144533" cy="1610896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7752174" y="2697746"/>
            <a:ext cx="3395992" cy="679633"/>
          </a:xfrm>
          <a:prstGeom prst="wedgeRoundRectCallout">
            <a:avLst>
              <a:gd name="adj1" fmla="val -64667"/>
              <a:gd name="adj2" fmla="val -5573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抽出</a:t>
            </a:r>
            <a:r>
              <a:rPr kumimoji="1" lang="ja-JP" altLang="en-US" dirty="0"/>
              <a:t>条件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クエリ化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553607" y="2203879"/>
            <a:ext cx="5177034" cy="35143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29658" y="4419589"/>
            <a:ext cx="11386206" cy="17807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FF0000"/>
                </a:solidFill>
              </a:rPr>
              <a:t>List&lt;</a:t>
            </a:r>
            <a:r>
              <a:rPr lang="en-US" altLang="ja-JP" dirty="0" err="1" smtClean="0">
                <a:solidFill>
                  <a:srgbClr val="FF0000"/>
                </a:solidFill>
              </a:rPr>
              <a:t>int</a:t>
            </a:r>
            <a:r>
              <a:rPr lang="en-US" altLang="ja-JP" dirty="0" smtClean="0">
                <a:solidFill>
                  <a:srgbClr val="FF0000"/>
                </a:solidFill>
              </a:rPr>
              <a:t>&gt;</a:t>
            </a:r>
            <a:r>
              <a:rPr lang="ja-JP" altLang="en-US" dirty="0" smtClean="0">
                <a:solidFill>
                  <a:srgbClr val="FF0000"/>
                </a:solidFill>
              </a:rPr>
              <a:t>に</a:t>
            </a:r>
            <a:r>
              <a:rPr lang="en-US" altLang="ja-JP" dirty="0" smtClean="0">
                <a:solidFill>
                  <a:srgbClr val="FF0000"/>
                </a:solidFill>
              </a:rPr>
              <a:t>LINQ</a:t>
            </a:r>
            <a:r>
              <a:rPr lang="ja-JP" altLang="en-US" dirty="0" smtClean="0">
                <a:solidFill>
                  <a:srgbClr val="FF0000"/>
                </a:solidFill>
              </a:rPr>
              <a:t>クエリが書ける</a:t>
            </a:r>
            <a:r>
              <a:rPr lang="ja-JP" altLang="en-US" dirty="0" smtClean="0"/>
              <a:t>のは、何故でしたか？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List&lt;T&gt;</a:t>
            </a:r>
            <a:r>
              <a:rPr lang="ja-JP" altLang="en-US" dirty="0" smtClean="0"/>
              <a:t>が</a:t>
            </a:r>
            <a:r>
              <a:rPr lang="en-US" altLang="ja-JP" dirty="0" err="1" smtClean="0">
                <a:solidFill>
                  <a:srgbClr val="FF0000"/>
                </a:solidFill>
              </a:rPr>
              <a:t>IEnumerable</a:t>
            </a:r>
            <a:r>
              <a:rPr lang="en-US" altLang="ja-JP" dirty="0" smtClean="0">
                <a:solidFill>
                  <a:srgbClr val="FF0000"/>
                </a:solidFill>
              </a:rPr>
              <a:t>&lt;T&gt;</a:t>
            </a:r>
            <a:r>
              <a:rPr lang="ja-JP" altLang="en-US" dirty="0" smtClean="0"/>
              <a:t>を実装しているから、でしたね。</a:t>
            </a:r>
            <a:endParaRPr lang="en-US" altLang="ja-JP" dirty="0" smtClean="0"/>
          </a:p>
          <a:p>
            <a:pPr lvl="1"/>
            <a:r>
              <a:rPr lang="ja-JP" altLang="en-US" dirty="0"/>
              <a:t>オーバーロード</a:t>
            </a:r>
            <a:r>
              <a:rPr lang="ja-JP" altLang="en-US" dirty="0" smtClean="0"/>
              <a:t>の選択によって、</a:t>
            </a:r>
            <a:r>
              <a:rPr lang="en-US" altLang="ja-JP" dirty="0" err="1" smtClean="0"/>
              <a:t>System.Linq.Enumerable.Where</a:t>
            </a:r>
            <a:r>
              <a:rPr lang="en-US" altLang="ja-JP" dirty="0" smtClean="0"/>
              <a:t>()</a:t>
            </a:r>
            <a:r>
              <a:rPr lang="ja-JP" altLang="en-US" dirty="0" smtClean="0"/>
              <a:t>が呼び出されますね。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3935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37" y="1698516"/>
            <a:ext cx="8647855" cy="18087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3284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という事は、ローカル変数</a:t>
            </a:r>
            <a:r>
              <a:rPr lang="en-US" altLang="ja-JP" dirty="0" smtClean="0"/>
              <a:t>list</a:t>
            </a:r>
            <a:r>
              <a:rPr lang="ja-JP" altLang="en-US" dirty="0" smtClean="0"/>
              <a:t>の型は</a:t>
            </a:r>
            <a:r>
              <a:rPr lang="en-US" altLang="ja-JP" dirty="0" smtClean="0"/>
              <a:t>List&lt;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&gt;</a:t>
            </a:r>
            <a:r>
              <a:rPr lang="ja-JP" altLang="en-US" dirty="0" smtClean="0"/>
              <a:t>ですが、実は</a:t>
            </a:r>
            <a:r>
              <a:rPr lang="ja-JP" altLang="en-US" dirty="0"/>
              <a:t>：</a:t>
            </a:r>
            <a:endParaRPr lang="en-US" altLang="ja-JP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699937" y="1708189"/>
            <a:ext cx="2381466" cy="34607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29658" y="3918548"/>
            <a:ext cx="11386206" cy="17807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List&lt;</a:t>
            </a:r>
            <a:r>
              <a:rPr lang="en-US" altLang="ja-JP" dirty="0" err="1"/>
              <a:t>int</a:t>
            </a:r>
            <a:r>
              <a:rPr lang="en-US" altLang="ja-JP" dirty="0" smtClean="0"/>
              <a:t>&gt; 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IEnumerable</a:t>
            </a:r>
            <a:r>
              <a:rPr lang="en-US" altLang="ja-JP" dirty="0" smtClean="0">
                <a:solidFill>
                  <a:srgbClr val="FF0000"/>
                </a:solidFill>
              </a:rPr>
              <a:t>&lt;</a:t>
            </a:r>
            <a:r>
              <a:rPr lang="en-US" altLang="ja-JP" dirty="0" err="1" smtClean="0">
                <a:solidFill>
                  <a:srgbClr val="FF0000"/>
                </a:solidFill>
              </a:rPr>
              <a:t>int</a:t>
            </a:r>
            <a:r>
              <a:rPr lang="en-US" altLang="ja-JP" dirty="0" smtClean="0">
                <a:solidFill>
                  <a:srgbClr val="FF0000"/>
                </a:solidFill>
              </a:rPr>
              <a:t>&gt;</a:t>
            </a:r>
            <a:r>
              <a:rPr lang="ja-JP" altLang="en-US" dirty="0" smtClean="0"/>
              <a:t> で良いんですよね。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403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37" y="1708190"/>
            <a:ext cx="7942087" cy="35760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3284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では、</a:t>
            </a:r>
            <a:r>
              <a:rPr lang="en-US" altLang="ja-JP" dirty="0" err="1" smtClean="0"/>
              <a:t>GetRandomValues</a:t>
            </a:r>
            <a:r>
              <a:rPr lang="ja-JP" altLang="en-US" dirty="0" smtClean="0"/>
              <a:t>の戻り値の型も：</a:t>
            </a:r>
            <a:endParaRPr lang="en-US" altLang="ja-JP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2603894" y="1683944"/>
            <a:ext cx="2318835" cy="33697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29658" y="5439171"/>
            <a:ext cx="11386206" cy="5281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List&lt;</a:t>
            </a:r>
            <a:r>
              <a:rPr lang="en-US" altLang="ja-JP" dirty="0" err="1"/>
              <a:t>int</a:t>
            </a:r>
            <a:r>
              <a:rPr lang="en-US" altLang="ja-JP" dirty="0"/>
              <a:t>&gt;  </a:t>
            </a:r>
            <a:r>
              <a:rPr lang="ja-JP" altLang="en-US" dirty="0"/>
              <a:t>→ </a:t>
            </a:r>
            <a:r>
              <a:rPr lang="ja-JP" altLang="en-US" dirty="0" smtClean="0"/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IEnumerable</a:t>
            </a:r>
            <a:r>
              <a:rPr lang="en-US" altLang="ja-JP" dirty="0" smtClean="0">
                <a:solidFill>
                  <a:srgbClr val="FF0000"/>
                </a:solidFill>
              </a:rPr>
              <a:t>&lt;</a:t>
            </a:r>
            <a:r>
              <a:rPr lang="en-US" altLang="ja-JP" dirty="0" err="1" smtClean="0">
                <a:solidFill>
                  <a:srgbClr val="FF0000"/>
                </a:solidFill>
              </a:rPr>
              <a:t>int</a:t>
            </a:r>
            <a:r>
              <a:rPr lang="en-US" altLang="ja-JP" dirty="0" smtClean="0">
                <a:solidFill>
                  <a:srgbClr val="FF0000"/>
                </a:solidFill>
              </a:rPr>
              <a:t>&gt;</a:t>
            </a:r>
            <a:r>
              <a:rPr lang="ja-JP" altLang="en-US" dirty="0" smtClean="0"/>
              <a:t> で良いって事ですよね。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133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16" y="1680097"/>
            <a:ext cx="7923352" cy="29686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3284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という事は、そもそも</a:t>
            </a:r>
            <a:r>
              <a:rPr lang="en-US" altLang="ja-JP" dirty="0" smtClean="0"/>
              <a:t>List&lt;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&gt;</a:t>
            </a:r>
            <a:r>
              <a:rPr lang="ja-JP" altLang="en-US" dirty="0" smtClean="0"/>
              <a:t>を用意する必要はなく：</a:t>
            </a:r>
            <a:endParaRPr lang="en-US" altLang="ja-JP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739598" y="3612953"/>
            <a:ext cx="2857454" cy="35779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063801" y="3969108"/>
            <a:ext cx="2552024" cy="679633"/>
          </a:xfrm>
          <a:prstGeom prst="wedgeRoundRectCallout">
            <a:avLst>
              <a:gd name="adj1" fmla="val -72029"/>
              <a:gd name="adj2" fmla="val -5942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乱数を逐次返却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801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564346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あーれれ？</a:t>
            </a:r>
            <a:r>
              <a:rPr lang="ja-JP" altLang="en-US" dirty="0" smtClean="0">
                <a:solidFill>
                  <a:srgbClr val="FF0000"/>
                </a:solidFill>
              </a:rPr>
              <a:t>目の上のコブだった</a:t>
            </a:r>
            <a:r>
              <a:rPr lang="en-US" altLang="ja-JP" dirty="0" smtClean="0">
                <a:solidFill>
                  <a:srgbClr val="FF0000"/>
                </a:solidFill>
              </a:rPr>
              <a:t>List&lt;T&gt;</a:t>
            </a:r>
            <a:r>
              <a:rPr lang="ja-JP" altLang="en-US" dirty="0" smtClean="0">
                <a:solidFill>
                  <a:srgbClr val="FF0000"/>
                </a:solidFill>
              </a:rPr>
              <a:t>が無くなってしまいました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sz="2000" dirty="0"/>
          </a:p>
          <a:p>
            <a:r>
              <a:rPr lang="ja-JP" altLang="en-US" dirty="0" smtClean="0"/>
              <a:t>この例では、アルゴリズムの再考を行うことなく、リファクタリング技術のみで、制御構造で書かれた処理を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に置き換え、更にメモリ使用量を劇的に改善しました。</a:t>
            </a:r>
            <a:endParaRPr lang="en-US" altLang="ja-JP" dirty="0" smtClean="0"/>
          </a:p>
          <a:p>
            <a:endParaRPr lang="en-US" altLang="ja-JP" sz="2000" dirty="0" smtClean="0"/>
          </a:p>
          <a:p>
            <a:r>
              <a:rPr lang="ja-JP" altLang="en-US" dirty="0" smtClean="0"/>
              <a:t>これを実現するポイント：</a:t>
            </a:r>
            <a:endParaRPr lang="en-US" altLang="ja-JP" dirty="0" smtClean="0"/>
          </a:p>
          <a:p>
            <a:pPr lvl="1"/>
            <a:r>
              <a:rPr lang="ja-JP" altLang="en-US" dirty="0"/>
              <a:t>処理中</a:t>
            </a:r>
            <a:r>
              <a:rPr lang="ja-JP" altLang="en-US" dirty="0" smtClean="0"/>
              <a:t>に存在する部品は、</a:t>
            </a:r>
            <a:r>
              <a:rPr lang="ja-JP" altLang="en-US" dirty="0" smtClean="0">
                <a:solidFill>
                  <a:srgbClr val="FF0000"/>
                </a:solidFill>
              </a:rPr>
              <a:t>「式」</a:t>
            </a:r>
            <a:r>
              <a:rPr lang="ja-JP" altLang="en-US" dirty="0" err="1" smtClean="0"/>
              <a:t>化する</a:t>
            </a:r>
            <a:r>
              <a:rPr lang="ja-JP" altLang="en-US" dirty="0" smtClean="0"/>
              <a:t>。入力と出力を明確に分離し、「入出力」として使用しないように注意する</a:t>
            </a:r>
            <a:r>
              <a:rPr lang="ja-JP" altLang="en-US" dirty="0" smtClean="0">
                <a:solidFill>
                  <a:srgbClr val="FF0000"/>
                </a:solidFill>
              </a:rPr>
              <a:t>（副作用を持ち込まない）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より抽象度の高い型を使用する。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配列や</a:t>
            </a:r>
            <a:r>
              <a:rPr lang="en-US" altLang="ja-JP" dirty="0" smtClean="0"/>
              <a:t>List&lt;T&gt;</a:t>
            </a:r>
            <a:r>
              <a:rPr lang="ja-JP" altLang="en-US" dirty="0" smtClean="0"/>
              <a:t>は、</a:t>
            </a:r>
            <a:r>
              <a:rPr lang="en-US" altLang="ja-JP" dirty="0" err="1" smtClean="0">
                <a:solidFill>
                  <a:srgbClr val="FF0000"/>
                </a:solidFill>
              </a:rPr>
              <a:t>IList</a:t>
            </a:r>
            <a:r>
              <a:rPr lang="en-US" altLang="ja-JP" dirty="0" smtClean="0">
                <a:solidFill>
                  <a:srgbClr val="FF0000"/>
                </a:solidFill>
              </a:rPr>
              <a:t>&lt;T&gt;</a:t>
            </a:r>
            <a:r>
              <a:rPr lang="ja-JP" altLang="en-US" dirty="0" smtClean="0"/>
              <a:t>へ。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IList</a:t>
            </a:r>
            <a:r>
              <a:rPr lang="en-US" altLang="ja-JP" dirty="0" smtClean="0"/>
              <a:t>&lt;T&gt;</a:t>
            </a:r>
            <a:r>
              <a:rPr lang="ja-JP" altLang="en-US" dirty="0" smtClean="0"/>
              <a:t>は、</a:t>
            </a:r>
            <a:r>
              <a:rPr lang="en-US" altLang="ja-JP" dirty="0" err="1" smtClean="0">
                <a:solidFill>
                  <a:srgbClr val="FF0000"/>
                </a:solidFill>
              </a:rPr>
              <a:t>IReadOnlyList</a:t>
            </a:r>
            <a:r>
              <a:rPr lang="en-US" altLang="ja-JP" dirty="0" smtClean="0">
                <a:solidFill>
                  <a:srgbClr val="FF0000"/>
                </a:solidFill>
              </a:rPr>
              <a:t>&lt;T&gt;</a:t>
            </a:r>
            <a:r>
              <a:rPr lang="ja-JP" altLang="en-US" dirty="0" smtClean="0"/>
              <a:t>へ。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 smtClean="0"/>
              <a:t>IReadOnlyList</a:t>
            </a:r>
            <a:r>
              <a:rPr lang="en-US" altLang="ja-JP" dirty="0" smtClean="0"/>
              <a:t>&lt;T&gt;</a:t>
            </a:r>
            <a:r>
              <a:rPr lang="ja-JP" altLang="en-US" dirty="0" smtClean="0"/>
              <a:t>は、</a:t>
            </a:r>
            <a:r>
              <a:rPr lang="en-US" altLang="ja-JP" dirty="0" err="1" smtClean="0">
                <a:solidFill>
                  <a:srgbClr val="FF0000"/>
                </a:solidFill>
              </a:rPr>
              <a:t>IEnumerable</a:t>
            </a:r>
            <a:r>
              <a:rPr lang="en-US" altLang="ja-JP" dirty="0" smtClean="0">
                <a:solidFill>
                  <a:srgbClr val="FF0000"/>
                </a:solidFill>
              </a:rPr>
              <a:t>&lt;T&gt;</a:t>
            </a:r>
            <a:r>
              <a:rPr lang="ja-JP" altLang="en-US" dirty="0" smtClean="0"/>
              <a:t>へ。</a:t>
            </a:r>
            <a:endParaRPr lang="en-US" altLang="ja-JP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7318485" y="5266945"/>
            <a:ext cx="3983499" cy="797238"/>
          </a:xfrm>
          <a:prstGeom prst="wedgeRoundRectCallout">
            <a:avLst>
              <a:gd name="adj1" fmla="val -70066"/>
              <a:gd name="adj2" fmla="val 4747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非ジェネリック</a:t>
            </a:r>
            <a:r>
              <a:rPr kumimoji="1" lang="en-US" altLang="ja-JP" dirty="0" err="1" smtClean="0"/>
              <a:t>IEnumerable</a:t>
            </a:r>
            <a:r>
              <a:rPr kumimoji="1" lang="ja-JP" altLang="en-US" dirty="0" smtClean="0"/>
              <a:t>は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で使えないので、ここまで。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6902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25871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制御構文→</a:t>
            </a:r>
            <a:r>
              <a:rPr lang="en-US" altLang="ja-JP" dirty="0" smtClean="0"/>
              <a:t>LINQ</a:t>
            </a:r>
          </a:p>
          <a:p>
            <a:pPr lvl="1"/>
            <a:r>
              <a:rPr lang="ja-JP" altLang="en-US" dirty="0" smtClean="0"/>
              <a:t>これが必要なのは、</a:t>
            </a:r>
            <a:r>
              <a:rPr lang="ja-JP" altLang="en-US" dirty="0" smtClean="0">
                <a:solidFill>
                  <a:srgbClr val="FF0000"/>
                </a:solidFill>
              </a:rPr>
              <a:t>見通しの悪い、リスクの高いコードの整理を行う</a:t>
            </a:r>
            <a:r>
              <a:rPr lang="ja-JP" altLang="en-US" dirty="0" smtClean="0"/>
              <a:t>場合です。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クエリに置き換えると、</a:t>
            </a:r>
            <a:r>
              <a:rPr lang="ja-JP" altLang="en-US" dirty="0" smtClean="0">
                <a:solidFill>
                  <a:srgbClr val="FF0000"/>
                </a:solidFill>
              </a:rPr>
              <a:t>処理の意味（意図）が明瞭になります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ここで見せたように、制御構文寄りで書かれたコードを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クエリに置き換えるのは大変です。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大変になる主な理由は、</a:t>
            </a:r>
            <a:r>
              <a:rPr lang="ja-JP" altLang="en-US" dirty="0" smtClean="0">
                <a:solidFill>
                  <a:srgbClr val="FF0000"/>
                </a:solidFill>
              </a:rPr>
              <a:t>副作用の見極めと排除作業</a:t>
            </a:r>
            <a:r>
              <a:rPr lang="ja-JP" altLang="en-US" dirty="0" smtClean="0"/>
              <a:t>に依ります。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79468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356990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LINQ</a:t>
            </a:r>
            <a:r>
              <a:rPr lang="ja-JP" altLang="en-US" dirty="0" smtClean="0"/>
              <a:t>→制御構文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逆に、既存の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クエリを</a:t>
            </a:r>
            <a:r>
              <a:rPr lang="ja-JP" altLang="en-US" dirty="0" smtClean="0">
                <a:solidFill>
                  <a:srgbClr val="FF0000"/>
                </a:solidFill>
              </a:rPr>
              <a:t>制御構文に置き換えるのは簡単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LINQ</a:t>
            </a:r>
            <a:r>
              <a:rPr lang="ja-JP" altLang="en-US" dirty="0" smtClean="0"/>
              <a:t>クエリは</a:t>
            </a:r>
            <a:r>
              <a:rPr lang="ja-JP" altLang="en-US" dirty="0" smtClean="0">
                <a:solidFill>
                  <a:srgbClr val="FF0000"/>
                </a:solidFill>
              </a:rPr>
              <a:t>「式」</a:t>
            </a:r>
            <a:r>
              <a:rPr lang="ja-JP" altLang="en-US" dirty="0" smtClean="0"/>
              <a:t>であり、まず</a:t>
            </a:r>
            <a:r>
              <a:rPr lang="ja-JP" altLang="en-US" dirty="0" smtClean="0">
                <a:solidFill>
                  <a:srgbClr val="FF0000"/>
                </a:solidFill>
              </a:rPr>
              <a:t>副作用が無い事が見込める</a:t>
            </a:r>
            <a:r>
              <a:rPr lang="ja-JP" altLang="en-US" dirty="0" smtClean="0"/>
              <a:t>（副作用があるとまともに動作しない）ため、単純に展開すれば良いのです（</a:t>
            </a:r>
            <a:r>
              <a:rPr lang="en-US" altLang="ja-JP" dirty="0" smtClean="0"/>
              <a:t>where</a:t>
            </a:r>
            <a:r>
              <a:rPr lang="ja-JP" altLang="en-US" dirty="0" smtClean="0"/>
              <a:t>なら</a:t>
            </a:r>
            <a:r>
              <a:rPr lang="en-US" altLang="ja-JP" dirty="0" smtClean="0"/>
              <a:t>if</a:t>
            </a:r>
            <a:r>
              <a:rPr lang="ja-JP" altLang="en-US" dirty="0" smtClean="0"/>
              <a:t>文に置き換えるなどの、機械的な置換操作）。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これが必要になるのは、</a:t>
            </a:r>
            <a:r>
              <a:rPr lang="en-US" altLang="ja-JP" dirty="0" smtClean="0">
                <a:solidFill>
                  <a:srgbClr val="FF0000"/>
                </a:solidFill>
              </a:rPr>
              <a:t>LINQ</a:t>
            </a:r>
            <a:r>
              <a:rPr lang="ja-JP" altLang="en-US" dirty="0" smtClean="0">
                <a:solidFill>
                  <a:srgbClr val="FF0000"/>
                </a:solidFill>
              </a:rPr>
              <a:t>クエリのパフォーマンスが問題になる場合</a:t>
            </a:r>
            <a:r>
              <a:rPr lang="ja-JP" altLang="en-US" dirty="0" smtClean="0"/>
              <a:t>です。しかし、難易度が低いので、とりあえず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で実装して、後で測定してから修正でも、全く問題ないと言えます。最終的には、プロダクトリリースを早める武器の一つとなるでしょう。</a:t>
            </a:r>
            <a:endParaRPr lang="en-US" altLang="ja-JP" dirty="0" smtClean="0"/>
          </a:p>
          <a:p>
            <a:pPr lvl="1"/>
            <a:endParaRPr lang="en-US" altLang="ja-JP" dirty="0"/>
          </a:p>
        </p:txBody>
      </p:sp>
      <p:sp>
        <p:nvSpPr>
          <p:cNvPr id="4" name="メモ 3"/>
          <p:cNvSpPr/>
          <p:nvPr/>
        </p:nvSpPr>
        <p:spPr>
          <a:xfrm>
            <a:off x="1771614" y="4904509"/>
            <a:ext cx="9027711" cy="141715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だから、データ抽出処理は</a:t>
            </a:r>
            <a:r>
              <a:rPr lang="ja-JP" altLang="en-US" sz="3200" dirty="0" smtClean="0"/>
              <a:t>、</a:t>
            </a:r>
            <a:endParaRPr lang="en-US" altLang="ja-JP" sz="3200" dirty="0" smtClean="0"/>
          </a:p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LINQ</a:t>
            </a:r>
            <a:r>
              <a:rPr lang="ja-JP" altLang="en-US" sz="3200" b="1" dirty="0">
                <a:solidFill>
                  <a:srgbClr val="FF0000"/>
                </a:solidFill>
              </a:rPr>
              <a:t>で書かなければならない</a:t>
            </a:r>
            <a:r>
              <a:rPr lang="ja-JP" altLang="en-US" sz="3200" dirty="0"/>
              <a:t>、の</a:t>
            </a:r>
            <a:r>
              <a:rPr lang="ja-JP" altLang="en-US" sz="3200" dirty="0" smtClean="0"/>
              <a:t>です！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189955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⇔制御構文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99129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データ操作を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で自在に書けるようになるためには、</a:t>
            </a:r>
            <a:r>
              <a:rPr lang="ja-JP" altLang="en-US" dirty="0" smtClean="0">
                <a:solidFill>
                  <a:srgbClr val="FF0000"/>
                </a:solidFill>
              </a:rPr>
              <a:t>もう少し武器が欲しい</a:t>
            </a:r>
            <a:r>
              <a:rPr lang="ja-JP" altLang="en-US" dirty="0" smtClean="0"/>
              <a:t>ですね。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559" y="4392042"/>
            <a:ext cx="7900929" cy="2036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971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953591"/>
            <a:ext cx="11307231" cy="5572469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雑魚の始末</a:t>
            </a:r>
            <a:endParaRPr lang="en-US" altLang="ja-JP" sz="2400" dirty="0"/>
          </a:p>
          <a:p>
            <a:pPr lvl="1"/>
            <a:r>
              <a:rPr lang="ja-JP" altLang="en-US" sz="2000" dirty="0"/>
              <a:t>クエリ構文との連携</a:t>
            </a:r>
            <a:endParaRPr lang="en-US" altLang="ja-JP" sz="2000" dirty="0"/>
          </a:p>
          <a:p>
            <a:pPr lvl="1"/>
            <a:r>
              <a:rPr lang="ja-JP" altLang="en-US" sz="2000" dirty="0"/>
              <a:t>演算子の適用回数を減らすこと</a:t>
            </a:r>
            <a:endParaRPr lang="en-US" altLang="ja-JP" sz="2000" dirty="0"/>
          </a:p>
          <a:p>
            <a:pPr lvl="1"/>
            <a:r>
              <a:rPr lang="ja-JP" altLang="en-US" sz="2000" dirty="0"/>
              <a:t>短縮演算子</a:t>
            </a:r>
            <a:endParaRPr lang="en-US" altLang="ja-JP" sz="2000" dirty="0"/>
          </a:p>
          <a:p>
            <a:pPr lvl="1"/>
            <a:r>
              <a:rPr lang="en-US" altLang="ja-JP" sz="2000" dirty="0"/>
              <a:t>Where</a:t>
            </a:r>
            <a:r>
              <a:rPr lang="ja-JP" altLang="en-US" sz="2000" dirty="0"/>
              <a:t>条件の合成</a:t>
            </a:r>
            <a:endParaRPr lang="en-US" altLang="ja-JP" sz="2000" dirty="0"/>
          </a:p>
          <a:p>
            <a:pPr lvl="1"/>
            <a:r>
              <a:rPr lang="en-US" altLang="ja-JP" sz="2000" dirty="0"/>
              <a:t>LINQ</a:t>
            </a:r>
            <a:r>
              <a:rPr lang="ja-JP" altLang="en-US" sz="2000" dirty="0"/>
              <a:t>⇔制御構文</a:t>
            </a:r>
            <a:endParaRPr lang="en-US" altLang="ja-JP" sz="2000" dirty="0"/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強力な武器</a:t>
            </a:r>
            <a:r>
              <a:rPr lang="ja-JP" altLang="en-US" sz="2400" b="1" dirty="0">
                <a:solidFill>
                  <a:srgbClr val="FF0000"/>
                </a:solidFill>
              </a:rPr>
              <a:t>を手に入れる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/>
              <a:t>更なる演算子</a:t>
            </a:r>
            <a:endParaRPr lang="en-US" altLang="ja-JP" sz="2000" dirty="0"/>
          </a:p>
          <a:p>
            <a:r>
              <a:rPr lang="en-US" altLang="ja-JP" sz="2400" dirty="0"/>
              <a:t>LINQ</a:t>
            </a:r>
            <a:r>
              <a:rPr lang="ja-JP" altLang="en-US" sz="2400" dirty="0"/>
              <a:t>ソース</a:t>
            </a:r>
            <a:endParaRPr lang="en-US" altLang="ja-JP" sz="2400" dirty="0"/>
          </a:p>
          <a:p>
            <a:pPr lvl="1"/>
            <a:r>
              <a:rPr lang="ja-JP" altLang="en-US" sz="2000" dirty="0"/>
              <a:t>式木の使われ方</a:t>
            </a:r>
            <a:endParaRPr lang="en-US" altLang="ja-JP" sz="2000" dirty="0"/>
          </a:p>
          <a:p>
            <a:pPr lvl="1"/>
            <a:r>
              <a:rPr lang="en-US" altLang="ja-JP" sz="2000" dirty="0" err="1"/>
              <a:t>IEnumerable</a:t>
            </a:r>
            <a:r>
              <a:rPr lang="ja-JP" altLang="en-US" sz="2000" dirty="0" err="1"/>
              <a:t>への</a:t>
            </a:r>
            <a:r>
              <a:rPr lang="ja-JP" altLang="en-US" sz="2000" dirty="0"/>
              <a:t>フォールバック</a:t>
            </a:r>
            <a:endParaRPr lang="en-US" altLang="ja-JP" sz="2000" dirty="0"/>
          </a:p>
          <a:p>
            <a:r>
              <a:rPr lang="ja-JP" altLang="en-US" sz="2400" dirty="0"/>
              <a:t>並列化</a:t>
            </a:r>
            <a:endParaRPr lang="en-US" altLang="ja-JP" sz="2400" dirty="0"/>
          </a:p>
          <a:p>
            <a:pPr lvl="1"/>
            <a:r>
              <a:rPr lang="en-US" altLang="ja-JP" sz="2000" dirty="0">
                <a:latin typeface="+mn-ea"/>
              </a:rPr>
              <a:t>Pick it up for Multiple!</a:t>
            </a:r>
          </a:p>
          <a:p>
            <a:pPr lvl="1"/>
            <a:r>
              <a:rPr lang="en-US" altLang="ja-JP" sz="2000" dirty="0">
                <a:latin typeface="+mn-ea"/>
              </a:rPr>
              <a:t>TPL</a:t>
            </a:r>
            <a:r>
              <a:rPr lang="ja-JP" altLang="en-US" sz="2000" dirty="0">
                <a:latin typeface="+mn-ea"/>
              </a:rPr>
              <a:t>との関係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17" y="4371921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けきょ </a:t>
            </a:r>
            <a:r>
              <a:rPr lang="en-US" altLang="ja-JP" dirty="0" smtClean="0"/>
              <a:t>(@kekyo2  Kouji Matsui)</a:t>
            </a:r>
          </a:p>
          <a:p>
            <a:r>
              <a:rPr kumimoji="1" lang="en-US" altLang="ja-JP" dirty="0" smtClean="0"/>
              <a:t>LINQ, </a:t>
            </a:r>
            <a:r>
              <a:rPr kumimoji="1" lang="en-US" altLang="ja-JP" dirty="0" err="1" smtClean="0"/>
              <a:t>Async</a:t>
            </a:r>
            <a:r>
              <a:rPr kumimoji="1" lang="en-US" altLang="ja-JP" dirty="0" smtClean="0"/>
              <a:t>, .NET</a:t>
            </a:r>
            <a:r>
              <a:rPr kumimoji="1" lang="ja-JP" altLang="en-US" dirty="0" smtClean="0"/>
              <a:t>とか</a:t>
            </a:r>
            <a:endParaRPr kumimoji="1" lang="en-US" altLang="ja-JP" dirty="0" smtClean="0"/>
          </a:p>
          <a:p>
            <a:r>
              <a:rPr lang="en-US" altLang="ja-JP" dirty="0" smtClean="0"/>
              <a:t>Center CLR</a:t>
            </a:r>
            <a:r>
              <a:rPr lang="ja-JP" altLang="en-US" dirty="0" smtClean="0"/>
              <a:t>オーガナイザーです</a:t>
            </a:r>
            <a:endParaRPr lang="en-US" altLang="ja-JP" dirty="0" smtClean="0"/>
          </a:p>
          <a:p>
            <a:r>
              <a:rPr kumimoji="1" lang="ja-JP" altLang="en-US" dirty="0"/>
              <a:t>会社</a:t>
            </a:r>
            <a:r>
              <a:rPr kumimoji="1" lang="ja-JP" altLang="en-US" dirty="0" smtClean="0"/>
              <a:t>やってます</a:t>
            </a:r>
            <a:endParaRPr kumimoji="1" lang="en-US" altLang="ja-JP" dirty="0" smtClean="0"/>
          </a:p>
          <a:p>
            <a:r>
              <a:rPr lang="ja-JP" altLang="en-US" dirty="0"/>
              <a:t>アーキ</a:t>
            </a:r>
            <a:r>
              <a:rPr lang="ja-JP" altLang="en-US" dirty="0" smtClean="0"/>
              <a:t>とかフレームワーク設計とか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4849474"/>
            <a:ext cx="11276163" cy="178986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872" y="3993071"/>
            <a:ext cx="2981195" cy="23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更</a:t>
            </a:r>
            <a:r>
              <a:rPr lang="ja-JP" altLang="en-US" dirty="0" smtClean="0"/>
              <a:t>なる演算子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953591"/>
            <a:ext cx="11307231" cy="5572469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標準演算子をほぼ網羅</a:t>
            </a:r>
            <a:endParaRPr lang="en-US" altLang="ja-JP" sz="2400" dirty="0" smtClean="0"/>
          </a:p>
          <a:p>
            <a:r>
              <a:rPr lang="ja-JP" altLang="en-US" sz="2400" dirty="0">
                <a:latin typeface="+mn-ea"/>
              </a:rPr>
              <a:t>前回</a:t>
            </a:r>
            <a:r>
              <a:rPr lang="ja-JP" altLang="en-US" sz="2400" dirty="0" smtClean="0">
                <a:latin typeface="+mn-ea"/>
              </a:rPr>
              <a:t>と合わせて目指</a:t>
            </a:r>
            <a:r>
              <a:rPr lang="ja-JP" altLang="en-US" sz="2400" dirty="0" err="1" smtClean="0">
                <a:latin typeface="+mn-ea"/>
              </a:rPr>
              <a:t>せ</a:t>
            </a:r>
            <a:r>
              <a:rPr lang="ja-JP" altLang="en-US" sz="2400" dirty="0" smtClean="0">
                <a:latin typeface="+mn-ea"/>
              </a:rPr>
              <a:t>マスター！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27" y="4340646"/>
            <a:ext cx="2832715" cy="2517354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43628"/>
              </p:ext>
            </p:extLst>
          </p:nvPr>
        </p:nvGraphicFramePr>
        <p:xfrm>
          <a:off x="970258" y="1902246"/>
          <a:ext cx="5747027" cy="487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3654"/>
                <a:gridCol w="380337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機能グループ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演算子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単項（即値）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Average</a:t>
                      </a:r>
                    </a:p>
                    <a:p>
                      <a:r>
                        <a:rPr kumimoji="1" lang="en-US" altLang="ja-JP" dirty="0" smtClean="0"/>
                        <a:t>Contains</a:t>
                      </a:r>
                    </a:p>
                    <a:p>
                      <a:r>
                        <a:rPr kumimoji="1" lang="en-US" altLang="ja-JP" dirty="0" err="1" smtClean="0"/>
                        <a:t>SequenceEqual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抽出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DefaultIfEmpty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First</a:t>
                      </a:r>
                      <a:r>
                        <a:rPr kumimoji="1" lang="en-US" altLang="ja-JP" baseline="0" dirty="0" smtClean="0"/>
                        <a:t> / </a:t>
                      </a:r>
                      <a:r>
                        <a:rPr kumimoji="1" lang="en-US" altLang="ja-JP" baseline="0" dirty="0" err="1" smtClean="0"/>
                        <a:t>FirstOrDefault</a:t>
                      </a:r>
                      <a:endParaRPr kumimoji="1" lang="en-US" altLang="ja-JP" baseline="0" dirty="0" smtClean="0"/>
                    </a:p>
                    <a:p>
                      <a:r>
                        <a:rPr kumimoji="1" lang="en-US" altLang="ja-JP" baseline="0" dirty="0" smtClean="0"/>
                        <a:t>Last / </a:t>
                      </a:r>
                      <a:r>
                        <a:rPr kumimoji="1" lang="en-US" altLang="ja-JP" baseline="0" dirty="0" err="1" smtClean="0"/>
                        <a:t>LastOrDefault</a:t>
                      </a:r>
                      <a:endParaRPr kumimoji="1" lang="en-US" altLang="ja-JP" baseline="0" dirty="0" smtClean="0"/>
                    </a:p>
                    <a:p>
                      <a:r>
                        <a:rPr kumimoji="1" lang="en-US" altLang="ja-JP" baseline="0" dirty="0" smtClean="0"/>
                        <a:t>Single / </a:t>
                      </a:r>
                      <a:r>
                        <a:rPr kumimoji="1" lang="en-US" altLang="ja-JP" baseline="0" dirty="0" err="1" smtClean="0"/>
                        <a:t>SingleOrDefault</a:t>
                      </a:r>
                      <a:endParaRPr kumimoji="1" lang="en-US" altLang="ja-JP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ElementAt</a:t>
                      </a:r>
                      <a:r>
                        <a:rPr kumimoji="1" lang="en-US" altLang="ja-JP" dirty="0" smtClean="0"/>
                        <a:t> / </a:t>
                      </a:r>
                      <a:r>
                        <a:rPr kumimoji="1" lang="en-US" altLang="ja-JP" dirty="0" err="1" smtClean="0"/>
                        <a:t>ElementAtOrDefault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baseline="0" dirty="0" smtClean="0"/>
                        <a:t>Cast / </a:t>
                      </a:r>
                      <a:r>
                        <a:rPr kumimoji="1" lang="en-US" altLang="ja-JP" baseline="0" dirty="0" err="1" smtClean="0"/>
                        <a:t>OfType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集合演算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Except / Intersect / Union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単純結合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Concat</a:t>
                      </a:r>
                      <a:r>
                        <a:rPr kumimoji="1" lang="en-US" altLang="ja-JP" dirty="0" smtClean="0"/>
                        <a:t> / Zip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結合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Join / Grouping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ジェネレータ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Empty / Range / Repeat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演算器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Aggregate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単項（即値）</a:t>
            </a: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Average</a:t>
            </a:r>
          </a:p>
          <a:p>
            <a:pPr lvl="1"/>
            <a:r>
              <a:rPr lang="ja-JP" altLang="en-US" dirty="0" smtClean="0"/>
              <a:t>シーケンスの平均値を求めます。</a:t>
            </a:r>
            <a:endParaRPr lang="en-US" altLang="ja-JP" dirty="0" smtClean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8" y="2046604"/>
            <a:ext cx="6791258" cy="117689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966919" y="3946776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4977" y="3946776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83445" y="3946776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41093" y="3946776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3" name="右中かっこ 2"/>
          <p:cNvSpPr/>
          <p:nvPr/>
        </p:nvSpPr>
        <p:spPr>
          <a:xfrm rot="5400000">
            <a:off x="4673714" y="2810298"/>
            <a:ext cx="418641" cy="3832232"/>
          </a:xfrm>
          <a:prstGeom prst="rightBrace">
            <a:avLst>
              <a:gd name="adj1" fmla="val 43003"/>
              <a:gd name="adj2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04006" y="5136720"/>
            <a:ext cx="95805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568.0</a:t>
            </a:r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4883034" y="2729986"/>
            <a:ext cx="2938848" cy="701938"/>
          </a:xfrm>
          <a:prstGeom prst="wedgeRoundRectCallout">
            <a:avLst>
              <a:gd name="adj1" fmla="val -69361"/>
              <a:gd name="adj2" fmla="val -4157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平均値の型は</a:t>
            </a:r>
            <a:r>
              <a:rPr kumimoji="1" lang="en-US" altLang="ja-JP" dirty="0" smtClean="0"/>
              <a:t>double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9999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単項（即値）</a:t>
            </a: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52617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Average</a:t>
            </a:r>
            <a:r>
              <a:rPr lang="ja-JP" altLang="en-US" dirty="0" smtClean="0"/>
              <a:t>のオーバーロード</a:t>
            </a:r>
            <a:endParaRPr lang="en-US" altLang="ja-JP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2" y="1980633"/>
            <a:ext cx="8338692" cy="127989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22" y="4422890"/>
            <a:ext cx="8477495" cy="1241555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5334295" y="2854062"/>
            <a:ext cx="5282113" cy="951337"/>
          </a:xfrm>
          <a:prstGeom prst="wedgeRoundRectCallout">
            <a:avLst>
              <a:gd name="adj1" fmla="val -69361"/>
              <a:gd name="adj2" fmla="val -4157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数値ではないシーケンスに</a:t>
            </a:r>
            <a:r>
              <a:rPr kumimoji="1" lang="en-US" altLang="ja-JP" dirty="0" smtClean="0"/>
              <a:t>Average</a:t>
            </a:r>
            <a:r>
              <a:rPr kumimoji="1" lang="ja-JP" altLang="en-US" dirty="0" smtClean="0"/>
              <a:t>は使えない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（オーバーロードがない：</a:t>
            </a:r>
            <a:r>
              <a:rPr kumimoji="1" lang="en-US" altLang="ja-JP" dirty="0" smtClean="0"/>
              <a:t>Average&lt;T&gt;</a:t>
            </a:r>
            <a:r>
              <a:rPr kumimoji="1" lang="ja-JP" altLang="en-US" dirty="0" smtClean="0"/>
              <a:t>ではない）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2784870" y="3290472"/>
            <a:ext cx="1288026" cy="1132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800625" y="5227455"/>
            <a:ext cx="4907945" cy="43698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6285598" y="5806267"/>
            <a:ext cx="5064573" cy="951337"/>
          </a:xfrm>
          <a:prstGeom prst="wedgeRoundRectCallout">
            <a:avLst>
              <a:gd name="adj1" fmla="val -65514"/>
              <a:gd name="adj2" fmla="val -5683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ラムダ式で数値（ここでは</a:t>
            </a:r>
            <a:r>
              <a:rPr kumimoji="1" lang="en-US" altLang="ja-JP" dirty="0" smtClean="0"/>
              <a:t>char</a:t>
            </a:r>
            <a:r>
              <a:rPr kumimoji="1" lang="ja-JP" altLang="en-US" dirty="0" smtClean="0"/>
              <a:t>）を返すようにすれば、平均値を求めることが可能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（≒短縮演算子）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5125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142806" y="4175244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単項（即値）</a:t>
            </a: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Contains</a:t>
            </a:r>
          </a:p>
          <a:p>
            <a:pPr lvl="1"/>
            <a:r>
              <a:rPr lang="ja-JP" altLang="en-US" dirty="0" smtClean="0"/>
              <a:t>シーケンスに値が含まれているかどうかを検査します。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26690" y="3914714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84748" y="3914714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43216" y="3914714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0864" y="3914714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2806" y="4712772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05" y="2122881"/>
            <a:ext cx="6933514" cy="1171862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5864017" y="2784050"/>
            <a:ext cx="2938848" cy="701938"/>
          </a:xfrm>
          <a:prstGeom prst="wedgeRoundRectCallout">
            <a:avLst>
              <a:gd name="adj1" fmla="val -69361"/>
              <a:gd name="adj2" fmla="val -4157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存在すれば</a:t>
            </a:r>
            <a:r>
              <a:rPr kumimoji="1" lang="en-US" altLang="ja-JP" dirty="0" smtClean="0"/>
              <a:t>true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6290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単項（即値）</a:t>
            </a: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48252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Contains</a:t>
            </a:r>
            <a:r>
              <a:rPr lang="ja-JP" altLang="en-US" dirty="0" smtClean="0"/>
              <a:t>のオーバーロードはない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00" y="1755655"/>
            <a:ext cx="9005085" cy="1193446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8795728" y="1431402"/>
            <a:ext cx="2771983" cy="833776"/>
          </a:xfrm>
          <a:prstGeom prst="wedgeRoundRectCallout">
            <a:avLst>
              <a:gd name="adj1" fmla="val -38468"/>
              <a:gd name="adj2" fmla="val 7854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真ん中の文字が「</a:t>
            </a:r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」の文字列があるかどうか</a:t>
            </a:r>
            <a:endParaRPr kumimoji="1" lang="ja-JP" altLang="en-US" dirty="0"/>
          </a:p>
        </p:txBody>
      </p:sp>
      <p:sp>
        <p:nvSpPr>
          <p:cNvPr id="16" name="雲形吹き出し 15"/>
          <p:cNvSpPr/>
          <p:nvPr/>
        </p:nvSpPr>
        <p:spPr>
          <a:xfrm>
            <a:off x="7155544" y="4711630"/>
            <a:ext cx="4237996" cy="1514997"/>
          </a:xfrm>
          <a:prstGeom prst="cloudCallout">
            <a:avLst>
              <a:gd name="adj1" fmla="val -33162"/>
              <a:gd name="adj2" fmla="val 7303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どうする？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5850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単項（即値）</a:t>
            </a: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48252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Contains</a:t>
            </a:r>
            <a:r>
              <a:rPr lang="ja-JP" altLang="en-US" dirty="0" smtClean="0"/>
              <a:t>のオーバーロードはない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00" y="1755655"/>
            <a:ext cx="9005085" cy="1193446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8795728" y="1338767"/>
            <a:ext cx="2771983" cy="833776"/>
          </a:xfrm>
          <a:prstGeom prst="wedgeRoundRectCallout">
            <a:avLst>
              <a:gd name="adj1" fmla="val -49464"/>
              <a:gd name="adj2" fmla="val 8202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真ん中の文字が「</a:t>
            </a:r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」の文字列があるかどうか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0" y="5522164"/>
            <a:ext cx="8337674" cy="11676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00" y="3699683"/>
            <a:ext cx="8644128" cy="1440688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3408984" y="2949101"/>
            <a:ext cx="1288026" cy="151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408984" y="5213894"/>
            <a:ext cx="1288026" cy="1065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116968" y="4404276"/>
            <a:ext cx="960061" cy="43698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156907" y="4772324"/>
            <a:ext cx="960061" cy="43698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235200" y="6236215"/>
            <a:ext cx="522515" cy="43698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4801237" y="5209313"/>
            <a:ext cx="2771983" cy="764834"/>
          </a:xfrm>
          <a:prstGeom prst="wedgeRoundRectCallout">
            <a:avLst>
              <a:gd name="adj1" fmla="val -42134"/>
              <a:gd name="adj2" fmla="val 8961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短縮演算子でスッキリ</a:t>
            </a:r>
            <a:endParaRPr kumimoji="1" lang="ja-JP" altLang="en-US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4805930" y="3340877"/>
            <a:ext cx="2771983" cy="764834"/>
          </a:xfrm>
          <a:prstGeom prst="wedgeRoundRectCallout">
            <a:avLst>
              <a:gd name="adj1" fmla="val -42134"/>
              <a:gd name="adj2" fmla="val 8961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Where</a:t>
            </a:r>
            <a:r>
              <a:rPr kumimoji="1" lang="ja-JP" altLang="en-US" dirty="0" smtClean="0"/>
              <a:t>で絞り込んで</a:t>
            </a:r>
            <a:r>
              <a:rPr kumimoji="1" lang="en-US" altLang="ja-JP" dirty="0" smtClean="0"/>
              <a:t>Any</a:t>
            </a:r>
            <a:r>
              <a:rPr kumimoji="1" lang="ja-JP" altLang="en-US" dirty="0" smtClean="0"/>
              <a:t>で存在確認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236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8329493" y="2276263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87141" y="2276262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246019" y="2253054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71640" y="2276264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単項（即値）</a:t>
            </a: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SequenceEqual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シーケンスが同じかどうかを検査します。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71845" y="1979698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29903" y="1979698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8371" y="1979698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46019" y="1979698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8787852" y="1271638"/>
            <a:ext cx="2423640" cy="536091"/>
          </a:xfrm>
          <a:prstGeom prst="wedgeRoundRectCallout">
            <a:avLst>
              <a:gd name="adj1" fmla="val -34790"/>
              <a:gd name="adj2" fmla="val 9696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同一 </a:t>
            </a:r>
            <a:r>
              <a:rPr kumimoji="1" lang="en-US" altLang="ja-JP" dirty="0" smtClean="0"/>
              <a:t>: true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75" y="2077125"/>
            <a:ext cx="5957237" cy="130006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371845" y="2752962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29903" y="2752962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88371" y="2752962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246019" y="2752962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89" y="3860971"/>
            <a:ext cx="5958823" cy="13476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9" y="5335410"/>
            <a:ext cx="6679156" cy="1384703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5038623" y="3860971"/>
            <a:ext cx="534863" cy="65297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384080" y="5701275"/>
            <a:ext cx="534863" cy="40923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7342530" y="3752799"/>
            <a:ext cx="2423640" cy="536091"/>
          </a:xfrm>
          <a:prstGeom prst="wedgeRoundRectCallout">
            <a:avLst>
              <a:gd name="adj1" fmla="val -76710"/>
              <a:gd name="adj2" fmla="val 4552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一致しない </a:t>
            </a:r>
            <a:r>
              <a:rPr kumimoji="1" lang="en-US" altLang="ja-JP" dirty="0" smtClean="0"/>
              <a:t>: false</a:t>
            </a:r>
            <a:endParaRPr kumimoji="1" lang="ja-JP" altLang="en-US" dirty="0"/>
          </a:p>
        </p:txBody>
      </p:sp>
      <p:sp>
        <p:nvSpPr>
          <p:cNvPr id="26" name="角丸四角形吹き出し 25"/>
          <p:cNvSpPr/>
          <p:nvPr/>
        </p:nvSpPr>
        <p:spPr>
          <a:xfrm>
            <a:off x="7821559" y="5201434"/>
            <a:ext cx="2423640" cy="536091"/>
          </a:xfrm>
          <a:prstGeom prst="wedgeRoundRectCallout">
            <a:avLst>
              <a:gd name="adj1" fmla="val -76710"/>
              <a:gd name="adj2" fmla="val 4552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要素数が違う </a:t>
            </a:r>
            <a:r>
              <a:rPr kumimoji="1" lang="en-US" altLang="ja-JP" dirty="0" smtClean="0"/>
              <a:t>: false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003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DefaultIfEmpty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シーケンスが空の場合は、デフォルト値を返す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62" y="2046604"/>
            <a:ext cx="6724006" cy="111751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735479" y="217082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693537" y="217082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652005" y="217082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609653" y="217082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735479" y="3280530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93537" y="3280530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652005" y="3280530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609653" y="3280530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39" name="下矢印 38"/>
          <p:cNvSpPr/>
          <p:nvPr/>
        </p:nvSpPr>
        <p:spPr>
          <a:xfrm>
            <a:off x="9013007" y="2666980"/>
            <a:ext cx="1288026" cy="49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9182671" y="1020385"/>
            <a:ext cx="2236724" cy="854767"/>
          </a:xfrm>
          <a:prstGeom prst="wedgeRoundRectCallout">
            <a:avLst>
              <a:gd name="adj1" fmla="val -35829"/>
              <a:gd name="adj2" fmla="val 9476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空ではないので、そのまま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62" y="4410716"/>
            <a:ext cx="4651838" cy="1120237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030408" y="4786167"/>
            <a:ext cx="958058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prstDash val="dash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30408" y="5912189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48" name="下矢印 47"/>
          <p:cNvSpPr/>
          <p:nvPr/>
        </p:nvSpPr>
        <p:spPr>
          <a:xfrm>
            <a:off x="5865424" y="5285842"/>
            <a:ext cx="1288026" cy="49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2612571" y="4296228"/>
            <a:ext cx="1915657" cy="48993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吹き出し 48"/>
          <p:cNvSpPr/>
          <p:nvPr/>
        </p:nvSpPr>
        <p:spPr>
          <a:xfrm>
            <a:off x="7847605" y="4558353"/>
            <a:ext cx="3556579" cy="972599"/>
          </a:xfrm>
          <a:prstGeom prst="wedgeRoundRectCallout">
            <a:avLst>
              <a:gd name="adj1" fmla="val -66697"/>
              <a:gd name="adj2" fmla="val 3888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空なので、デフォルト値 </a:t>
            </a:r>
            <a:r>
              <a:rPr kumimoji="1" lang="en-US" altLang="ja-JP" dirty="0" smtClean="0"/>
              <a:t>default(</a:t>
            </a:r>
            <a:r>
              <a:rPr kumimoji="1" lang="en-US" altLang="ja-JP" dirty="0" err="1" smtClean="0"/>
              <a:t>int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単一のシーケンスを返す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194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First / Last</a:t>
            </a:r>
          </a:p>
          <a:p>
            <a:pPr lvl="1"/>
            <a:r>
              <a:rPr lang="ja-JP" altLang="en-US" dirty="0" smtClean="0"/>
              <a:t>シーケンスの先頭・終端の値を得る</a:t>
            </a:r>
            <a:endParaRPr lang="en-US" altLang="ja-JP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49575" y="217082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607633" y="217082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566101" y="217082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523749" y="217082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649575" y="3280530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523749" y="3280530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48" name="下矢印 47"/>
          <p:cNvSpPr/>
          <p:nvPr/>
        </p:nvSpPr>
        <p:spPr>
          <a:xfrm>
            <a:off x="7484796" y="2703660"/>
            <a:ext cx="1288026" cy="49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First</a:t>
            </a:r>
            <a:endParaRPr kumimoji="1" lang="ja-JP" altLang="en-US" dirty="0"/>
          </a:p>
        </p:txBody>
      </p:sp>
      <p:sp>
        <p:nvSpPr>
          <p:cNvPr id="49" name="雲形吹き出し 48"/>
          <p:cNvSpPr/>
          <p:nvPr/>
        </p:nvSpPr>
        <p:spPr>
          <a:xfrm>
            <a:off x="5216243" y="4485937"/>
            <a:ext cx="3556579" cy="972599"/>
          </a:xfrm>
          <a:prstGeom prst="cloudCallout">
            <a:avLst>
              <a:gd name="adj1" fmla="val -36749"/>
              <a:gd name="adj2" fmla="val 848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シーケンスが空だとどうなる？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58" y="2170825"/>
            <a:ext cx="5911663" cy="1710397"/>
          </a:xfrm>
          <a:prstGeom prst="rect">
            <a:avLst/>
          </a:prstGeom>
        </p:spPr>
      </p:pic>
      <p:sp>
        <p:nvSpPr>
          <p:cNvPr id="22" name="下矢印 21"/>
          <p:cNvSpPr/>
          <p:nvPr/>
        </p:nvSpPr>
        <p:spPr>
          <a:xfrm>
            <a:off x="10358765" y="2681683"/>
            <a:ext cx="1288026" cy="49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Last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58" y="4485937"/>
            <a:ext cx="3532071" cy="1708536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2602765" y="4471012"/>
            <a:ext cx="1925692" cy="3622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960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FirstOrDefault</a:t>
            </a:r>
            <a:r>
              <a:rPr lang="en-US" altLang="ja-JP" dirty="0" smtClean="0"/>
              <a:t> / </a:t>
            </a:r>
            <a:r>
              <a:rPr lang="en-US" altLang="ja-JP" dirty="0" err="1" smtClean="0"/>
              <a:t>LastOrDefault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シーケンスが空の場合に、デフォルト値を返す</a:t>
            </a:r>
            <a:endParaRPr lang="en-US" altLang="ja-JP" dirty="0" smtClean="0"/>
          </a:p>
        </p:txBody>
      </p:sp>
      <p:sp>
        <p:nvSpPr>
          <p:cNvPr id="49" name="角丸四角形吹き出し 48"/>
          <p:cNvSpPr/>
          <p:nvPr/>
        </p:nvSpPr>
        <p:spPr>
          <a:xfrm>
            <a:off x="6105809" y="3726586"/>
            <a:ext cx="3556579" cy="972599"/>
          </a:xfrm>
          <a:prstGeom prst="wedgeRoundRectCallout">
            <a:avLst>
              <a:gd name="adj1" fmla="val -68580"/>
              <a:gd name="adj2" fmla="val -4942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シーケンスが空の場合に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default(</a:t>
            </a:r>
            <a:r>
              <a:rPr kumimoji="1" lang="en-US" altLang="ja-JP" dirty="0" err="1" smtClean="0"/>
              <a:t>int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を返す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884822" y="1283470"/>
            <a:ext cx="958058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prstDash val="dash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884822" y="2842394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9159992" y="1764891"/>
            <a:ext cx="2407719" cy="957347"/>
          </a:xfrm>
          <a:prstGeom prst="downArrow">
            <a:avLst>
              <a:gd name="adj1" fmla="val 632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FirstOrDefault</a:t>
            </a:r>
            <a:endParaRPr kumimoji="1" lang="en-US" altLang="ja-JP" dirty="0" smtClean="0"/>
          </a:p>
          <a:p>
            <a:pPr algn="ctr"/>
            <a:r>
              <a:rPr kumimoji="1" lang="en-US" altLang="ja-JP" dirty="0" err="1" smtClean="0"/>
              <a:t>LastOrDefault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58" y="2109532"/>
            <a:ext cx="4350485" cy="1827205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2428595" y="2833198"/>
            <a:ext cx="2787648" cy="3622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2428595" y="3545463"/>
            <a:ext cx="2787648" cy="3622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306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953591"/>
            <a:ext cx="11307231" cy="5572469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雑魚の始末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/>
              <a:t>クエリ構文との連携</a:t>
            </a:r>
            <a:endParaRPr lang="en-US" altLang="ja-JP" sz="2000" dirty="0"/>
          </a:p>
          <a:p>
            <a:pPr lvl="1"/>
            <a:r>
              <a:rPr lang="ja-JP" altLang="en-US" sz="2000" dirty="0"/>
              <a:t>演算子の適用回数を減らすこと</a:t>
            </a:r>
            <a:endParaRPr lang="en-US" altLang="ja-JP" sz="2000" dirty="0"/>
          </a:p>
          <a:p>
            <a:pPr lvl="1"/>
            <a:r>
              <a:rPr lang="ja-JP" altLang="en-US" sz="2000" dirty="0"/>
              <a:t>短縮演算子</a:t>
            </a:r>
            <a:endParaRPr lang="en-US" altLang="ja-JP" sz="2000" dirty="0"/>
          </a:p>
          <a:p>
            <a:pPr lvl="1"/>
            <a:r>
              <a:rPr lang="en-US" altLang="ja-JP" sz="2000" dirty="0"/>
              <a:t>Where</a:t>
            </a:r>
            <a:r>
              <a:rPr lang="ja-JP" altLang="en-US" sz="2000" dirty="0"/>
              <a:t>条件の合成</a:t>
            </a:r>
            <a:endParaRPr lang="en-US" altLang="ja-JP" sz="2000" dirty="0"/>
          </a:p>
          <a:p>
            <a:pPr lvl="1"/>
            <a:r>
              <a:rPr lang="en-US" altLang="ja-JP" sz="2000" dirty="0"/>
              <a:t>LINQ</a:t>
            </a:r>
            <a:r>
              <a:rPr lang="ja-JP" altLang="en-US" sz="2000" dirty="0"/>
              <a:t>⇔制御構文</a:t>
            </a:r>
            <a:endParaRPr lang="en-US" altLang="ja-JP" sz="2000" dirty="0"/>
          </a:p>
          <a:p>
            <a:r>
              <a:rPr lang="ja-JP" altLang="en-US" sz="2400" dirty="0" smtClean="0"/>
              <a:t>強力な武器</a:t>
            </a:r>
            <a:r>
              <a:rPr lang="ja-JP" altLang="en-US" sz="2400" dirty="0"/>
              <a:t>を手に入れる</a:t>
            </a:r>
            <a:endParaRPr lang="en-US" altLang="ja-JP" sz="2400" dirty="0"/>
          </a:p>
          <a:p>
            <a:pPr lvl="1"/>
            <a:r>
              <a:rPr lang="ja-JP" altLang="en-US" sz="2000" dirty="0"/>
              <a:t>更なる演算子</a:t>
            </a:r>
            <a:endParaRPr lang="en-US" altLang="ja-JP" sz="2000" dirty="0"/>
          </a:p>
          <a:p>
            <a:r>
              <a:rPr lang="en-US" altLang="ja-JP" sz="2400" dirty="0"/>
              <a:t>LINQ</a:t>
            </a:r>
            <a:r>
              <a:rPr lang="ja-JP" altLang="en-US" sz="2400" dirty="0"/>
              <a:t>ソース</a:t>
            </a:r>
            <a:endParaRPr lang="en-US" altLang="ja-JP" sz="2400" dirty="0"/>
          </a:p>
          <a:p>
            <a:pPr lvl="1"/>
            <a:r>
              <a:rPr lang="ja-JP" altLang="en-US" sz="2000" dirty="0"/>
              <a:t>式木の使われ方</a:t>
            </a:r>
            <a:endParaRPr lang="en-US" altLang="ja-JP" sz="2000" dirty="0"/>
          </a:p>
          <a:p>
            <a:pPr lvl="1"/>
            <a:r>
              <a:rPr lang="en-US" altLang="ja-JP" sz="2000" dirty="0" err="1"/>
              <a:t>IEnumerable</a:t>
            </a:r>
            <a:r>
              <a:rPr lang="ja-JP" altLang="en-US" sz="2000" dirty="0" err="1"/>
              <a:t>への</a:t>
            </a:r>
            <a:r>
              <a:rPr lang="ja-JP" altLang="en-US" sz="2000" dirty="0"/>
              <a:t>フォールバック</a:t>
            </a:r>
            <a:endParaRPr lang="en-US" altLang="ja-JP" sz="2000" dirty="0"/>
          </a:p>
          <a:p>
            <a:r>
              <a:rPr lang="ja-JP" altLang="en-US" sz="2400" dirty="0"/>
              <a:t>並列化</a:t>
            </a:r>
            <a:endParaRPr lang="en-US" altLang="ja-JP" sz="2400" dirty="0"/>
          </a:p>
          <a:p>
            <a:pPr lvl="1"/>
            <a:r>
              <a:rPr lang="en-US" altLang="ja-JP" sz="2000" dirty="0">
                <a:latin typeface="+mn-ea"/>
              </a:rPr>
              <a:t>Pick it up for Multiple!</a:t>
            </a:r>
          </a:p>
          <a:p>
            <a:pPr lvl="1"/>
            <a:r>
              <a:rPr lang="en-US" altLang="ja-JP" sz="2000" dirty="0">
                <a:latin typeface="+mn-ea"/>
              </a:rPr>
              <a:t>TPL</a:t>
            </a:r>
            <a:r>
              <a:rPr lang="ja-JP" altLang="en-US" sz="2000" dirty="0">
                <a:latin typeface="+mn-ea"/>
              </a:rPr>
              <a:t>との関係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17" y="4371921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Single / </a:t>
            </a:r>
            <a:r>
              <a:rPr lang="en-US" altLang="ja-JP" dirty="0" err="1" smtClean="0"/>
              <a:t>SingleOrDefault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シーケンスの、ただ一つの要素を返す</a:t>
            </a:r>
            <a:endParaRPr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884822" y="2510522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9667993" y="1718595"/>
            <a:ext cx="1391894" cy="656017"/>
          </a:xfrm>
          <a:prstGeom prst="downArrow">
            <a:avLst>
              <a:gd name="adj1" fmla="val 632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Single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588252" y="4788378"/>
            <a:ext cx="2787648" cy="3622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71" y="2011150"/>
            <a:ext cx="6319686" cy="319363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9884822" y="121335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884822" y="4797466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9" name="下矢印 18"/>
          <p:cNvSpPr/>
          <p:nvPr/>
        </p:nvSpPr>
        <p:spPr>
          <a:xfrm>
            <a:off x="8963962" y="4049966"/>
            <a:ext cx="2799778" cy="656017"/>
          </a:xfrm>
          <a:prstGeom prst="downArrow">
            <a:avLst>
              <a:gd name="adj1" fmla="val 632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SingleOrDefault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884822" y="3524222"/>
            <a:ext cx="958058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prstDash val="dash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3491184" y="2663762"/>
            <a:ext cx="3769431" cy="43218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580489" y="4449646"/>
            <a:ext cx="4514025" cy="81600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角丸四角形吹き出し 48"/>
          <p:cNvSpPr/>
          <p:nvPr/>
        </p:nvSpPr>
        <p:spPr>
          <a:xfrm>
            <a:off x="3259510" y="5772909"/>
            <a:ext cx="4034843" cy="972599"/>
          </a:xfrm>
          <a:prstGeom prst="wedgeRoundRectCallout">
            <a:avLst>
              <a:gd name="adj1" fmla="val -37644"/>
              <a:gd name="adj2" fmla="val -10762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シーケンスが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個</a:t>
            </a:r>
            <a:r>
              <a:rPr kumimoji="1" lang="en-US" altLang="ja-JP" dirty="0" smtClean="0"/>
              <a:t>or1</a:t>
            </a:r>
            <a:r>
              <a:rPr kumimoji="1" lang="ja-JP" altLang="en-US" dirty="0" smtClean="0"/>
              <a:t>個「ではない」場合は例外がスローされる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221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138053" cy="569973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なぜ、</a:t>
            </a:r>
            <a:r>
              <a:rPr lang="en-US" altLang="ja-JP" dirty="0" smtClean="0"/>
              <a:t>Single / </a:t>
            </a:r>
            <a:r>
              <a:rPr lang="en-US" altLang="ja-JP" dirty="0" err="1" smtClean="0"/>
              <a:t>SingleOrDefault</a:t>
            </a:r>
            <a:r>
              <a:rPr lang="ja-JP" altLang="en-US" dirty="0" err="1" smtClean="0"/>
              <a:t>のような</a:t>
            </a:r>
            <a:r>
              <a:rPr lang="ja-JP" altLang="en-US" dirty="0" smtClean="0"/>
              <a:t>ものが必要なのですか？</a:t>
            </a:r>
            <a:endParaRPr lang="en-US" altLang="ja-JP" dirty="0" smtClean="0"/>
          </a:p>
        </p:txBody>
      </p:sp>
      <p:sp>
        <p:nvSpPr>
          <p:cNvPr id="16" name="雲形吹き出し 15"/>
          <p:cNvSpPr/>
          <p:nvPr/>
        </p:nvSpPr>
        <p:spPr>
          <a:xfrm>
            <a:off x="5413829" y="4368800"/>
            <a:ext cx="5979711" cy="1857827"/>
          </a:xfrm>
          <a:prstGeom prst="cloudCallout">
            <a:avLst>
              <a:gd name="adj1" fmla="val -33162"/>
              <a:gd name="adj2" fmla="val 7303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ja-JP" sz="2400" dirty="0"/>
              <a:t>First / </a:t>
            </a:r>
            <a:r>
              <a:rPr lang="en-US" altLang="ja-JP" sz="2400" dirty="0" err="1"/>
              <a:t>FirstOrDefault</a:t>
            </a:r>
            <a:r>
              <a:rPr lang="ja-JP" altLang="en-US" sz="2400" dirty="0"/>
              <a:t>でもいいんじゃない？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53102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133093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Single </a:t>
            </a:r>
            <a:r>
              <a:rPr lang="en-US" altLang="ja-JP" dirty="0"/>
              <a:t>/ </a:t>
            </a:r>
            <a:r>
              <a:rPr lang="en-US" altLang="ja-JP" dirty="0" err="1"/>
              <a:t>SingleOrDefault</a:t>
            </a:r>
            <a:r>
              <a:rPr lang="ja-JP" altLang="en-US" dirty="0"/>
              <a:t>と書いてあれば、</a:t>
            </a:r>
            <a:r>
              <a:rPr lang="ja-JP" altLang="en-US" dirty="0">
                <a:solidFill>
                  <a:srgbClr val="FF0000"/>
                </a:solidFill>
              </a:rPr>
              <a:t>「このシーケンスには複数の要素が来ることはない」</a:t>
            </a:r>
            <a:r>
              <a:rPr lang="ja-JP" altLang="en-US" dirty="0"/>
              <a:t>というのが見ただけで分かります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複数の要素が来たら、バグです</a:t>
            </a:r>
            <a:r>
              <a:rPr lang="ja-JP" altLang="en-US" dirty="0" err="1" smtClean="0"/>
              <a:t>よね</a:t>
            </a:r>
            <a:r>
              <a:rPr lang="ja-JP" altLang="en-US" dirty="0" smtClean="0"/>
              <a:t>多分。</a:t>
            </a:r>
            <a:endParaRPr lang="en-US" altLang="ja-JP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29658" y="2482032"/>
            <a:ext cx="9294913" cy="4204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FF0000"/>
                </a:solidFill>
              </a:rPr>
              <a:t>コードの「意図」</a:t>
            </a:r>
            <a:r>
              <a:rPr lang="ja-JP" altLang="en-US" dirty="0" smtClean="0"/>
              <a:t>を明確にすることが重要です。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制御構文から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クエリへ： 基本要素（</a:t>
            </a:r>
            <a:r>
              <a:rPr lang="en-US" altLang="ja-JP" dirty="0" smtClean="0"/>
              <a:t>for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while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if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switch</a:t>
            </a:r>
            <a:r>
              <a:rPr lang="ja-JP" altLang="en-US" dirty="0" smtClean="0"/>
              <a:t>）の羅列では、</a:t>
            </a:r>
            <a:r>
              <a:rPr lang="ja-JP" altLang="en-US" dirty="0" smtClean="0">
                <a:solidFill>
                  <a:srgbClr val="FF0000"/>
                </a:solidFill>
              </a:rPr>
              <a:t>読解に労力を要します</a:t>
            </a:r>
            <a:r>
              <a:rPr lang="ja-JP" altLang="en-US" dirty="0" smtClean="0"/>
              <a:t>。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クエリで記述することで、</a:t>
            </a:r>
            <a:r>
              <a:rPr lang="ja-JP" altLang="en-US" dirty="0" smtClean="0">
                <a:solidFill>
                  <a:srgbClr val="FF0000"/>
                </a:solidFill>
              </a:rPr>
              <a:t>より高度でありながら抽象度の高い記述が可能</a:t>
            </a:r>
            <a:r>
              <a:rPr lang="ja-JP" altLang="en-US" dirty="0" smtClean="0"/>
              <a:t>になり、</a:t>
            </a:r>
            <a:r>
              <a:rPr lang="ja-JP" altLang="en-US" dirty="0" smtClean="0">
                <a:solidFill>
                  <a:srgbClr val="FF0000"/>
                </a:solidFill>
              </a:rPr>
              <a:t>コードの誤りを避けたり摘出が容易</a:t>
            </a:r>
            <a:r>
              <a:rPr lang="ja-JP" altLang="en-US" dirty="0" smtClean="0"/>
              <a:t>になります。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LINQ</a:t>
            </a:r>
            <a:r>
              <a:rPr lang="ja-JP" altLang="en-US" dirty="0" smtClean="0"/>
              <a:t>クエリに意図を盛り込む：「どうするか」ではなく、</a:t>
            </a:r>
            <a:r>
              <a:rPr lang="ja-JP" altLang="en-US" dirty="0" smtClean="0">
                <a:solidFill>
                  <a:srgbClr val="FF0000"/>
                </a:solidFill>
              </a:rPr>
              <a:t>「何をしたいか」</a:t>
            </a:r>
            <a:r>
              <a:rPr lang="ja-JP" altLang="en-US" dirty="0" smtClean="0"/>
              <a:t>を記述することで、コードがより意図的になります。コードから意図が読み取りやすいほど、保守性は劇的に良くなります。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Wikipedia: </a:t>
            </a:r>
            <a:r>
              <a:rPr lang="ja-JP" altLang="en-US" dirty="0" smtClean="0">
                <a:solidFill>
                  <a:srgbClr val="0033CC"/>
                </a:solidFill>
              </a:rPr>
              <a:t>「インテンショナルプログラミング」</a:t>
            </a:r>
            <a:endParaRPr lang="en-US" altLang="ja-JP" dirty="0">
              <a:solidFill>
                <a:srgbClr val="0033CC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44" y="4316704"/>
            <a:ext cx="1546367" cy="23700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937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Element / </a:t>
            </a:r>
            <a:r>
              <a:rPr lang="en-US" altLang="ja-JP" dirty="0" err="1" smtClean="0"/>
              <a:t>ElementAtOrDefault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指定された位置の要素を返す</a:t>
            </a:r>
            <a:endParaRPr lang="en-US" altLang="ja-JP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30234" y="437437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88292" y="437437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46760" y="437437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04408" y="437437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31605" y="5538778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53350" y="555349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48" name="下矢印 47"/>
          <p:cNvSpPr/>
          <p:nvPr/>
        </p:nvSpPr>
        <p:spPr>
          <a:xfrm>
            <a:off x="3666826" y="4961908"/>
            <a:ext cx="1288026" cy="49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22" name="下矢印 21"/>
          <p:cNvSpPr/>
          <p:nvPr/>
        </p:nvSpPr>
        <p:spPr>
          <a:xfrm>
            <a:off x="5588366" y="4954648"/>
            <a:ext cx="1288026" cy="490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(4)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22" y="2046905"/>
            <a:ext cx="6065870" cy="1784080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2332225" y="3465196"/>
            <a:ext cx="3401234" cy="37899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6380673" y="2551221"/>
            <a:ext cx="4034843" cy="972599"/>
          </a:xfrm>
          <a:prstGeom prst="wedgeRoundRectCallout">
            <a:avLst>
              <a:gd name="adj1" fmla="val -69300"/>
              <a:gd name="adj2" fmla="val 5653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シーケンスが範囲外の場合は、</a:t>
            </a:r>
            <a:endParaRPr kumimoji="1" lang="en-US" altLang="ja-JP" dirty="0" smtClean="0"/>
          </a:p>
          <a:p>
            <a:pPr algn="ctr"/>
            <a:r>
              <a:rPr kumimoji="1" lang="en-US" altLang="ja-JP" dirty="0"/>
              <a:t>d</a:t>
            </a:r>
            <a:r>
              <a:rPr kumimoji="1" lang="en-US" altLang="ja-JP" dirty="0" smtClean="0"/>
              <a:t>efault(</a:t>
            </a:r>
            <a:r>
              <a:rPr kumimoji="1" lang="en-US" altLang="ja-JP" dirty="0" err="1" smtClean="0"/>
              <a:t>int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が返される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62056" y="4374373"/>
            <a:ext cx="958058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prstDash val="dash"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7958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8215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配列なら、インデクサーでもいいんじゃ</a:t>
            </a:r>
            <a:r>
              <a:rPr lang="ja-JP" altLang="en-US" dirty="0" err="1" smtClean="0"/>
              <a:t>ね</a:t>
            </a:r>
            <a:r>
              <a:rPr lang="ja-JP" altLang="en-US" dirty="0" smtClean="0"/>
              <a:t>？ 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遅そうだし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80" y="1702541"/>
            <a:ext cx="8915984" cy="4974029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1285622" y="2140866"/>
            <a:ext cx="4505578" cy="151673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7883881" y="2102174"/>
            <a:ext cx="3717965" cy="651536"/>
          </a:xfrm>
          <a:prstGeom prst="wedgeRoundRectCallout">
            <a:avLst>
              <a:gd name="adj1" fmla="val -70401"/>
              <a:gd name="adj2" fmla="val -490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ElementAt</a:t>
            </a:r>
            <a:r>
              <a:rPr kumimoji="1" lang="ja-JP" altLang="en-US" dirty="0" smtClean="0"/>
              <a:t>の内部実装（等価）</a:t>
            </a:r>
            <a:endParaRPr kumimoji="1" lang="ja-JP" altLang="en-US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6177135" y="3176801"/>
            <a:ext cx="4671395" cy="1012754"/>
          </a:xfrm>
          <a:prstGeom prst="wedgeRoundRectCallout">
            <a:avLst>
              <a:gd name="adj1" fmla="val -70401"/>
              <a:gd name="adj2" fmla="val -490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IList</a:t>
            </a:r>
            <a:r>
              <a:rPr kumimoji="1" lang="en-US" altLang="ja-JP" dirty="0" smtClean="0"/>
              <a:t>&lt;T&gt;</a:t>
            </a:r>
            <a:r>
              <a:rPr kumimoji="1" lang="ja-JP" altLang="en-US" dirty="0" smtClean="0"/>
              <a:t>を実装していれば（配列含む）、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インデクサアクセスするので高速</a:t>
            </a:r>
            <a:endParaRPr kumimoji="1" lang="ja-JP" altLang="en-US" dirty="0"/>
          </a:p>
        </p:txBody>
      </p:sp>
      <p:sp>
        <p:nvSpPr>
          <p:cNvPr id="20" name="メモ 19"/>
          <p:cNvSpPr/>
          <p:nvPr/>
        </p:nvSpPr>
        <p:spPr>
          <a:xfrm>
            <a:off x="6602293" y="4876799"/>
            <a:ext cx="5351904" cy="156540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確かに配列インデクサアクセスの方が高速だが、</a:t>
            </a:r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の内部実装も工夫はしている。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しかも</a:t>
            </a:r>
            <a:r>
              <a:rPr kumimoji="1" lang="en-US" altLang="ja-JP" dirty="0" err="1" smtClean="0"/>
              <a:t>ElementAt</a:t>
            </a:r>
            <a:r>
              <a:rPr kumimoji="1" lang="ja-JP" altLang="en-US" dirty="0" smtClean="0"/>
              <a:t>は、順列アクセスしかできない場合でも、正しく動作する。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966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684127" y="410377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Cast / </a:t>
            </a:r>
            <a:r>
              <a:rPr lang="en-US" altLang="ja-JP" dirty="0" err="1" smtClean="0"/>
              <a:t>OfType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シーケンスの要素をキャストしながら抽出する</a:t>
            </a:r>
            <a:endParaRPr lang="en-US" altLang="ja-JP" dirty="0" smtClean="0"/>
          </a:p>
        </p:txBody>
      </p:sp>
      <p:sp>
        <p:nvSpPr>
          <p:cNvPr id="18" name="下矢印 17"/>
          <p:cNvSpPr/>
          <p:nvPr/>
        </p:nvSpPr>
        <p:spPr>
          <a:xfrm>
            <a:off x="2231253" y="4553094"/>
            <a:ext cx="1391894" cy="656017"/>
          </a:xfrm>
          <a:prstGeom prst="downArrow">
            <a:avLst>
              <a:gd name="adj1" fmla="val 632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Cast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42185" y="410377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“ABC”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27" y="2017529"/>
            <a:ext cx="7385587" cy="1846398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2033008" y="2872253"/>
            <a:ext cx="2818392" cy="40893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00243" y="410377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58301" y="4099912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987.654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4127" y="528504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42185" y="528504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“ABC”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00243" y="5285045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58301" y="5286172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987.654</a:t>
            </a:r>
            <a:endParaRPr kumimoji="1"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2019109" y="3535366"/>
            <a:ext cx="2094492" cy="36430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37867" y="3461789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32" name="下矢印 31"/>
          <p:cNvSpPr/>
          <p:nvPr/>
        </p:nvSpPr>
        <p:spPr>
          <a:xfrm>
            <a:off x="8353940" y="3920621"/>
            <a:ext cx="1391894" cy="656017"/>
          </a:xfrm>
          <a:prstGeom prst="downArrow">
            <a:avLst>
              <a:gd name="adj1" fmla="val 632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OfType</a:t>
            </a:r>
            <a:endParaRPr kumimoji="1" lang="en-US" altLang="ja-JP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95925" y="3461789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“ABC”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953983" y="3461789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912041" y="345815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987.654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037867" y="4643061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152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995925" y="4643061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124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953983" y="4643061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238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516359" y="4103773"/>
            <a:ext cx="73405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870099" y="3457928"/>
            <a:ext cx="73405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516359" y="5286858"/>
            <a:ext cx="73405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912041" y="4643061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44" name="角丸四角形吹き出し 43"/>
          <p:cNvSpPr/>
          <p:nvPr/>
        </p:nvSpPr>
        <p:spPr>
          <a:xfrm>
            <a:off x="8126060" y="5337697"/>
            <a:ext cx="3717965" cy="825620"/>
          </a:xfrm>
          <a:prstGeom prst="wedgeRoundRectCallout">
            <a:avLst>
              <a:gd name="adj1" fmla="val -38975"/>
              <a:gd name="adj2" fmla="val -990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OfType</a:t>
            </a:r>
            <a:r>
              <a:rPr kumimoji="1" lang="ja-JP" altLang="en-US" dirty="0" smtClean="0"/>
              <a:t>は指定された型にキャスト出来るものだけが抽出される</a:t>
            </a:r>
            <a:endParaRPr kumimoji="1" lang="ja-JP" altLang="en-US" dirty="0"/>
          </a:p>
        </p:txBody>
      </p:sp>
      <p:sp>
        <p:nvSpPr>
          <p:cNvPr id="45" name="角丸四角形吹き出し 44"/>
          <p:cNvSpPr/>
          <p:nvPr/>
        </p:nvSpPr>
        <p:spPr>
          <a:xfrm>
            <a:off x="1642185" y="5894525"/>
            <a:ext cx="5618614" cy="825620"/>
          </a:xfrm>
          <a:prstGeom prst="wedgeRoundRectCallout">
            <a:avLst>
              <a:gd name="adj1" fmla="val -36563"/>
              <a:gd name="adj2" fmla="val -8364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要素のインスタンスに変化はないが、</a:t>
            </a:r>
            <a:r>
              <a:rPr kumimoji="1" lang="en-US" altLang="ja-JP" dirty="0" err="1" smtClean="0"/>
              <a:t>IEnumerable</a:t>
            </a:r>
            <a:r>
              <a:rPr kumimoji="1" lang="en-US" altLang="ja-JP" dirty="0" smtClean="0"/>
              <a:t>&lt;T&gt;</a:t>
            </a:r>
            <a:r>
              <a:rPr kumimoji="1" lang="ja-JP" altLang="en-US" dirty="0" smtClean="0"/>
              <a:t>のジェネリック引数型が与えられる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8596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81" y="2422964"/>
            <a:ext cx="8905791" cy="16993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抽出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8955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Cast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が使えないコレクションを</a:t>
            </a:r>
            <a:r>
              <a:rPr lang="en-US" altLang="ja-JP" dirty="0" smtClean="0"/>
              <a:t>LINQ</a:t>
            </a:r>
            <a:r>
              <a:rPr lang="ja-JP" altLang="en-US" dirty="0" smtClean="0"/>
              <a:t>で使用可能にします。</a:t>
            </a:r>
            <a:endParaRPr lang="en-US" altLang="ja-JP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2109208" y="3713364"/>
            <a:ext cx="2767592" cy="40893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角丸四角形吹き出し 44"/>
          <p:cNvSpPr/>
          <p:nvPr/>
        </p:nvSpPr>
        <p:spPr>
          <a:xfrm>
            <a:off x="2705922" y="4354540"/>
            <a:ext cx="5269678" cy="792100"/>
          </a:xfrm>
          <a:prstGeom prst="wedgeRoundRectCallout">
            <a:avLst>
              <a:gd name="adj1" fmla="val -36563"/>
              <a:gd name="adj2" fmla="val -8364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IEnumerable</a:t>
            </a:r>
            <a:r>
              <a:rPr kumimoji="1" lang="en-US" altLang="ja-JP" dirty="0" smtClean="0"/>
              <a:t>   </a:t>
            </a:r>
            <a:r>
              <a:rPr kumimoji="1" lang="ja-JP" altLang="en-US" dirty="0" smtClean="0"/>
              <a:t>→   </a:t>
            </a:r>
            <a:r>
              <a:rPr kumimoji="1" lang="en-US" altLang="ja-JP" dirty="0" err="1" smtClean="0"/>
              <a:t>IEnumerable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IFormattable</a:t>
            </a:r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37" name="角丸四角形 36"/>
          <p:cNvSpPr/>
          <p:nvPr/>
        </p:nvSpPr>
        <p:spPr>
          <a:xfrm>
            <a:off x="4984986" y="3713364"/>
            <a:ext cx="4641886" cy="408939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メモ 45"/>
          <p:cNvSpPr/>
          <p:nvPr/>
        </p:nvSpPr>
        <p:spPr>
          <a:xfrm>
            <a:off x="6533307" y="5473700"/>
            <a:ext cx="4883993" cy="9939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Windows Forms</a:t>
            </a:r>
            <a:r>
              <a:rPr kumimoji="1" lang="ja-JP" altLang="en-US" dirty="0" smtClean="0"/>
              <a:t>の古いコレクションなどで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使いたい場合に、</a:t>
            </a:r>
            <a:r>
              <a:rPr kumimoji="1" lang="en-US" altLang="ja-JP" dirty="0" smtClean="0"/>
              <a:t>Cast</a:t>
            </a:r>
            <a:r>
              <a:rPr kumimoji="1" lang="ja-JP" altLang="en-US" dirty="0" smtClean="0"/>
              <a:t>を使います。</a:t>
            </a:r>
            <a:endParaRPr kumimoji="1" lang="en-US" altLang="ja-JP" dirty="0" smtClean="0"/>
          </a:p>
        </p:txBody>
      </p:sp>
      <p:sp>
        <p:nvSpPr>
          <p:cNvPr id="9" name="角丸四角形吹き出し 8"/>
          <p:cNvSpPr/>
          <p:nvPr/>
        </p:nvSpPr>
        <p:spPr>
          <a:xfrm>
            <a:off x="2458122" y="1647246"/>
            <a:ext cx="5765278" cy="576728"/>
          </a:xfrm>
          <a:prstGeom prst="wedgeRoundRectCallout">
            <a:avLst>
              <a:gd name="adj1" fmla="val -35292"/>
              <a:gd name="adj2" fmla="val 963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非ジェネリック</a:t>
            </a:r>
            <a:r>
              <a:rPr kumimoji="1" lang="en-US" altLang="ja-JP" dirty="0" err="1" smtClean="0"/>
              <a:t>IEnumerable</a:t>
            </a:r>
            <a:r>
              <a:rPr kumimoji="1" lang="ja-JP" altLang="en-US" dirty="0" smtClean="0"/>
              <a:t>では、</a:t>
            </a:r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は使えない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82787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集合演算</a:t>
            </a:r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Except</a:t>
            </a:r>
            <a:r>
              <a:rPr lang="ja-JP" altLang="en-US" dirty="0" smtClean="0"/>
              <a:t>（差集合）</a:t>
            </a:r>
            <a:r>
              <a:rPr lang="en-US" altLang="ja-JP" dirty="0" smtClean="0"/>
              <a:t> </a:t>
            </a:r>
            <a:r>
              <a:rPr lang="en-US" altLang="ja-JP" dirty="0"/>
              <a:t>/ </a:t>
            </a:r>
            <a:r>
              <a:rPr lang="en-US" altLang="ja-JP" dirty="0" smtClean="0"/>
              <a:t>Intersect</a:t>
            </a:r>
            <a:r>
              <a:rPr lang="ja-JP" altLang="en-US" dirty="0" smtClean="0"/>
              <a:t>（積集合）</a:t>
            </a:r>
            <a:r>
              <a:rPr lang="en-US" altLang="ja-JP" dirty="0" smtClean="0"/>
              <a:t> </a:t>
            </a:r>
            <a:r>
              <a:rPr lang="en-US" altLang="ja-JP" dirty="0"/>
              <a:t>/ </a:t>
            </a:r>
            <a:r>
              <a:rPr lang="en-US" altLang="ja-JP" dirty="0" smtClean="0"/>
              <a:t>Union</a:t>
            </a:r>
            <a:r>
              <a:rPr lang="ja-JP" altLang="en-US" dirty="0" smtClean="0"/>
              <a:t>（和集合）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915887"/>
            <a:ext cx="1870075" cy="13589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5065811"/>
            <a:ext cx="1870075" cy="13589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3490849"/>
            <a:ext cx="1870075" cy="1358921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5998684" y="3926742"/>
            <a:ext cx="3309413" cy="902337"/>
          </a:xfrm>
          <a:prstGeom prst="wedgeRoundRectCallout">
            <a:avLst>
              <a:gd name="adj1" fmla="val 68148"/>
              <a:gd name="adj2" fmla="val -4356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数学の「集合」と同じネ</a:t>
            </a:r>
            <a:endParaRPr kumimoji="1"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664859" y="2363637"/>
            <a:ext cx="3050141" cy="6794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Except</a:t>
            </a:r>
            <a:r>
              <a:rPr lang="ja-JP" altLang="en-US" dirty="0" smtClean="0"/>
              <a:t>（差集合）</a:t>
            </a:r>
            <a:endParaRPr lang="ja-JP" altLang="en-US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595009" y="3978987"/>
            <a:ext cx="3050141" cy="6794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Intersect</a:t>
            </a:r>
            <a:r>
              <a:rPr lang="ja-JP" altLang="en-US" dirty="0" smtClean="0"/>
              <a:t>（積集合）</a:t>
            </a:r>
            <a:endParaRPr lang="ja-JP" altLang="en-US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664859" y="5608470"/>
            <a:ext cx="3050141" cy="6794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Union</a:t>
            </a:r>
            <a:r>
              <a:rPr lang="ja-JP" altLang="en-US" dirty="0" smtClean="0"/>
              <a:t>（和集合）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0230" y="2684574"/>
            <a:ext cx="1225343" cy="39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5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集合演算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01" y="3401787"/>
            <a:ext cx="4379699" cy="3182581"/>
          </a:xfrm>
          <a:prstGeom prst="rect">
            <a:avLst/>
          </a:prstGeom>
        </p:spPr>
      </p:pic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Except</a:t>
            </a:r>
            <a:r>
              <a:rPr lang="ja-JP" altLang="en-US" dirty="0" smtClean="0"/>
              <a:t>（差集合）</a:t>
            </a:r>
            <a:endParaRPr lang="ja-JP" altLang="en-US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268522" y="4125773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123</a:t>
            </a:r>
            <a:endParaRPr lang="ja-JP" altLang="en-US" sz="1800" dirty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090723" y="3534984"/>
            <a:ext cx="10080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datas0</a:t>
            </a:r>
            <a:endParaRPr lang="ja-JP" altLang="en-US" sz="1800" dirty="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391583" y="3534984"/>
            <a:ext cx="10080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datas1</a:t>
            </a:r>
            <a:endParaRPr lang="ja-JP" altLang="en-US" sz="1800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2090723" y="447698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456</a:t>
            </a:r>
            <a:endParaRPr lang="ja-JP" altLang="en-US" sz="1800" dirty="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2056583" y="4915982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1234</a:t>
            </a:r>
            <a:endParaRPr lang="ja-JP" altLang="en-US" sz="1800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2158183" y="5398960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3456</a:t>
            </a:r>
            <a:endParaRPr lang="ja-JP" altLang="en-US" sz="1800" dirty="0"/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339151" y="4201519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121</a:t>
            </a:r>
            <a:endParaRPr lang="ja-JP" altLang="en-US" sz="1800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09127" y="4799622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223</a:t>
            </a:r>
            <a:endParaRPr lang="ja-JP" altLang="en-US" sz="1800" dirty="0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3214937" y="4476987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2345</a:t>
            </a:r>
            <a:endParaRPr lang="ja-JP" altLang="en-US" sz="1800" dirty="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3232855" y="492647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789</a:t>
            </a:r>
            <a:endParaRPr lang="ja-JP" altLang="en-US" sz="1800" dirty="0"/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4243144" y="528660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494</a:t>
            </a:r>
            <a:endParaRPr lang="ja-JP" altLang="en-US" sz="1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80" y="3746381"/>
            <a:ext cx="4286106" cy="210648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32" y="1734627"/>
            <a:ext cx="7138885" cy="14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380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93" y="3388552"/>
            <a:ext cx="4367000" cy="31733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集合演算</a:t>
            </a:r>
            <a:endParaRPr lang="ja-JP" altLang="en-US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268522" y="4125773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123</a:t>
            </a:r>
            <a:endParaRPr lang="ja-JP" altLang="en-US" sz="1800" dirty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090723" y="3534984"/>
            <a:ext cx="10080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datas0</a:t>
            </a:r>
            <a:endParaRPr lang="ja-JP" altLang="en-US" sz="1800" dirty="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391583" y="3534984"/>
            <a:ext cx="10080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datas1</a:t>
            </a:r>
            <a:endParaRPr lang="ja-JP" altLang="en-US" sz="1800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2090723" y="447698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456</a:t>
            </a:r>
            <a:endParaRPr lang="ja-JP" altLang="en-US" sz="1800" dirty="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2056583" y="4915982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1234</a:t>
            </a:r>
            <a:endParaRPr lang="ja-JP" altLang="en-US" sz="1800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2158183" y="5398960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3456</a:t>
            </a:r>
            <a:endParaRPr lang="ja-JP" altLang="en-US" sz="1800" dirty="0"/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339151" y="4201519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121</a:t>
            </a:r>
            <a:endParaRPr lang="ja-JP" altLang="en-US" sz="1800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09127" y="4799622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223</a:t>
            </a:r>
            <a:endParaRPr lang="ja-JP" altLang="en-US" sz="1800" dirty="0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3214937" y="4476987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2345</a:t>
            </a:r>
            <a:endParaRPr lang="ja-JP" altLang="en-US" sz="1800" dirty="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3232855" y="492647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789</a:t>
            </a:r>
            <a:endParaRPr lang="ja-JP" altLang="en-US" sz="1800" dirty="0"/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4243144" y="528660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494</a:t>
            </a:r>
            <a:endParaRPr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33" y="1705754"/>
            <a:ext cx="7443542" cy="15187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742" y="3645887"/>
            <a:ext cx="3841258" cy="2256204"/>
          </a:xfrm>
          <a:prstGeom prst="rect">
            <a:avLst/>
          </a:prstGeom>
        </p:spPr>
      </p:pic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Intersect</a:t>
            </a:r>
            <a:r>
              <a:rPr lang="ja-JP" altLang="en-US" dirty="0" smtClean="0"/>
              <a:t>（積集合）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75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ja-JP" altLang="en-US" dirty="0" smtClean="0"/>
              <a:t>クエリ構文は「構文糖」です。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3" y="1731426"/>
            <a:ext cx="4918204" cy="15722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2" y="3638857"/>
            <a:ext cx="6070809" cy="1011801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1161913" y="2345703"/>
            <a:ext cx="3174113" cy="957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161913" y="4262993"/>
            <a:ext cx="5415868" cy="38766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818788" y="2193130"/>
            <a:ext cx="1982362" cy="699729"/>
          </a:xfrm>
          <a:prstGeom prst="wedgeRoundRectCallout">
            <a:avLst>
              <a:gd name="adj1" fmla="val -77468"/>
              <a:gd name="adj2" fmla="val 4843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クエリ</a:t>
            </a:r>
            <a:r>
              <a:rPr kumimoji="1" lang="ja-JP" altLang="en-US" dirty="0"/>
              <a:t>構文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7232722" y="3483434"/>
            <a:ext cx="3789239" cy="834346"/>
          </a:xfrm>
          <a:prstGeom prst="wedgeRoundRectCallout">
            <a:avLst>
              <a:gd name="adj1" fmla="val -71625"/>
              <a:gd name="adj2" fmla="val 5801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メソッド構文（拡張メソッド）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Select</a:t>
            </a:r>
            <a:r>
              <a:rPr kumimoji="1" lang="ja-JP" altLang="en-US" dirty="0" smtClean="0"/>
              <a:t>が展開されない事に注意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2" y="5110047"/>
            <a:ext cx="7571983" cy="1075912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161913" y="5798294"/>
            <a:ext cx="7048022" cy="38766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8630826" y="5098565"/>
            <a:ext cx="2796209" cy="699729"/>
          </a:xfrm>
          <a:prstGeom prst="wedgeRoundRectCallout">
            <a:avLst>
              <a:gd name="adj1" fmla="val -71625"/>
              <a:gd name="adj2" fmla="val 5801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メソッド構文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（非拡張メソッド）</a:t>
            </a:r>
            <a:endParaRPr kumimoji="1" lang="ja-JP" altLang="en-US" dirty="0"/>
          </a:p>
        </p:txBody>
      </p:sp>
      <p:sp>
        <p:nvSpPr>
          <p:cNvPr id="13" name="下矢印 12"/>
          <p:cNvSpPr/>
          <p:nvPr/>
        </p:nvSpPr>
        <p:spPr>
          <a:xfrm>
            <a:off x="2104956" y="3272233"/>
            <a:ext cx="1288026" cy="366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2104956" y="4608576"/>
            <a:ext cx="1288026" cy="501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52" y="3520232"/>
            <a:ext cx="5607115" cy="227744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75" y="3387575"/>
            <a:ext cx="4367000" cy="31733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集合演算</a:t>
            </a:r>
            <a:endParaRPr lang="ja-JP" altLang="en-US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268522" y="4125773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123</a:t>
            </a:r>
            <a:endParaRPr lang="ja-JP" altLang="en-US" sz="1800" dirty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090723" y="3534984"/>
            <a:ext cx="10080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datas0</a:t>
            </a:r>
            <a:endParaRPr lang="ja-JP" altLang="en-US" sz="1800" dirty="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391583" y="3534984"/>
            <a:ext cx="10080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datas1</a:t>
            </a:r>
            <a:endParaRPr lang="ja-JP" altLang="en-US" sz="1800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2090723" y="447698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456</a:t>
            </a:r>
            <a:endParaRPr lang="ja-JP" altLang="en-US" sz="1800" dirty="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2056583" y="4915982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1234</a:t>
            </a:r>
            <a:endParaRPr lang="ja-JP" altLang="en-US" sz="1800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2158183" y="5398960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3456</a:t>
            </a:r>
            <a:endParaRPr lang="ja-JP" altLang="en-US" sz="1800" dirty="0"/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339151" y="4201519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121</a:t>
            </a:r>
            <a:endParaRPr lang="ja-JP" altLang="en-US" sz="1800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09127" y="4799622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223</a:t>
            </a:r>
            <a:endParaRPr lang="ja-JP" altLang="en-US" sz="1800" dirty="0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3214937" y="4476987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2345</a:t>
            </a:r>
            <a:endParaRPr lang="ja-JP" altLang="en-US" sz="1800" dirty="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3232855" y="492647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789</a:t>
            </a:r>
            <a:endParaRPr lang="ja-JP" altLang="en-US" sz="1800" dirty="0"/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4243144" y="5286608"/>
            <a:ext cx="652477" cy="3512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/>
              <a:t>494</a:t>
            </a:r>
            <a:endParaRPr lang="ja-JP" altLang="en-US" sz="1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41" y="1674309"/>
            <a:ext cx="7433296" cy="1480491"/>
          </a:xfrm>
          <a:prstGeom prst="rect">
            <a:avLst/>
          </a:prstGeom>
        </p:spPr>
      </p:pic>
      <p:sp>
        <p:nvSpPr>
          <p:cNvPr id="32" name="角丸四角形吹き出し 31"/>
          <p:cNvSpPr/>
          <p:nvPr/>
        </p:nvSpPr>
        <p:spPr>
          <a:xfrm>
            <a:off x="7924800" y="5081386"/>
            <a:ext cx="2837389" cy="1014614"/>
          </a:xfrm>
          <a:prstGeom prst="wedgeRoundRectCallout">
            <a:avLst>
              <a:gd name="adj1" fmla="val -40838"/>
              <a:gd name="adj2" fmla="val -984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重複する要素は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回しか列挙されないことに注意</a:t>
            </a:r>
            <a:endParaRPr kumimoji="1" lang="ja-JP" altLang="en-US" dirty="0"/>
          </a:p>
        </p:txBody>
      </p:sp>
      <p:sp>
        <p:nvSpPr>
          <p:cNvPr id="3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Union</a:t>
            </a:r>
            <a:r>
              <a:rPr lang="ja-JP" altLang="en-US" dirty="0" smtClean="0"/>
              <a:t>（和集合）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580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単純結合</a:t>
            </a:r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Concat</a:t>
            </a:r>
            <a:r>
              <a:rPr lang="ja-JP" altLang="en-US" dirty="0" smtClean="0"/>
              <a:t>（シーケンスの結合）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37" y="1689767"/>
            <a:ext cx="7142368" cy="14582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49" y="3582458"/>
            <a:ext cx="6548810" cy="2081741"/>
          </a:xfrm>
          <a:prstGeom prst="rect">
            <a:avLst/>
          </a:prstGeom>
        </p:spPr>
      </p:pic>
      <p:sp>
        <p:nvSpPr>
          <p:cNvPr id="32" name="角丸四角形吹き出し 31"/>
          <p:cNvSpPr/>
          <p:nvPr/>
        </p:nvSpPr>
        <p:spPr>
          <a:xfrm>
            <a:off x="4723221" y="5030612"/>
            <a:ext cx="5193863" cy="1215132"/>
          </a:xfrm>
          <a:prstGeom prst="wedgeRoundRectCallout">
            <a:avLst>
              <a:gd name="adj1" fmla="val -40838"/>
              <a:gd name="adj2" fmla="val -984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Union</a:t>
            </a:r>
            <a:r>
              <a:rPr kumimoji="1" lang="ja-JP" altLang="en-US" dirty="0" smtClean="0"/>
              <a:t>と異なり、単純に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シーケンスを結合するので、重複する可能性があります。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データベース</a:t>
            </a:r>
            <a:r>
              <a:rPr kumimoji="1" lang="ja-JP" altLang="en-US" dirty="0"/>
              <a:t>的</a:t>
            </a:r>
            <a:r>
              <a:rPr kumimoji="1" lang="ja-JP" altLang="en-US" dirty="0" smtClean="0"/>
              <a:t>には</a:t>
            </a:r>
            <a:r>
              <a:rPr kumimoji="1" lang="en-US" altLang="ja-JP" dirty="0" smtClean="0"/>
              <a:t>UNION ALL</a:t>
            </a:r>
            <a:r>
              <a:rPr kumimoji="1" lang="ja-JP" altLang="en-US" dirty="0" smtClean="0"/>
              <a:t>です。</a:t>
            </a:r>
            <a:endParaRPr kumimoji="1" lang="ja-JP" altLang="en-US" dirty="0"/>
          </a:p>
        </p:txBody>
      </p:sp>
      <p:sp>
        <p:nvSpPr>
          <p:cNvPr id="33" name="角丸四角形 32"/>
          <p:cNvSpPr/>
          <p:nvPr/>
        </p:nvSpPr>
        <p:spPr>
          <a:xfrm>
            <a:off x="1981200" y="4015965"/>
            <a:ext cx="396875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角丸四角形 33"/>
          <p:cNvSpPr/>
          <p:nvPr/>
        </p:nvSpPr>
        <p:spPr>
          <a:xfrm>
            <a:off x="3044825" y="4015965"/>
            <a:ext cx="485775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6162141" y="4015555"/>
            <a:ext cx="396875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5124450" y="4015965"/>
            <a:ext cx="485775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2909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676" y="4741491"/>
            <a:ext cx="5198035" cy="17736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単純結合</a:t>
            </a:r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Zip</a:t>
            </a:r>
            <a:r>
              <a:rPr lang="ja-JP" altLang="en-US" dirty="0" smtClean="0"/>
              <a:t>（縫い合わせる）</a:t>
            </a:r>
            <a:endParaRPr lang="ja-JP" altLang="en-US" dirty="0"/>
          </a:p>
        </p:txBody>
      </p:sp>
      <p:sp>
        <p:nvSpPr>
          <p:cNvPr id="32" name="角丸四角形吹き出し 31"/>
          <p:cNvSpPr/>
          <p:nvPr/>
        </p:nvSpPr>
        <p:spPr>
          <a:xfrm>
            <a:off x="8069991" y="5885215"/>
            <a:ext cx="3766410" cy="904167"/>
          </a:xfrm>
          <a:prstGeom prst="wedgeRoundRectCallout">
            <a:avLst>
              <a:gd name="adj1" fmla="val -40838"/>
              <a:gd name="adj2" fmla="val -984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片方で要素数が不足する場合は、その要素は列挙されない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94" y="1716756"/>
            <a:ext cx="10683341" cy="168684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903293" y="4227878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60941" y="4227877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19819" y="4204669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5440" y="4227879"/>
            <a:ext cx="9580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45645" y="393131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123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03703" y="393131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456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62171" y="393131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789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19819" y="393131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1234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45645" y="470457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“ABC”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3703" y="470457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“DEF”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62171" y="470457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“GHI”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19819" y="470457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“JKL”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76237" y="393131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2345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33885" y="3931929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3456</a:t>
            </a:r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3619499" y="2568223"/>
            <a:ext cx="7839635" cy="3360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角丸四角形吹き出し 29"/>
          <p:cNvSpPr/>
          <p:nvPr/>
        </p:nvSpPr>
        <p:spPr>
          <a:xfrm>
            <a:off x="8069991" y="3181923"/>
            <a:ext cx="2715249" cy="640952"/>
          </a:xfrm>
          <a:prstGeom prst="wedgeRoundRectCallout">
            <a:avLst>
              <a:gd name="adj1" fmla="val -40838"/>
              <a:gd name="adj2" fmla="val -984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要素を射影させる</a:t>
            </a:r>
            <a:endParaRPr kumimoji="1" lang="ja-JP" altLang="en-US" dirty="0"/>
          </a:p>
        </p:txBody>
      </p:sp>
      <p:sp>
        <p:nvSpPr>
          <p:cNvPr id="31" name="下矢印 30"/>
          <p:cNvSpPr/>
          <p:nvPr/>
        </p:nvSpPr>
        <p:spPr>
          <a:xfrm>
            <a:off x="2059905" y="5247070"/>
            <a:ext cx="1602071" cy="607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λ</a:t>
            </a:r>
            <a:endParaRPr kumimoji="1" lang="ja-JP" altLang="en-US" sz="28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44005" y="6042340"/>
            <a:ext cx="95805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“123:ABC”</a:t>
            </a:r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902063" y="6042340"/>
            <a:ext cx="95805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“456:DEF”</a:t>
            </a:r>
            <a:endParaRPr kumimoji="1" lang="ja-JP" alt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60531" y="6042340"/>
            <a:ext cx="95805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“789:GHI”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18179" y="6042340"/>
            <a:ext cx="958058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“1234:JKL”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15" y="262740"/>
            <a:ext cx="1886208" cy="18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46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Join</a:t>
            </a:r>
            <a:r>
              <a:rPr lang="ja-JP" altLang="en-US" dirty="0" smtClean="0"/>
              <a:t>（キーによる積集合）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54" y="1749513"/>
            <a:ext cx="10889591" cy="38999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56" y="5169224"/>
            <a:ext cx="4910407" cy="1571330"/>
          </a:xfrm>
          <a:prstGeom prst="rect">
            <a:avLst/>
          </a:prstGeom>
        </p:spPr>
      </p:pic>
      <p:sp>
        <p:nvSpPr>
          <p:cNvPr id="33" name="角丸四角形吹き出し 32"/>
          <p:cNvSpPr/>
          <p:nvPr/>
        </p:nvSpPr>
        <p:spPr>
          <a:xfrm>
            <a:off x="4641059" y="4260039"/>
            <a:ext cx="5162160" cy="737661"/>
          </a:xfrm>
          <a:prstGeom prst="wedgeRoundRectCallout">
            <a:avLst>
              <a:gd name="adj1" fmla="val -63498"/>
              <a:gd name="adj2" fmla="val 5174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比較するキーを「</a:t>
            </a:r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equals</a:t>
            </a:r>
            <a:r>
              <a:rPr kumimoji="1" lang="ja-JP" altLang="en-US" dirty="0" smtClean="0"/>
              <a:t>」で指定する。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「</a:t>
            </a:r>
            <a:r>
              <a:rPr kumimoji="1" lang="en-US" altLang="ja-JP" dirty="0"/>
              <a:t>equals</a:t>
            </a:r>
            <a:r>
              <a:rPr kumimoji="1" lang="ja-JP" altLang="en-US" dirty="0"/>
              <a:t>」以外は指定出来ない</a:t>
            </a:r>
            <a:r>
              <a:rPr kumimoji="1" lang="ja-JP" altLang="en-US" dirty="0" smtClean="0"/>
              <a:t>。</a:t>
            </a:r>
            <a:endParaRPr kumimoji="1" lang="en-US" altLang="ja-JP" dirty="0"/>
          </a:p>
        </p:txBody>
      </p:sp>
      <p:sp>
        <p:nvSpPr>
          <p:cNvPr id="34" name="メモ 33"/>
          <p:cNvSpPr/>
          <p:nvPr/>
        </p:nvSpPr>
        <p:spPr>
          <a:xfrm>
            <a:off x="7265581" y="1020385"/>
            <a:ext cx="4033284" cy="96401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演算自体は</a:t>
            </a:r>
            <a:r>
              <a:rPr kumimoji="1" lang="en-US" altLang="ja-JP" dirty="0" smtClean="0"/>
              <a:t>Intersect</a:t>
            </a:r>
            <a:r>
              <a:rPr kumimoji="1" lang="ja-JP" altLang="en-US" dirty="0" smtClean="0"/>
              <a:t>に似ている。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データベース</a:t>
            </a:r>
            <a:r>
              <a:rPr kumimoji="1" lang="ja-JP" altLang="en-US" dirty="0" smtClean="0"/>
              <a:t>の内部結合に相当。</a:t>
            </a:r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3405962" y="3824579"/>
            <a:ext cx="577703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641059" y="3824579"/>
            <a:ext cx="519276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角丸四角形 36"/>
          <p:cNvSpPr/>
          <p:nvPr/>
        </p:nvSpPr>
        <p:spPr>
          <a:xfrm>
            <a:off x="4286640" y="3234108"/>
            <a:ext cx="519276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角丸四角形 37"/>
          <p:cNvSpPr/>
          <p:nvPr/>
        </p:nvSpPr>
        <p:spPr>
          <a:xfrm>
            <a:off x="4286640" y="2646585"/>
            <a:ext cx="519276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68898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83" y="1636885"/>
            <a:ext cx="10402201" cy="40237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メソッド構文で書いた場合：</a:t>
            </a:r>
            <a:endParaRPr lang="ja-JP" altLang="en-US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2868966" y="4151608"/>
            <a:ext cx="1376969" cy="485423"/>
          </a:xfrm>
          <a:prstGeom prst="wedgeRoundRectCallout">
            <a:avLst>
              <a:gd name="adj1" fmla="val -81515"/>
              <a:gd name="adj2" fmla="val 5612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結合対象</a:t>
            </a:r>
            <a:endParaRPr kumimoji="1" lang="en-US" altLang="ja-JP" dirty="0"/>
          </a:p>
        </p:txBody>
      </p:sp>
      <p:sp>
        <p:nvSpPr>
          <p:cNvPr id="35" name="角丸四角形 34"/>
          <p:cNvSpPr/>
          <p:nvPr/>
        </p:nvSpPr>
        <p:spPr>
          <a:xfrm>
            <a:off x="1775636" y="4505063"/>
            <a:ext cx="577703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06" y="4186519"/>
            <a:ext cx="3558848" cy="1409822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1775635" y="4818892"/>
            <a:ext cx="2087528" cy="51156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4231088" y="4654818"/>
            <a:ext cx="2672744" cy="485423"/>
          </a:xfrm>
          <a:prstGeom prst="wedgeRoundRectCallout">
            <a:avLst>
              <a:gd name="adj1" fmla="val -66133"/>
              <a:gd name="adj2" fmla="val 4590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句の左辺と右辺</a:t>
            </a:r>
            <a:endParaRPr kumimoji="1" lang="en-US" altLang="ja-JP" dirty="0"/>
          </a:p>
        </p:txBody>
      </p:sp>
      <p:sp>
        <p:nvSpPr>
          <p:cNvPr id="36" name="角丸四角形 35"/>
          <p:cNvSpPr/>
          <p:nvPr/>
        </p:nvSpPr>
        <p:spPr>
          <a:xfrm>
            <a:off x="9299702" y="4759462"/>
            <a:ext cx="519276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8780426" y="5045933"/>
            <a:ext cx="2185528" cy="26393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775634" y="5363557"/>
            <a:ext cx="3214579" cy="31482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3788520" y="5869975"/>
            <a:ext cx="1988503" cy="485423"/>
          </a:xfrm>
          <a:prstGeom prst="wedgeRoundRectCallout">
            <a:avLst>
              <a:gd name="adj1" fmla="val -46508"/>
              <a:gd name="adj2" fmla="val -9720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射影式を含む</a:t>
            </a:r>
            <a:endParaRPr kumimoji="1" lang="en-US" altLang="ja-JP" dirty="0"/>
          </a:p>
        </p:txBody>
      </p:sp>
      <p:sp>
        <p:nvSpPr>
          <p:cNvPr id="21" name="角丸四角形 20"/>
          <p:cNvSpPr/>
          <p:nvPr/>
        </p:nvSpPr>
        <p:spPr>
          <a:xfrm>
            <a:off x="7928542" y="5343592"/>
            <a:ext cx="2222008" cy="31482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413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Join</a:t>
            </a:r>
            <a:r>
              <a:rPr lang="ja-JP" altLang="en-US" dirty="0" smtClean="0"/>
              <a:t>じゃなくて、サブクエリ的に書いたら？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49" y="1966546"/>
            <a:ext cx="5085779" cy="153364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2" y="1929431"/>
            <a:ext cx="4219724" cy="1690069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4979199" y="2351461"/>
            <a:ext cx="1209985" cy="929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7910039" y="2684313"/>
            <a:ext cx="3404404" cy="40778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3697078" y="4261846"/>
            <a:ext cx="5162160" cy="898701"/>
          </a:xfrm>
          <a:prstGeom prst="wedgeRoundRectCallout">
            <a:avLst>
              <a:gd name="adj1" fmla="val 40274"/>
              <a:gd name="adj2" fmla="val -14157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Join</a:t>
            </a:r>
            <a:r>
              <a:rPr kumimoji="1" lang="ja-JP" altLang="en-US" dirty="0" smtClean="0"/>
              <a:t>なんて、また新しいもの覚えたくないし、</a:t>
            </a:r>
            <a:r>
              <a:rPr kumimoji="1" lang="en-US" altLang="ja-JP" dirty="0" smtClean="0"/>
              <a:t>Contains</a:t>
            </a:r>
            <a:r>
              <a:rPr kumimoji="1" lang="ja-JP" altLang="en-US" dirty="0" smtClean="0"/>
              <a:t>で同じことが実現できる</a:t>
            </a:r>
            <a:r>
              <a:rPr kumimoji="1" lang="ja-JP" altLang="en-US" dirty="0" err="1" smtClean="0"/>
              <a:t>じゃん</a:t>
            </a:r>
            <a:r>
              <a:rPr kumimoji="1" lang="ja-JP" altLang="en-US" dirty="0" smtClean="0"/>
              <a:t>？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96426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193617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全然ダメです</a:t>
            </a:r>
            <a:r>
              <a:rPr lang="ja-JP" altLang="en-US" dirty="0" smtClean="0"/>
              <a:t>。確かに結果は同じですが、</a:t>
            </a:r>
            <a:r>
              <a:rPr lang="en-US" altLang="ja-JP" dirty="0" smtClean="0"/>
              <a:t>Contains</a:t>
            </a:r>
            <a:r>
              <a:rPr lang="ja-JP" altLang="en-US" dirty="0" smtClean="0"/>
              <a:t>を使うとほぼ</a:t>
            </a:r>
            <a:r>
              <a:rPr lang="ja-JP" altLang="en-US" dirty="0" smtClean="0">
                <a:solidFill>
                  <a:srgbClr val="FF0000"/>
                </a:solidFill>
              </a:rPr>
              <a:t>二重ループのブルートフォース</a:t>
            </a:r>
            <a:r>
              <a:rPr lang="ja-JP" altLang="en-US" dirty="0" smtClean="0"/>
              <a:t>と同じで、件数によって</a:t>
            </a:r>
            <a:r>
              <a:rPr lang="ja-JP" altLang="en-US" dirty="0" smtClean="0">
                <a:solidFill>
                  <a:srgbClr val="FF0000"/>
                </a:solidFill>
              </a:rPr>
              <a:t>膨大な計算量が必要</a:t>
            </a:r>
            <a:r>
              <a:rPr lang="ja-JP" altLang="en-US" dirty="0" smtClean="0"/>
              <a:t>になります。</a:t>
            </a:r>
            <a:endParaRPr lang="en-US" altLang="ja-JP" dirty="0" smtClean="0"/>
          </a:p>
          <a:p>
            <a:r>
              <a:rPr lang="en-US" altLang="ja-JP" dirty="0" smtClean="0"/>
              <a:t>Join</a:t>
            </a:r>
            <a:r>
              <a:rPr lang="ja-JP" altLang="en-US" dirty="0" smtClean="0"/>
              <a:t>を使うと、内部では</a:t>
            </a:r>
            <a:r>
              <a:rPr lang="ja-JP" altLang="en-US" dirty="0" smtClean="0">
                <a:solidFill>
                  <a:srgbClr val="FF0000"/>
                </a:solidFill>
              </a:rPr>
              <a:t>ハッシュテーブル</a:t>
            </a:r>
            <a:r>
              <a:rPr lang="ja-JP" altLang="en-US" dirty="0" smtClean="0"/>
              <a:t>を使って一時的にキーを割り当て、</a:t>
            </a:r>
            <a:r>
              <a:rPr lang="ja-JP" altLang="en-US" dirty="0" smtClean="0">
                <a:solidFill>
                  <a:srgbClr val="FF0000"/>
                </a:solidFill>
              </a:rPr>
              <a:t>高速にマッチング</a:t>
            </a:r>
            <a:r>
              <a:rPr lang="ja-JP" altLang="en-US" dirty="0" smtClean="0"/>
              <a:t>を行います。</a:t>
            </a:r>
            <a:endParaRPr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21" y="3025140"/>
            <a:ext cx="9426757" cy="34597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81" y="4611822"/>
            <a:ext cx="5224462" cy="2010258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620620" y="3889252"/>
            <a:ext cx="4202295" cy="1432560"/>
          </a:xfrm>
          <a:prstGeom prst="roundRect">
            <a:avLst>
              <a:gd name="adj" fmla="val 8915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620619" y="5321812"/>
            <a:ext cx="4202295" cy="1163108"/>
          </a:xfrm>
          <a:prstGeom prst="roundRect">
            <a:avLst>
              <a:gd name="adj" fmla="val 8915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0640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GroupBy</a:t>
            </a:r>
            <a:r>
              <a:rPr lang="ja-JP" altLang="en-US" dirty="0" smtClean="0"/>
              <a:t>（キーによるグループ化）</a:t>
            </a:r>
            <a:endParaRPr lang="ja-JP" altLang="en-US" dirty="0"/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92192"/>
              </p:ext>
            </p:extLst>
          </p:nvPr>
        </p:nvGraphicFramePr>
        <p:xfrm>
          <a:off x="504747" y="1699846"/>
          <a:ext cx="5031529" cy="2653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670"/>
                <a:gridCol w="4464859"/>
              </a:tblGrid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タイトル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IT</a:t>
                      </a:r>
                      <a:r>
                        <a:rPr kumimoji="1" lang="ja-JP" altLang="en-US" sz="1400" dirty="0" smtClean="0"/>
                        <a:t>業界の闇について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456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456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 アドバンスド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3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51956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666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789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デスマーチとは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789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デスマーチ再び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24689"/>
              </p:ext>
            </p:extLst>
          </p:nvPr>
        </p:nvGraphicFramePr>
        <p:xfrm>
          <a:off x="6536182" y="1699846"/>
          <a:ext cx="5031529" cy="2653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670"/>
                <a:gridCol w="4464859"/>
              </a:tblGrid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タイトル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IT</a:t>
                      </a:r>
                      <a:r>
                        <a:rPr kumimoji="1" lang="ja-JP" altLang="en-US" sz="1400" dirty="0" smtClean="0"/>
                        <a:t>業界の闇について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456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 アドバンスド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3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519568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666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789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デスマーチとは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  <a:tr h="296895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デスマーチ再び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5652655" y="2568633"/>
            <a:ext cx="781396" cy="1014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爆発 2 24"/>
          <p:cNvSpPr/>
          <p:nvPr/>
        </p:nvSpPr>
        <p:spPr>
          <a:xfrm>
            <a:off x="4633925" y="4451572"/>
            <a:ext cx="8146472" cy="26531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これこそが、</a:t>
            </a:r>
            <a:r>
              <a:rPr kumimoji="1" lang="en-US" altLang="ja-JP" sz="2400" dirty="0" smtClean="0"/>
              <a:t>LINQ</a:t>
            </a:r>
            <a:r>
              <a:rPr kumimoji="1" lang="ja-JP" altLang="en-US" sz="2400" dirty="0" smtClean="0"/>
              <a:t>が</a:t>
            </a:r>
            <a:r>
              <a:rPr kumimoji="1" lang="en-US" altLang="ja-JP" sz="2400" dirty="0" smtClean="0"/>
              <a:t>SQL</a:t>
            </a:r>
            <a:r>
              <a:rPr kumimoji="1" lang="ja-JP" altLang="en-US" sz="2400" dirty="0" smtClean="0"/>
              <a:t>の延長上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「ではない」</a:t>
            </a:r>
            <a:r>
              <a:rPr kumimoji="1" lang="ja-JP" altLang="en-US" sz="2400" dirty="0" smtClean="0"/>
              <a:t>最大の強力な武器</a:t>
            </a:r>
            <a:endParaRPr kumimoji="1" lang="en-US" altLang="ja-JP" sz="2400" dirty="0" smtClean="0"/>
          </a:p>
        </p:txBody>
      </p:sp>
      <p:sp>
        <p:nvSpPr>
          <p:cNvPr id="24" name="角丸四角形吹き出し 23"/>
          <p:cNvSpPr/>
          <p:nvPr/>
        </p:nvSpPr>
        <p:spPr>
          <a:xfrm>
            <a:off x="1903094" y="4182154"/>
            <a:ext cx="4121221" cy="1007119"/>
          </a:xfrm>
          <a:prstGeom prst="wedgeRoundRectCallout">
            <a:avLst>
              <a:gd name="adj1" fmla="val 65696"/>
              <a:gd name="adj2" fmla="val -6438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同じ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を持つデータを集約したい。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（たまたま同じ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が並んでいるが、当然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が離れていても集約する）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7422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53" y="1530810"/>
            <a:ext cx="10135095" cy="49241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GroupBy</a:t>
            </a:r>
            <a:r>
              <a:rPr lang="ja-JP" altLang="en-US" dirty="0" smtClean="0"/>
              <a:t>（キーによるグループ化）</a:t>
            </a:r>
            <a:endParaRPr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3607325" y="4729341"/>
            <a:ext cx="811222" cy="2909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3934121" y="2354593"/>
            <a:ext cx="543363" cy="50459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2672602" y="4729341"/>
            <a:ext cx="896445" cy="2909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3934122" y="4055708"/>
            <a:ext cx="4323832" cy="608441"/>
          </a:xfrm>
          <a:prstGeom prst="wedgeRoundRectCallout">
            <a:avLst>
              <a:gd name="adj1" fmla="val -63498"/>
              <a:gd name="adj2" fmla="val 5174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どの項目でグループ化するか（キー）</a:t>
            </a:r>
            <a:endParaRPr kumimoji="1" lang="en-US" altLang="ja-JP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4824142" y="4874821"/>
            <a:ext cx="4735494" cy="640638"/>
          </a:xfrm>
          <a:prstGeom prst="wedgeRoundRectCallout">
            <a:avLst>
              <a:gd name="adj1" fmla="val -60759"/>
              <a:gd name="adj2" fmla="val -4400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グループ化結果を格納する、一種の射影</a:t>
            </a:r>
            <a:endParaRPr kumimoji="1" lang="en-US" altLang="ja-JP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4272464" y="6200142"/>
            <a:ext cx="3985490" cy="574916"/>
          </a:xfrm>
          <a:prstGeom prst="wedgeRoundRectCallout">
            <a:avLst>
              <a:gd name="adj1" fmla="val -62360"/>
              <a:gd name="adj2" fmla="val -6126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キャストは実際には不要（参考）</a:t>
            </a:r>
            <a:endParaRPr kumimoji="1" lang="en-US" altLang="ja-JP" dirty="0"/>
          </a:p>
        </p:txBody>
      </p:sp>
      <p:sp>
        <p:nvSpPr>
          <p:cNvPr id="19" name="角丸四角形 18"/>
          <p:cNvSpPr/>
          <p:nvPr/>
        </p:nvSpPr>
        <p:spPr>
          <a:xfrm>
            <a:off x="3934121" y="2859183"/>
            <a:ext cx="543363" cy="50459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3934121" y="3363772"/>
            <a:ext cx="543363" cy="59779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曲線コネクタ 13"/>
          <p:cNvCxnSpPr>
            <a:stCxn id="35" idx="2"/>
          </p:cNvCxnSpPr>
          <p:nvPr/>
        </p:nvCxnSpPr>
        <p:spPr>
          <a:xfrm rot="5400000">
            <a:off x="3441325" y="5148024"/>
            <a:ext cx="699334" cy="443889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961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GroupBy</a:t>
            </a:r>
            <a:r>
              <a:rPr lang="ja-JP" altLang="en-US" dirty="0" smtClean="0"/>
              <a:t>（キーによるグループ化）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91" y="1999073"/>
            <a:ext cx="9891617" cy="9449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96" y="3631882"/>
            <a:ext cx="9631105" cy="2090738"/>
          </a:xfrm>
          <a:prstGeom prst="rect">
            <a:avLst/>
          </a:prstGeom>
        </p:spPr>
      </p:pic>
      <p:sp>
        <p:nvSpPr>
          <p:cNvPr id="21" name="角丸四角形吹き出し 20"/>
          <p:cNvSpPr/>
          <p:nvPr/>
        </p:nvSpPr>
        <p:spPr>
          <a:xfrm>
            <a:off x="5638799" y="1863113"/>
            <a:ext cx="4323832" cy="608441"/>
          </a:xfrm>
          <a:prstGeom prst="wedgeRoundRectCallout">
            <a:avLst>
              <a:gd name="adj1" fmla="val -63498"/>
              <a:gd name="adj2" fmla="val 5174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キー毎に、</a:t>
            </a:r>
            <a:r>
              <a:rPr kumimoji="1" lang="en-US" altLang="ja-JP" dirty="0" smtClean="0"/>
              <a:t>n</a:t>
            </a:r>
            <a:r>
              <a:rPr kumimoji="1" lang="ja-JP" altLang="en-US" dirty="0" smtClean="0"/>
              <a:t>個のタイトルを表示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368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224707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クエリ構文は「構文糖」です。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ある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「条件」</a:t>
            </a:r>
            <a:r>
              <a:rPr kumimoji="1" lang="ja-JP" altLang="en-US" dirty="0" smtClean="0"/>
              <a:t>を満たせば、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独自の実装を</a:t>
            </a:r>
            <a:r>
              <a:rPr kumimoji="1" lang="en-US" altLang="ja-JP" dirty="0" smtClean="0">
                <a:solidFill>
                  <a:srgbClr val="FF0000"/>
                </a:solidFill>
              </a:rPr>
              <a:t>LINQ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クエリ構文で記述させることが出来る</a:t>
            </a:r>
            <a:r>
              <a:rPr kumimoji="1" lang="ja-JP" altLang="en-US" dirty="0" smtClean="0"/>
              <a:t>ようになります。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/>
              <a:t>クエリの連結を成立させるには：</a:t>
            </a:r>
            <a:endParaRPr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79853"/>
              </p:ext>
            </p:extLst>
          </p:nvPr>
        </p:nvGraphicFramePr>
        <p:xfrm>
          <a:off x="816864" y="3267456"/>
          <a:ext cx="10594848" cy="239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3425"/>
                <a:gridCol w="855142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条件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内容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メソッドの種類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インスタンスメソッドでも拡張メソッドでも良い。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演算子の対応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ja-JP" altLang="en-US" dirty="0" smtClean="0"/>
                        <a:t>クエリ構文でサポートされている演算子に対応したメソッド名で定義する。</a:t>
                      </a:r>
                      <a:r>
                        <a:rPr lang="en-US" altLang="ja-JP" dirty="0" smtClean="0"/>
                        <a:t/>
                      </a:r>
                      <a:br>
                        <a:rPr lang="en-US" altLang="ja-JP" dirty="0" smtClean="0"/>
                      </a:b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Where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Select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err="1" smtClean="0">
                          <a:solidFill>
                            <a:srgbClr val="FF0000"/>
                          </a:solidFill>
                        </a:rPr>
                        <a:t>SelectMany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err="1" smtClean="0">
                          <a:solidFill>
                            <a:srgbClr val="FF0000"/>
                          </a:solidFill>
                        </a:rPr>
                        <a:t>OrderBy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(Descending)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err="1" smtClean="0">
                          <a:solidFill>
                            <a:srgbClr val="FF0000"/>
                          </a:solidFill>
                        </a:rPr>
                        <a:t>ThenBy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(Descending)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Join</a:t>
                      </a:r>
                      <a:r>
                        <a:rPr lang="en-US" altLang="ja-JP" dirty="0" smtClean="0"/>
                        <a:t>, </a:t>
                      </a:r>
                      <a:r>
                        <a:rPr lang="en-US" altLang="ja-JP" dirty="0" err="1" smtClean="0">
                          <a:solidFill>
                            <a:srgbClr val="FF0000"/>
                          </a:solidFill>
                        </a:rPr>
                        <a:t>GroupBy</a:t>
                      </a:r>
                      <a:r>
                        <a:rPr lang="en-US" altLang="ja-JP" dirty="0" smtClean="0"/>
                        <a:t>,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</a:rPr>
                        <a:t>Grouping </a:t>
                      </a: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（但し、全部定義する必要はない）</a:t>
                      </a:r>
                      <a:endParaRPr lang="en-US" altLang="ja-JP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メソッド戻り値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前段の演算子の戻り値から、演算子メソッドの</a:t>
                      </a: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オーバーロードを特定可能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にする。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列挙可能性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altLang="ja-JP" dirty="0" err="1" smtClean="0">
                          <a:solidFill>
                            <a:schemeClr val="tx1"/>
                          </a:solidFill>
                        </a:rPr>
                        <a:t>IEnumerable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&lt;T&gt;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の実装は</a:t>
                      </a: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必須ではない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17" y="3862480"/>
            <a:ext cx="9582228" cy="29182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メソッド構文で書いた場合：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3915714" y="1568661"/>
            <a:ext cx="7872142" cy="2293819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2311733" y="4502415"/>
            <a:ext cx="2456770" cy="2909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2311733" y="4820273"/>
            <a:ext cx="2140467" cy="2909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6064195" y="2087879"/>
            <a:ext cx="976685" cy="2909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5079076" y="2087879"/>
            <a:ext cx="640080" cy="2909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曲折矢印 7"/>
          <p:cNvSpPr/>
          <p:nvPr/>
        </p:nvSpPr>
        <p:spPr>
          <a:xfrm rot="16200000" flipH="1">
            <a:off x="2369517" y="2418566"/>
            <a:ext cx="1359129" cy="13882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7" name="曲線コネクタ 26"/>
          <p:cNvCxnSpPr/>
          <p:nvPr/>
        </p:nvCxnSpPr>
        <p:spPr>
          <a:xfrm>
            <a:off x="4452200" y="4955367"/>
            <a:ext cx="2519449" cy="1363980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線コネクタ 28"/>
          <p:cNvCxnSpPr>
            <a:stCxn id="21" idx="3"/>
          </p:cNvCxnSpPr>
          <p:nvPr/>
        </p:nvCxnSpPr>
        <p:spPr>
          <a:xfrm flipH="1">
            <a:off x="4736547" y="4647895"/>
            <a:ext cx="31956" cy="1158545"/>
          </a:xfrm>
          <a:prstGeom prst="curvedConnector4">
            <a:avLst>
              <a:gd name="adj1" fmla="val -715359"/>
              <a:gd name="adj2" fmla="val 56279"/>
            </a:avLst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吹き出し 25"/>
          <p:cNvSpPr/>
          <p:nvPr/>
        </p:nvSpPr>
        <p:spPr>
          <a:xfrm>
            <a:off x="153092" y="4955367"/>
            <a:ext cx="1583518" cy="608441"/>
          </a:xfrm>
          <a:prstGeom prst="wedgeRoundRectCallout">
            <a:avLst>
              <a:gd name="adj1" fmla="val 83908"/>
              <a:gd name="adj2" fmla="val -4378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集約対象</a:t>
            </a:r>
            <a:endParaRPr kumimoji="1" lang="en-US" altLang="ja-JP" dirty="0"/>
          </a:p>
        </p:txBody>
      </p:sp>
      <p:sp>
        <p:nvSpPr>
          <p:cNvPr id="25" name="角丸四角形吹き出し 24"/>
          <p:cNvSpPr/>
          <p:nvPr/>
        </p:nvSpPr>
        <p:spPr>
          <a:xfrm>
            <a:off x="5656358" y="4112018"/>
            <a:ext cx="4323832" cy="608441"/>
          </a:xfrm>
          <a:prstGeom prst="wedgeRoundRectCallout">
            <a:avLst>
              <a:gd name="adj1" fmla="val -69458"/>
              <a:gd name="adj2" fmla="val 257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どの項目でグループ化するか（キー）</a:t>
            </a:r>
            <a:endParaRPr kumimoji="1" lang="en-US" altLang="ja-JP" dirty="0"/>
          </a:p>
        </p:txBody>
      </p:sp>
      <p:cxnSp>
        <p:nvCxnSpPr>
          <p:cNvPr id="34" name="曲線コネクタ 33"/>
          <p:cNvCxnSpPr/>
          <p:nvPr/>
        </p:nvCxnSpPr>
        <p:spPr>
          <a:xfrm rot="16200000" flipH="1">
            <a:off x="6155620" y="2655387"/>
            <a:ext cx="709060" cy="84773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曲線コネクタ 35"/>
          <p:cNvCxnSpPr>
            <a:stCxn id="24" idx="2"/>
          </p:cNvCxnSpPr>
          <p:nvPr/>
        </p:nvCxnSpPr>
        <p:spPr>
          <a:xfrm rot="16200000" flipH="1">
            <a:off x="6411822" y="1366133"/>
            <a:ext cx="1018433" cy="3043844"/>
          </a:xfrm>
          <a:prstGeom prst="curvedConnector2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679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22" y="4215272"/>
            <a:ext cx="10836238" cy="11841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明示的に射影しなかった場合：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23" y="1803132"/>
            <a:ext cx="7248212" cy="1442003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807122" y="1740680"/>
            <a:ext cx="5934499" cy="41231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5102684" y="3053524"/>
            <a:ext cx="4443097" cy="790857"/>
          </a:xfrm>
          <a:prstGeom prst="wedgeRoundRectCallout">
            <a:avLst>
              <a:gd name="adj1" fmla="val -43236"/>
              <a:gd name="adj2" fmla="val 9608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IGrouping</a:t>
            </a:r>
            <a:r>
              <a:rPr kumimoji="1" lang="ja-JP" altLang="en-US" dirty="0" smtClean="0"/>
              <a:t>とは？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グループ化結果の</a:t>
            </a:r>
            <a:r>
              <a:rPr kumimoji="1" lang="en-US" altLang="ja-JP" dirty="0" smtClean="0"/>
              <a:t>1</a:t>
            </a:r>
            <a:r>
              <a:rPr kumimoji="1" lang="ja-JP" altLang="en-US" dirty="0"/>
              <a:t>グループ</a:t>
            </a:r>
            <a:r>
              <a:rPr kumimoji="1" lang="ja-JP" altLang="en-US" dirty="0" smtClean="0"/>
              <a:t>分を示す。</a:t>
            </a:r>
            <a:endParaRPr kumimoji="1" lang="en-US" altLang="ja-JP" dirty="0"/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01455"/>
              </p:ext>
            </p:extLst>
          </p:nvPr>
        </p:nvGraphicFramePr>
        <p:xfrm>
          <a:off x="3023806" y="5399421"/>
          <a:ext cx="5031529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670"/>
                <a:gridCol w="4464859"/>
              </a:tblGrid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タイトル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456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 アドバンスド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角丸四角形 19"/>
          <p:cNvSpPr/>
          <p:nvPr/>
        </p:nvSpPr>
        <p:spPr>
          <a:xfrm>
            <a:off x="2964026" y="5714575"/>
            <a:ext cx="588172" cy="62013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7" name="曲線コネクタ 26"/>
          <p:cNvCxnSpPr>
            <a:stCxn id="20" idx="1"/>
            <a:endCxn id="33" idx="2"/>
          </p:cNvCxnSpPr>
          <p:nvPr/>
        </p:nvCxnSpPr>
        <p:spPr>
          <a:xfrm rot="10800000">
            <a:off x="2113834" y="5082540"/>
            <a:ext cx="850192" cy="942102"/>
          </a:xfrm>
          <a:prstGeom prst="curvedConnector2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/>
          <p:cNvSpPr/>
          <p:nvPr/>
        </p:nvSpPr>
        <p:spPr>
          <a:xfrm>
            <a:off x="3625533" y="5714575"/>
            <a:ext cx="4491044" cy="62013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0" name="曲線コネクタ 29"/>
          <p:cNvCxnSpPr>
            <a:stCxn id="29" idx="3"/>
            <a:endCxn id="36" idx="2"/>
          </p:cNvCxnSpPr>
          <p:nvPr/>
        </p:nvCxnSpPr>
        <p:spPr>
          <a:xfrm flipV="1">
            <a:off x="8116577" y="4516481"/>
            <a:ext cx="558900" cy="1508161"/>
          </a:xfrm>
          <a:prstGeom prst="curvedConnector2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1880708" y="4760380"/>
            <a:ext cx="466252" cy="3221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7300174" y="4194321"/>
            <a:ext cx="2750606" cy="3221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77045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29658" y="1037011"/>
            <a:ext cx="11138053" cy="1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solidFill>
                  <a:srgbClr val="FF0000"/>
                </a:solidFill>
              </a:rPr>
              <a:t>IGrouping</a:t>
            </a:r>
            <a:r>
              <a:rPr lang="en-US" altLang="ja-JP" dirty="0" smtClean="0">
                <a:solidFill>
                  <a:srgbClr val="FF0000"/>
                </a:solidFill>
              </a:rPr>
              <a:t>&lt;</a:t>
            </a:r>
            <a:r>
              <a:rPr lang="en-US" altLang="ja-JP" dirty="0" err="1" smtClean="0">
                <a:solidFill>
                  <a:srgbClr val="FF0000"/>
                </a:solidFill>
              </a:rPr>
              <a:t>TKey</a:t>
            </a:r>
            <a:r>
              <a:rPr lang="en-US" altLang="ja-JP" dirty="0" smtClean="0">
                <a:solidFill>
                  <a:srgbClr val="FF0000"/>
                </a:solidFill>
              </a:rPr>
              <a:t>, </a:t>
            </a:r>
            <a:r>
              <a:rPr lang="en-US" altLang="ja-JP" dirty="0" err="1" smtClean="0">
                <a:solidFill>
                  <a:srgbClr val="FF0000"/>
                </a:solidFill>
              </a:rPr>
              <a:t>TElement</a:t>
            </a:r>
            <a:r>
              <a:rPr lang="en-US" altLang="ja-JP" dirty="0" smtClean="0">
                <a:solidFill>
                  <a:srgbClr val="FF0000"/>
                </a:solidFill>
              </a:rPr>
              <a:t>&gt;</a:t>
            </a:r>
            <a:r>
              <a:rPr lang="ja-JP" altLang="en-US" dirty="0" smtClean="0">
                <a:solidFill>
                  <a:srgbClr val="FF0000"/>
                </a:solidFill>
              </a:rPr>
              <a:t>インターフェイス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IDictionary</a:t>
            </a:r>
            <a:r>
              <a:rPr lang="en-US" altLang="ja-JP" dirty="0" smtClean="0"/>
              <a:t>&lt;</a:t>
            </a:r>
            <a:r>
              <a:rPr lang="en-US" altLang="ja-JP" dirty="0" err="1" smtClean="0"/>
              <a:t>TKey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TElement</a:t>
            </a:r>
            <a:r>
              <a:rPr lang="en-US" altLang="ja-JP" dirty="0" smtClean="0"/>
              <a:t>&gt;</a:t>
            </a:r>
            <a:r>
              <a:rPr lang="ja-JP" altLang="en-US" dirty="0" smtClean="0"/>
              <a:t>に似ています。</a:t>
            </a:r>
            <a:endParaRPr lang="en-US" altLang="ja-JP" dirty="0"/>
          </a:p>
          <a:p>
            <a:pPr lvl="1"/>
            <a:r>
              <a:rPr lang="en-US" altLang="ja-JP" dirty="0" err="1" smtClean="0"/>
              <a:t>IDictionary</a:t>
            </a:r>
            <a:r>
              <a:rPr lang="ja-JP" altLang="en-US" dirty="0" smtClean="0"/>
              <a:t>は、「キー・値」の組のコレクションです。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IGrouping</a:t>
            </a:r>
            <a:r>
              <a:rPr lang="ja-JP" altLang="en-US" dirty="0" smtClean="0"/>
              <a:t>は、</a:t>
            </a:r>
            <a:r>
              <a:rPr lang="ja-JP" altLang="en-US" dirty="0" smtClean="0">
                <a:solidFill>
                  <a:srgbClr val="FF0000"/>
                </a:solidFill>
              </a:rPr>
              <a:t>値コレクションにキーが付けられた、一つ分のグループです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82997"/>
              </p:ext>
            </p:extLst>
          </p:nvPr>
        </p:nvGraphicFramePr>
        <p:xfrm>
          <a:off x="651604" y="3775017"/>
          <a:ext cx="5031529" cy="2653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670"/>
                <a:gridCol w="4464859"/>
              </a:tblGrid>
              <a:tr h="300537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タイトル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IT</a:t>
                      </a:r>
                      <a:r>
                        <a:rPr kumimoji="1" lang="ja-JP" altLang="en-US" sz="1400" dirty="0" smtClean="0"/>
                        <a:t>業界の闇について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456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456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 アドバンスド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3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51956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666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789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デスマーチとは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789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デスマーチ再び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5654"/>
              </p:ext>
            </p:extLst>
          </p:nvPr>
        </p:nvGraphicFramePr>
        <p:xfrm>
          <a:off x="6308968" y="3754130"/>
          <a:ext cx="5031529" cy="2653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670"/>
                <a:gridCol w="4464859"/>
              </a:tblGrid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タイトル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IT</a:t>
                      </a:r>
                      <a:r>
                        <a:rPr kumimoji="1" lang="ja-JP" altLang="en-US" sz="1400" dirty="0" smtClean="0"/>
                        <a:t>業界の闇について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456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 アドバンスド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3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519568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666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789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デスマーチとは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  <a:tr h="296895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デスマーチ再び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66929" y="3215987"/>
            <a:ext cx="3821251" cy="4177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辞書的（</a:t>
            </a:r>
            <a:r>
              <a:rPr lang="en-US" altLang="ja-JP" dirty="0" err="1" smtClean="0"/>
              <a:t>IDictionary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240874" y="3215987"/>
            <a:ext cx="5714905" cy="4177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グループ化（</a:t>
            </a:r>
            <a:r>
              <a:rPr lang="en-US" altLang="ja-JP" dirty="0" err="1" smtClean="0"/>
              <a:t>IEnumerable</a:t>
            </a:r>
            <a:r>
              <a:rPr lang="en-US" altLang="ja-JP" dirty="0" smtClean="0"/>
              <a:t>&lt;</a:t>
            </a:r>
            <a:r>
              <a:rPr lang="en-US" altLang="ja-JP" dirty="0" err="1" smtClean="0">
                <a:solidFill>
                  <a:srgbClr val="FF0000"/>
                </a:solidFill>
              </a:rPr>
              <a:t>IGrouping</a:t>
            </a:r>
            <a:r>
              <a:rPr lang="en-US" altLang="ja-JP" dirty="0" smtClean="0"/>
              <a:t>&gt;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6240875" y="4351917"/>
            <a:ext cx="5153103" cy="62013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6240874" y="4972051"/>
            <a:ext cx="5153103" cy="81464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6240874" y="5786699"/>
            <a:ext cx="5153103" cy="62013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79328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</a:t>
            </a:r>
            <a:endParaRPr lang="ja-JP" altLang="en-US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29658" y="1037010"/>
            <a:ext cx="11138053" cy="2748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dirty="0" smtClean="0"/>
              <a:t>グループ化は、従来のデータベース</a:t>
            </a:r>
            <a:r>
              <a:rPr lang="ja-JP" altLang="en-US" dirty="0"/>
              <a:t>で</a:t>
            </a:r>
            <a:r>
              <a:rPr lang="ja-JP" altLang="en-US" dirty="0" smtClean="0"/>
              <a:t>は実現不可能だった、</a:t>
            </a:r>
            <a:r>
              <a:rPr lang="ja-JP" altLang="en-US" dirty="0" smtClean="0">
                <a:solidFill>
                  <a:srgbClr val="FF0000"/>
                </a:solidFill>
              </a:rPr>
              <a:t>「階層化されたデータ」</a:t>
            </a:r>
            <a:r>
              <a:rPr lang="ja-JP" altLang="en-US" dirty="0" smtClean="0"/>
              <a:t>を</a:t>
            </a:r>
            <a:r>
              <a:rPr lang="ja-JP" altLang="en-US" dirty="0"/>
              <a:t>そのまま処理できます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/>
              <a:t>データベース</a:t>
            </a:r>
            <a:r>
              <a:rPr lang="ja-JP" altLang="en-US" dirty="0" smtClean="0"/>
              <a:t>で階層化データを扱えないのは、あくまで</a:t>
            </a:r>
            <a:r>
              <a:rPr lang="ja-JP" altLang="en-US" dirty="0" smtClean="0">
                <a:solidFill>
                  <a:srgbClr val="FF0000"/>
                </a:solidFill>
              </a:rPr>
              <a:t>「表」という構造に縛られているため</a:t>
            </a:r>
            <a:r>
              <a:rPr lang="ja-JP" altLang="en-US" dirty="0" smtClean="0"/>
              <a:t>です。</a:t>
            </a:r>
            <a:r>
              <a:rPr lang="en-US" altLang="ja-JP" dirty="0" smtClean="0"/>
              <a:t>.NET CLR</a:t>
            </a:r>
            <a:r>
              <a:rPr lang="ja-JP" altLang="en-US" dirty="0" smtClean="0"/>
              <a:t>の世界ではそのような制約はありません。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処理自体は、</a:t>
            </a:r>
            <a:r>
              <a:rPr lang="en-US" altLang="ja-JP" dirty="0" smtClean="0">
                <a:solidFill>
                  <a:srgbClr val="FF0000"/>
                </a:solidFill>
              </a:rPr>
              <a:t>SQL</a:t>
            </a:r>
            <a:r>
              <a:rPr lang="ja-JP" altLang="en-US" dirty="0" err="1" smtClean="0">
                <a:solidFill>
                  <a:srgbClr val="FF0000"/>
                </a:solidFill>
              </a:rPr>
              <a:t>での</a:t>
            </a:r>
            <a:r>
              <a:rPr lang="en-US" altLang="ja-JP" dirty="0" smtClean="0">
                <a:solidFill>
                  <a:srgbClr val="FF0000"/>
                </a:solidFill>
              </a:rPr>
              <a:t>GROUP BY</a:t>
            </a:r>
            <a:r>
              <a:rPr lang="ja-JP" altLang="en-US" dirty="0" smtClean="0">
                <a:solidFill>
                  <a:srgbClr val="FF0000"/>
                </a:solidFill>
              </a:rPr>
              <a:t>に相当</a:t>
            </a:r>
            <a:r>
              <a:rPr lang="ja-JP" altLang="en-US" dirty="0" smtClean="0"/>
              <a:t>しますが、</a:t>
            </a:r>
            <a:r>
              <a:rPr lang="ja-JP" altLang="en-US" dirty="0" smtClean="0">
                <a:solidFill>
                  <a:srgbClr val="FF0000"/>
                </a:solidFill>
              </a:rPr>
              <a:t>マルチレコードセットのような扱いにくい概念ではなく</a:t>
            </a:r>
            <a:r>
              <a:rPr lang="ja-JP" altLang="en-US" dirty="0" smtClean="0"/>
              <a:t>、ごく自然にクラス型にマッピング出来ます。</a:t>
            </a:r>
            <a:endParaRPr lang="en-US" altLang="ja-JP" dirty="0" smtClean="0"/>
          </a:p>
          <a:p>
            <a:endParaRPr lang="ja-JP" altLang="en-US" dirty="0"/>
          </a:p>
          <a:p>
            <a:endParaRPr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1358"/>
              </p:ext>
            </p:extLst>
          </p:nvPr>
        </p:nvGraphicFramePr>
        <p:xfrm>
          <a:off x="5509562" y="3969222"/>
          <a:ext cx="5031529" cy="2653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670"/>
                <a:gridCol w="4464859"/>
              </a:tblGrid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ID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タイトル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IT</a:t>
                      </a:r>
                      <a:r>
                        <a:rPr kumimoji="1" lang="ja-JP" altLang="en-US" sz="1400" dirty="0" smtClean="0"/>
                        <a:t>業界の闇について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456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萌に関する</a:t>
                      </a:r>
                      <a:r>
                        <a:rPr kumimoji="1" lang="en-US" altLang="ja-JP" sz="1400" dirty="0" smtClean="0"/>
                        <a:t>101</a:t>
                      </a:r>
                      <a:r>
                        <a:rPr kumimoji="1" lang="ja-JP" altLang="en-US" sz="1400" dirty="0" smtClean="0"/>
                        <a:t>通りの方法 アドバンスド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3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519568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ウォーターフォールがうまくいく</a:t>
                      </a:r>
                      <a:r>
                        <a:rPr kumimoji="1" lang="en-US" altLang="ja-JP" sz="1400" dirty="0" smtClean="0"/>
                        <a:t>666</a:t>
                      </a:r>
                      <a:r>
                        <a:rPr kumimoji="1" lang="ja-JP" altLang="en-US" sz="1400" dirty="0" err="1" smtClean="0"/>
                        <a:t>つの</a:t>
                      </a:r>
                      <a:r>
                        <a:rPr kumimoji="1" lang="ja-JP" altLang="en-US" sz="1400" dirty="0" smtClean="0"/>
                        <a:t>ポイント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6895"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789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デスマーチとは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  <a:tr h="296895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デスマーチ再び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角丸四角形 12"/>
          <p:cNvSpPr/>
          <p:nvPr/>
        </p:nvSpPr>
        <p:spPr>
          <a:xfrm>
            <a:off x="5441469" y="4567009"/>
            <a:ext cx="5153103" cy="62013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5441468" y="5187143"/>
            <a:ext cx="5153103" cy="81464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5441468" y="6001791"/>
            <a:ext cx="5153103" cy="62013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2762208" y="5676789"/>
            <a:ext cx="2743200" cy="583502"/>
          </a:xfrm>
          <a:prstGeom prst="wedgeRoundRectCallout">
            <a:avLst>
              <a:gd name="adj1" fmla="val 54309"/>
              <a:gd name="adj2" fmla="val -969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グループ化されたキー</a:t>
            </a:r>
            <a:endParaRPr kumimoji="1" lang="en-US" altLang="ja-JP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8706500" y="4345141"/>
            <a:ext cx="2743200" cy="583502"/>
          </a:xfrm>
          <a:prstGeom prst="wedgeRoundRectCallout">
            <a:avLst>
              <a:gd name="adj1" fmla="val -54175"/>
              <a:gd name="adj2" fmla="val 12240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グループ化された値群</a:t>
            </a:r>
            <a:endParaRPr kumimoji="1"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785612"/>
            <a:ext cx="927666" cy="28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384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ジェネレーター</a:t>
            </a:r>
            <a:endParaRPr lang="ja-JP" altLang="en-US" dirty="0"/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Empty</a:t>
            </a:r>
            <a:r>
              <a:rPr lang="ja-JP" altLang="en-US" dirty="0" smtClean="0"/>
              <a:t>（空</a:t>
            </a:r>
            <a:r>
              <a:rPr lang="ja-JP" altLang="en-US" dirty="0"/>
              <a:t>シーケンス生成）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91" y="1699846"/>
            <a:ext cx="6982309" cy="13100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91" y="3262202"/>
            <a:ext cx="6943756" cy="2338497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1155111" y="3694758"/>
            <a:ext cx="4680006" cy="36924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角丸四角形吹き出し 31"/>
          <p:cNvSpPr/>
          <p:nvPr/>
        </p:nvSpPr>
        <p:spPr>
          <a:xfrm>
            <a:off x="6396211" y="2599824"/>
            <a:ext cx="5202716" cy="1179604"/>
          </a:xfrm>
          <a:prstGeom prst="wedgeRoundRectCallout">
            <a:avLst>
              <a:gd name="adj1" fmla="val -63751"/>
              <a:gd name="adj2" fmla="val 5144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正規</a:t>
            </a:r>
            <a:r>
              <a:rPr kumimoji="1" lang="ja-JP" altLang="en-US" dirty="0" smtClean="0"/>
              <a:t>に使用するシーケンスの代わりに</a:t>
            </a:r>
            <a:r>
              <a:rPr kumimoji="1" lang="en-US" altLang="ja-JP" dirty="0" smtClean="0"/>
              <a:t>Empty</a:t>
            </a:r>
            <a:r>
              <a:rPr kumimoji="1" lang="ja-JP" altLang="en-US" dirty="0" smtClean="0"/>
              <a:t>を与える事が出来る。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インスタンス</a:t>
            </a:r>
            <a:r>
              <a:rPr kumimoji="1" lang="ja-JP" altLang="en-US" dirty="0"/>
              <a:t>は生成しないので、効率は</a:t>
            </a:r>
            <a:r>
              <a:rPr kumimoji="1" lang="ja-JP" altLang="en-US" dirty="0" smtClean="0"/>
              <a:t>良い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120817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5" y="1589439"/>
            <a:ext cx="5816100" cy="32873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ジェネレーター</a:t>
            </a:r>
            <a:endParaRPr lang="ja-JP" altLang="en-US" dirty="0"/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Range</a:t>
            </a:r>
            <a:r>
              <a:rPr lang="ja-JP" altLang="en-US" dirty="0" smtClean="0"/>
              <a:t>（順列シーケンス生成）</a:t>
            </a:r>
            <a:endParaRPr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618605" y="1885273"/>
            <a:ext cx="5816100" cy="32452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角丸四角形吹き出し 31"/>
          <p:cNvSpPr/>
          <p:nvPr/>
        </p:nvSpPr>
        <p:spPr>
          <a:xfrm>
            <a:off x="6707165" y="2410497"/>
            <a:ext cx="4652789" cy="702176"/>
          </a:xfrm>
          <a:prstGeom prst="wedgeRoundRectCallout">
            <a:avLst>
              <a:gd name="adj1" fmla="val -64570"/>
              <a:gd name="adj2" fmla="val -5526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あるあるコード：</a:t>
            </a:r>
            <a:r>
              <a:rPr kumimoji="1" lang="en-US" altLang="ja-JP" dirty="0" smtClean="0"/>
              <a:t>for</a:t>
            </a:r>
            <a:r>
              <a:rPr kumimoji="1" lang="ja-JP" altLang="en-US" dirty="0" smtClean="0"/>
              <a:t>が邪魔。</a:t>
            </a:r>
            <a:r>
              <a:rPr kumimoji="1" lang="en-US" altLang="ja-JP" dirty="0"/>
              <a:t>i</a:t>
            </a:r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も邪魔。</a:t>
            </a:r>
            <a:endParaRPr kumimoji="1"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5" y="5445854"/>
            <a:ext cx="7928495" cy="953804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2806700" y="4660900"/>
            <a:ext cx="1288026" cy="784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186676" y="2417585"/>
            <a:ext cx="2204224" cy="32452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4094726" y="5433461"/>
            <a:ext cx="3741174" cy="32452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7118123" y="4440704"/>
            <a:ext cx="3562578" cy="702176"/>
          </a:xfrm>
          <a:prstGeom prst="wedgeRoundRectCallout">
            <a:avLst>
              <a:gd name="adj1" fmla="val -39185"/>
              <a:gd name="adj2" fmla="val 8761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</a:t>
            </a:r>
            <a:r>
              <a:rPr kumimoji="1" lang="en-US" altLang="ja-JP" dirty="0" smtClean="0"/>
              <a:t>or</a:t>
            </a:r>
            <a:r>
              <a:rPr kumimoji="1" lang="ja-JP" altLang="en-US" dirty="0" smtClean="0"/>
              <a:t>の代わり。順列シーケンスを供給する</a:t>
            </a:r>
            <a:endParaRPr kumimoji="1" lang="en-US" altLang="ja-JP" dirty="0" smtClean="0"/>
          </a:p>
        </p:txBody>
      </p:sp>
      <p:sp>
        <p:nvSpPr>
          <p:cNvPr id="19" name="角丸四角形吹き出し 18"/>
          <p:cNvSpPr/>
          <p:nvPr/>
        </p:nvSpPr>
        <p:spPr>
          <a:xfrm>
            <a:off x="8460643" y="5360846"/>
            <a:ext cx="3562578" cy="702176"/>
          </a:xfrm>
          <a:prstGeom prst="wedgeRoundRectCallout">
            <a:avLst>
              <a:gd name="adj1" fmla="val -62713"/>
              <a:gd name="adj2" fmla="val 550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カッコつきに射影して</a:t>
            </a:r>
            <a:r>
              <a:rPr kumimoji="1" lang="en-US" altLang="ja-JP" dirty="0" err="1" smtClean="0"/>
              <a:t>string.Join</a:t>
            </a:r>
            <a:r>
              <a:rPr kumimoji="1" lang="ja-JP" altLang="en-US" dirty="0" err="1" smtClean="0"/>
              <a:t>で結</a:t>
            </a:r>
            <a:r>
              <a:rPr kumimoji="1" lang="ja-JP" altLang="en-US" dirty="0" smtClean="0"/>
              <a:t>合すれば、</a:t>
            </a:r>
            <a:r>
              <a:rPr kumimoji="1" lang="en-US" altLang="ja-JP" dirty="0" smtClean="0"/>
              <a:t>if</a:t>
            </a:r>
            <a:r>
              <a:rPr kumimoji="1" lang="ja-JP" altLang="en-US" dirty="0" smtClean="0"/>
              <a:t>を無くせる</a:t>
            </a:r>
            <a:endParaRPr kumimoji="1" lang="en-US" altLang="ja-JP" dirty="0" smtClean="0"/>
          </a:p>
        </p:txBody>
      </p:sp>
      <p:sp>
        <p:nvSpPr>
          <p:cNvPr id="21" name="角丸四角形吹き出し 20"/>
          <p:cNvSpPr/>
          <p:nvPr/>
        </p:nvSpPr>
        <p:spPr>
          <a:xfrm>
            <a:off x="4771753" y="3349601"/>
            <a:ext cx="2284435" cy="539107"/>
          </a:xfrm>
          <a:prstGeom prst="wedgeRoundRectCallout">
            <a:avLst>
              <a:gd name="adj1" fmla="val -64570"/>
              <a:gd name="adj2" fmla="val -5526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似て異なる実装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377262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ジェネレーター</a:t>
            </a:r>
            <a:endParaRPr lang="ja-JP" altLang="en-US" dirty="0"/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138053" cy="67946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Repeat</a:t>
            </a:r>
            <a:r>
              <a:rPr lang="ja-JP" altLang="en-US" dirty="0" smtClean="0"/>
              <a:t>（</a:t>
            </a:r>
            <a:r>
              <a:rPr lang="ja-JP" altLang="en-US" dirty="0"/>
              <a:t>繰り返しシーケンス生成）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23" y="2069791"/>
            <a:ext cx="5204911" cy="281964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6750622" y="2351755"/>
            <a:ext cx="1731287" cy="473268"/>
          </a:xfrm>
          <a:prstGeom prst="wedgeRoundRectCallout">
            <a:avLst>
              <a:gd name="adj1" fmla="val -78222"/>
              <a:gd name="adj2" fmla="val 5483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10000</a:t>
            </a:r>
            <a:r>
              <a:rPr kumimoji="1" lang="ja-JP" altLang="en-US" dirty="0" smtClean="0"/>
              <a:t>個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15268" y="271834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123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73326" y="271834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123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31794" y="271834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123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89442" y="271834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7090" y="2718347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123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10470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ジェネレーター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57" y="1648318"/>
            <a:ext cx="6622354" cy="33530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294002" y="236558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[Ref]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52060" y="236558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[Ref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10528" y="236558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[Ref]</a:t>
            </a:r>
            <a:endParaRPr kumimoji="1" lang="en-US" altLang="ja-JP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68176" y="236558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25824" y="2365583"/>
            <a:ext cx="95805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[Ref]</a:t>
            </a:r>
            <a:endParaRPr kumimoji="1" lang="en-US" altLang="ja-JP" dirty="0"/>
          </a:p>
        </p:txBody>
      </p:sp>
      <p:sp>
        <p:nvSpPr>
          <p:cNvPr id="33" name="角丸四角形吹き出し 32"/>
          <p:cNvSpPr/>
          <p:nvPr/>
        </p:nvSpPr>
        <p:spPr>
          <a:xfrm>
            <a:off x="6832988" y="2111336"/>
            <a:ext cx="1914772" cy="473268"/>
          </a:xfrm>
          <a:prstGeom prst="wedgeRoundRectCallout">
            <a:avLst>
              <a:gd name="adj1" fmla="val -78222"/>
              <a:gd name="adj2" fmla="val 5483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10000</a:t>
            </a:r>
            <a:r>
              <a:rPr kumimoji="1" lang="ja-JP" altLang="en-US" dirty="0" smtClean="0"/>
              <a:t>個の参照</a:t>
            </a:r>
            <a:endParaRPr kumimoji="1" lang="en-US" altLang="ja-JP" dirty="0" smtClean="0"/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429657" y="997210"/>
            <a:ext cx="11138053" cy="55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Repeat</a:t>
            </a:r>
            <a:r>
              <a:rPr lang="ja-JP" altLang="en-US" dirty="0" smtClean="0"/>
              <a:t>を参照型で使う場合の注意点：</a:t>
            </a:r>
            <a:endParaRPr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31089" y="3417344"/>
            <a:ext cx="19152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FooModel</a:t>
            </a:r>
            <a:endParaRPr kumimoji="1" lang="ja-JP" altLang="en-US" dirty="0"/>
          </a:p>
        </p:txBody>
      </p:sp>
      <p:cxnSp>
        <p:nvCxnSpPr>
          <p:cNvPr id="8" name="カギ線コネクタ 7"/>
          <p:cNvCxnSpPr>
            <a:stCxn id="28" idx="2"/>
            <a:endCxn id="35" idx="0"/>
          </p:cNvCxnSpPr>
          <p:nvPr/>
        </p:nvCxnSpPr>
        <p:spPr>
          <a:xfrm rot="16200000" flipH="1">
            <a:off x="2868699" y="2597305"/>
            <a:ext cx="682429" cy="957648"/>
          </a:xfrm>
          <a:prstGeom prst="bentConnector3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>
            <a:stCxn id="27" idx="2"/>
            <a:endCxn id="35" idx="0"/>
          </p:cNvCxnSpPr>
          <p:nvPr/>
        </p:nvCxnSpPr>
        <p:spPr>
          <a:xfrm rot="16200000" flipH="1">
            <a:off x="2389670" y="2118276"/>
            <a:ext cx="682429" cy="191570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>
            <a:stCxn id="29" idx="2"/>
            <a:endCxn id="35" idx="0"/>
          </p:cNvCxnSpPr>
          <p:nvPr/>
        </p:nvCxnSpPr>
        <p:spPr>
          <a:xfrm rot="5400000">
            <a:off x="3347933" y="3075719"/>
            <a:ext cx="682429" cy="82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31" idx="2"/>
            <a:endCxn id="35" idx="0"/>
          </p:cNvCxnSpPr>
          <p:nvPr/>
        </p:nvCxnSpPr>
        <p:spPr>
          <a:xfrm rot="5400000">
            <a:off x="4305581" y="2118071"/>
            <a:ext cx="682429" cy="191611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吹き出し 40"/>
          <p:cNvSpPr/>
          <p:nvPr/>
        </p:nvSpPr>
        <p:spPr>
          <a:xfrm>
            <a:off x="5378299" y="3558750"/>
            <a:ext cx="2546170" cy="473268"/>
          </a:xfrm>
          <a:prstGeom prst="wedgeRoundRectCallout">
            <a:avLst>
              <a:gd name="adj1" fmla="val -72376"/>
              <a:gd name="adj2" fmla="val -4101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単一のインスタンス</a:t>
            </a:r>
            <a:endParaRPr kumimoji="1" lang="en-US" altLang="ja-JP" dirty="0" smtClean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57" y="5361799"/>
            <a:ext cx="8756139" cy="289585"/>
          </a:xfrm>
          <a:prstGeom prst="rect">
            <a:avLst/>
          </a:prstGeom>
        </p:spPr>
      </p:pic>
      <p:sp>
        <p:nvSpPr>
          <p:cNvPr id="32" name="下矢印 31"/>
          <p:cNvSpPr/>
          <p:nvPr/>
        </p:nvSpPr>
        <p:spPr>
          <a:xfrm>
            <a:off x="2737257" y="4204177"/>
            <a:ext cx="1902960" cy="848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94002" y="5960389"/>
            <a:ext cx="95805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err="1" smtClean="0"/>
              <a:t>FooModel</a:t>
            </a:r>
            <a:endParaRPr kumimoji="1"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52060" y="5960389"/>
            <a:ext cx="95805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err="1"/>
              <a:t>FooModel</a:t>
            </a:r>
            <a:endParaRPr kumimoji="1" lang="ja-JP" altLang="en-US" sz="1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10528" y="5960389"/>
            <a:ext cx="95805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err="1"/>
              <a:t>FooModel</a:t>
            </a:r>
            <a:endParaRPr kumimoji="1" lang="en-US" altLang="ja-JP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68176" y="5960389"/>
            <a:ext cx="95805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…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125824" y="5960389"/>
            <a:ext cx="958058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err="1"/>
              <a:t>FooModel</a:t>
            </a:r>
            <a:endParaRPr kumimoji="1" lang="en-US" altLang="ja-JP" sz="1400" dirty="0"/>
          </a:p>
        </p:txBody>
      </p:sp>
      <p:sp>
        <p:nvSpPr>
          <p:cNvPr id="47" name="角丸四角形吹き出し 46"/>
          <p:cNvSpPr/>
          <p:nvPr/>
        </p:nvSpPr>
        <p:spPr>
          <a:xfrm>
            <a:off x="6719573" y="6114276"/>
            <a:ext cx="3948427" cy="544625"/>
          </a:xfrm>
          <a:prstGeom prst="wedgeRoundRectCallout">
            <a:avLst>
              <a:gd name="adj1" fmla="val -63580"/>
              <a:gd name="adj2" fmla="val -5300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10000</a:t>
            </a:r>
            <a:r>
              <a:rPr kumimoji="1" lang="ja-JP" altLang="en-US" dirty="0" smtClean="0"/>
              <a:t>個の</a:t>
            </a:r>
            <a:r>
              <a:rPr kumimoji="1" lang="en-US" altLang="ja-JP" dirty="0" err="1" smtClean="0"/>
              <a:t>FooModel</a:t>
            </a:r>
            <a:r>
              <a:rPr kumimoji="1" lang="ja-JP" altLang="en-US" dirty="0" smtClean="0"/>
              <a:t>（への参照）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15988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953591"/>
            <a:ext cx="11307231" cy="5572469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雑魚の始末</a:t>
            </a:r>
            <a:endParaRPr lang="en-US" altLang="ja-JP" sz="2400" dirty="0"/>
          </a:p>
          <a:p>
            <a:pPr lvl="1"/>
            <a:r>
              <a:rPr lang="ja-JP" altLang="en-US" sz="2000" dirty="0"/>
              <a:t>クエリ構文との連携</a:t>
            </a:r>
            <a:endParaRPr lang="en-US" altLang="ja-JP" sz="2000" dirty="0"/>
          </a:p>
          <a:p>
            <a:pPr lvl="1"/>
            <a:r>
              <a:rPr lang="ja-JP" altLang="en-US" sz="2000" dirty="0"/>
              <a:t>演算子の適用回数を減らすこと</a:t>
            </a:r>
            <a:endParaRPr lang="en-US" altLang="ja-JP" sz="2000" dirty="0"/>
          </a:p>
          <a:p>
            <a:pPr lvl="1"/>
            <a:r>
              <a:rPr lang="ja-JP" altLang="en-US" sz="2000" dirty="0"/>
              <a:t>短縮演算子</a:t>
            </a:r>
            <a:endParaRPr lang="en-US" altLang="ja-JP" sz="2000" dirty="0"/>
          </a:p>
          <a:p>
            <a:pPr lvl="1"/>
            <a:r>
              <a:rPr lang="en-US" altLang="ja-JP" sz="2000" dirty="0"/>
              <a:t>Where</a:t>
            </a:r>
            <a:r>
              <a:rPr lang="ja-JP" altLang="en-US" sz="2000" dirty="0"/>
              <a:t>条件の合成</a:t>
            </a:r>
            <a:endParaRPr lang="en-US" altLang="ja-JP" sz="2000" dirty="0"/>
          </a:p>
          <a:p>
            <a:pPr lvl="1"/>
            <a:r>
              <a:rPr lang="en-US" altLang="ja-JP" sz="2000" dirty="0"/>
              <a:t>LINQ</a:t>
            </a:r>
            <a:r>
              <a:rPr lang="ja-JP" altLang="en-US" sz="2000" dirty="0"/>
              <a:t>⇔制御構文</a:t>
            </a:r>
            <a:endParaRPr lang="en-US" altLang="ja-JP" sz="2000" dirty="0"/>
          </a:p>
          <a:p>
            <a:r>
              <a:rPr lang="ja-JP" altLang="en-US" sz="2400" dirty="0" smtClean="0"/>
              <a:t>強力な武器</a:t>
            </a:r>
            <a:r>
              <a:rPr lang="ja-JP" altLang="en-US" sz="2400" dirty="0"/>
              <a:t>を手に入れる</a:t>
            </a:r>
            <a:endParaRPr lang="en-US" altLang="ja-JP" sz="2400" dirty="0"/>
          </a:p>
          <a:p>
            <a:pPr lvl="1"/>
            <a:r>
              <a:rPr lang="ja-JP" altLang="en-US" sz="2000" dirty="0"/>
              <a:t>更なる演算子</a:t>
            </a:r>
            <a:endParaRPr lang="en-US" altLang="ja-JP" sz="2000" dirty="0"/>
          </a:p>
          <a:p>
            <a:r>
              <a:rPr lang="en-US" altLang="ja-JP" sz="2400" b="1" dirty="0">
                <a:solidFill>
                  <a:srgbClr val="FF0000"/>
                </a:solidFill>
              </a:rPr>
              <a:t>LINQ</a:t>
            </a:r>
            <a:r>
              <a:rPr lang="ja-JP" altLang="en-US" sz="2400" b="1" dirty="0">
                <a:solidFill>
                  <a:srgbClr val="FF0000"/>
                </a:solidFill>
              </a:rPr>
              <a:t>ソース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/>
              <a:t>式木の使われ方</a:t>
            </a:r>
            <a:endParaRPr lang="en-US" altLang="ja-JP" sz="2000" dirty="0"/>
          </a:p>
          <a:p>
            <a:pPr lvl="1"/>
            <a:r>
              <a:rPr lang="en-US" altLang="ja-JP" sz="2000" dirty="0" err="1"/>
              <a:t>IEnumerable</a:t>
            </a:r>
            <a:r>
              <a:rPr lang="ja-JP" altLang="en-US" sz="2000" dirty="0" err="1"/>
              <a:t>への</a:t>
            </a:r>
            <a:r>
              <a:rPr lang="ja-JP" altLang="en-US" sz="2000" dirty="0"/>
              <a:t>フォールバック</a:t>
            </a:r>
            <a:endParaRPr lang="en-US" altLang="ja-JP" sz="2000" dirty="0"/>
          </a:p>
          <a:p>
            <a:r>
              <a:rPr lang="ja-JP" altLang="en-US" sz="2400" dirty="0"/>
              <a:t>並列化</a:t>
            </a:r>
            <a:endParaRPr lang="en-US" altLang="ja-JP" sz="2400" dirty="0"/>
          </a:p>
          <a:p>
            <a:pPr lvl="1"/>
            <a:r>
              <a:rPr lang="en-US" altLang="ja-JP" sz="2000" dirty="0">
                <a:latin typeface="+mn-ea"/>
              </a:rPr>
              <a:t>Pick it up for Multiple!</a:t>
            </a:r>
          </a:p>
          <a:p>
            <a:pPr lvl="1"/>
            <a:r>
              <a:rPr lang="en-US" altLang="ja-JP" sz="2000" dirty="0">
                <a:latin typeface="+mn-ea"/>
              </a:rPr>
              <a:t>TPL</a:t>
            </a:r>
            <a:r>
              <a:rPr lang="ja-JP" altLang="en-US" sz="2000" dirty="0">
                <a:latin typeface="+mn-ea"/>
              </a:rPr>
              <a:t>との関係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44044" y="4710178"/>
            <a:ext cx="6844938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その昔、クリスタルの魔力をわが手中にせんとする陰謀が、</a:t>
            </a:r>
            <a:endParaRPr kumimoji="1" lang="en-US" altLang="ja-JP" sz="2800" dirty="0" smtClean="0"/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「これが最後」</a:t>
            </a:r>
            <a:r>
              <a:rPr kumimoji="1" lang="ja-JP" altLang="en-US" sz="2800" dirty="0" smtClean="0"/>
              <a:t>というタイトルと共に、幾度となく繰り返された伝説があった</a:t>
            </a:r>
            <a:r>
              <a:rPr kumimoji="1" lang="en-US" altLang="ja-JP" sz="2800" dirty="0" smtClean="0"/>
              <a:t>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997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ポルナレフ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3" y="1386811"/>
            <a:ext cx="11094978" cy="4776886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651602" y="2718262"/>
            <a:ext cx="5132478" cy="9892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endParaRPr lang="en-US" altLang="ja-JP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2400" b="1" dirty="0" smtClean="0">
                <a:solidFill>
                  <a:srgbClr val="FF0000"/>
                </a:solidFill>
              </a:rPr>
              <a:t>『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俺は確かに奴を倒したが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2400" b="1" dirty="0" smtClean="0">
                <a:solidFill>
                  <a:srgbClr val="FF0000"/>
                </a:solidFill>
              </a:rPr>
              <a:t>       奴は目の前に立っていた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...』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5" y="1661540"/>
            <a:ext cx="6408975" cy="47171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ja-JP" altLang="en-US" dirty="0" smtClean="0"/>
              <a:t>例えば、ここに独自の「</a:t>
            </a:r>
            <a:r>
              <a:rPr lang="en-US" altLang="ja-JP" dirty="0" err="1" smtClean="0"/>
              <a:t>HogeModel</a:t>
            </a:r>
            <a:r>
              <a:rPr lang="ja-JP" altLang="en-US" dirty="0" smtClean="0"/>
              <a:t>」クラスがあったとします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975100" y="2925806"/>
            <a:ext cx="4432642" cy="51548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5864017" y="2182761"/>
            <a:ext cx="4656499" cy="837271"/>
          </a:xfrm>
          <a:prstGeom prst="wedgeRoundRectCallout">
            <a:avLst>
              <a:gd name="adj1" fmla="val -71625"/>
              <a:gd name="adj2" fmla="val 5801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何となく</a:t>
            </a:r>
            <a:r>
              <a:rPr kumimoji="1" lang="en-US" altLang="ja-JP" dirty="0" smtClean="0"/>
              <a:t>Where</a:t>
            </a:r>
            <a:r>
              <a:rPr kumimoji="1" lang="ja-JP" altLang="en-US" dirty="0" smtClean="0"/>
              <a:t>演算子っぽいメソッド。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拡張</a:t>
            </a:r>
            <a:r>
              <a:rPr kumimoji="1" lang="ja-JP" altLang="en-US" dirty="0"/>
              <a:t>メソッド</a:t>
            </a:r>
            <a:r>
              <a:rPr kumimoji="1" lang="ja-JP" altLang="en-US" dirty="0" smtClean="0"/>
              <a:t>でなくても良い。</a:t>
            </a:r>
            <a:endParaRPr kumimoji="1" lang="ja-JP" altLang="en-US" dirty="0"/>
          </a:p>
        </p:txBody>
      </p:sp>
      <p:sp>
        <p:nvSpPr>
          <p:cNvPr id="8" name="メモ 7"/>
          <p:cNvSpPr/>
          <p:nvPr/>
        </p:nvSpPr>
        <p:spPr>
          <a:xfrm>
            <a:off x="6619921" y="4706505"/>
            <a:ext cx="2908127" cy="90791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指定されたラムダ式で、文字の位置を取得する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0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次回予告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953591"/>
            <a:ext cx="10085943" cy="5572469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Final LINQ Extensions Ⅲ </a:t>
            </a:r>
            <a:r>
              <a:rPr lang="ja-JP" altLang="en-US" sz="3600" dirty="0" smtClean="0"/>
              <a:t>（仮題）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LINQ</a:t>
            </a:r>
            <a:r>
              <a:rPr lang="ja-JP" altLang="en-US" sz="2400" b="1" dirty="0">
                <a:solidFill>
                  <a:srgbClr val="FF0000"/>
                </a:solidFill>
              </a:rPr>
              <a:t>ソース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/>
              <a:t>式木の使われ方</a:t>
            </a:r>
            <a:endParaRPr lang="en-US" altLang="ja-JP" sz="2000" dirty="0"/>
          </a:p>
          <a:p>
            <a:pPr lvl="1"/>
            <a:r>
              <a:rPr lang="en-US" altLang="ja-JP" sz="2000" dirty="0" err="1"/>
              <a:t>IEnumerable</a:t>
            </a:r>
            <a:r>
              <a:rPr lang="ja-JP" altLang="en-US" sz="2000" dirty="0" err="1"/>
              <a:t>への</a:t>
            </a:r>
            <a:r>
              <a:rPr lang="ja-JP" altLang="en-US" sz="2000" dirty="0"/>
              <a:t>フォールバック</a:t>
            </a:r>
            <a:endParaRPr lang="en-US" altLang="ja-JP" sz="2000" dirty="0"/>
          </a:p>
          <a:p>
            <a:r>
              <a:rPr lang="ja-JP" altLang="en-US" sz="2400" dirty="0"/>
              <a:t>並列化</a:t>
            </a:r>
            <a:endParaRPr lang="en-US" altLang="ja-JP" sz="2400" dirty="0"/>
          </a:p>
          <a:p>
            <a:pPr lvl="1"/>
            <a:r>
              <a:rPr lang="en-US" altLang="ja-JP" sz="2000" dirty="0">
                <a:latin typeface="+mn-ea"/>
              </a:rPr>
              <a:t>Pick it up for Multiple!</a:t>
            </a:r>
          </a:p>
          <a:p>
            <a:pPr lvl="1"/>
            <a:r>
              <a:rPr lang="en-US" altLang="ja-JP" sz="2000" dirty="0">
                <a:latin typeface="+mn-ea"/>
              </a:rPr>
              <a:t>TPL</a:t>
            </a:r>
            <a:r>
              <a:rPr lang="ja-JP" altLang="en-US" sz="2000" dirty="0">
                <a:latin typeface="+mn-ea"/>
              </a:rPr>
              <a:t>との関係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 smtClean="0">
              <a:latin typeface="+mn-ea"/>
            </a:endParaRPr>
          </a:p>
          <a:p>
            <a:pPr marL="0" indent="0" algn="r">
              <a:buNone/>
            </a:pPr>
            <a:r>
              <a:rPr lang="ja-JP" altLang="en-US" dirty="0" smtClean="0">
                <a:latin typeface="+mn-ea"/>
              </a:rPr>
              <a:t>近日公開！！！</a:t>
            </a: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63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お疲れ様でした！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1039770"/>
          </a:xfrm>
        </p:spPr>
        <p:txBody>
          <a:bodyPr/>
          <a:lstStyle/>
          <a:p>
            <a:r>
              <a:rPr kumimoji="1" lang="ja-JP" altLang="en-US" dirty="0" smtClean="0"/>
              <a:t>スライドはブログに掲載します。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>
                <a:hlinkClick r:id="rId2"/>
              </a:rPr>
              <a:t>http://www.kekyo.net/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29658" y="5633581"/>
            <a:ext cx="8015044" cy="10544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/>
              <a:t>素材</a:t>
            </a:r>
            <a:r>
              <a:rPr lang="en-US" altLang="ja-JP" sz="2000" dirty="0" smtClean="0"/>
              <a:t>Thx:</a:t>
            </a:r>
          </a:p>
          <a:p>
            <a:pPr lvl="1"/>
            <a:r>
              <a:rPr lang="en-US" altLang="ja-JP" sz="1600" dirty="0" smtClean="0">
                <a:hlinkClick r:id="rId3"/>
              </a:rPr>
              <a:t>http</a:t>
            </a:r>
            <a:r>
              <a:rPr lang="en-US" altLang="ja-JP" sz="1600" dirty="0">
                <a:hlinkClick r:id="rId3"/>
              </a:rPr>
              <a:t>://</a:t>
            </a:r>
            <a:r>
              <a:rPr lang="en-US" altLang="ja-JP" sz="1600" dirty="0" smtClean="0">
                <a:hlinkClick r:id="rId3"/>
              </a:rPr>
              <a:t>free-illustrations.gatag.net/2013/10/05/000000.html</a:t>
            </a:r>
            <a:endParaRPr lang="en-US" altLang="ja-JP" sz="1600" dirty="0" smtClean="0"/>
          </a:p>
          <a:p>
            <a:pPr lvl="1"/>
            <a:r>
              <a:rPr lang="en-US" altLang="ja-JP" sz="1600" dirty="0">
                <a:hlinkClick r:id="rId4"/>
              </a:rPr>
              <a:t>http://free-illustrations.gatag.net/tag/%E8%A1%A3%E6%9C%8D-%</a:t>
            </a:r>
            <a:r>
              <a:rPr lang="en-US" altLang="ja-JP" sz="1600" dirty="0" smtClean="0">
                <a:hlinkClick r:id="rId4"/>
              </a:rPr>
              <a:t>E8%A1%A3%E9%A1%9E</a:t>
            </a:r>
            <a:endParaRPr lang="en-US" altLang="ja-JP" sz="1600" dirty="0" smtClean="0"/>
          </a:p>
          <a:p>
            <a:pPr lvl="1"/>
            <a:r>
              <a:rPr lang="en-US" altLang="ja-JP" sz="1600" dirty="0" smtClean="0">
                <a:hlinkClick r:id="rId5"/>
              </a:rPr>
              <a:t>http</a:t>
            </a:r>
            <a:r>
              <a:rPr lang="en-US" altLang="ja-JP" sz="1600" dirty="0">
                <a:hlinkClick r:id="rId5"/>
              </a:rPr>
              <a:t>://</a:t>
            </a:r>
            <a:r>
              <a:rPr lang="en-US" altLang="ja-JP" sz="1600" dirty="0" smtClean="0">
                <a:hlinkClick r:id="rId5"/>
              </a:rPr>
              <a:t>sundriveplus.blog54.fc2.com/blog-entry-945.html</a:t>
            </a:r>
            <a:endParaRPr lang="ja-JP" altLang="en-US" sz="1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24" y="3415446"/>
            <a:ext cx="2765367" cy="33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1877849"/>
            <a:ext cx="6053802" cy="9694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クエリ構文との連携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en-US" altLang="ja-JP" dirty="0" err="1" smtClean="0"/>
              <a:t>HogeModel</a:t>
            </a:r>
            <a:r>
              <a:rPr lang="ja-JP" altLang="en-US" dirty="0" smtClean="0"/>
              <a:t>クラスに対して、クエリ構文が使用できる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906274" y="2462482"/>
            <a:ext cx="4186836" cy="38476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5991837" y="2507538"/>
            <a:ext cx="3633944" cy="837271"/>
          </a:xfrm>
          <a:prstGeom prst="wedgeRoundRectCallout">
            <a:avLst>
              <a:gd name="adj1" fmla="val -79321"/>
              <a:gd name="adj2" fmla="val -4180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普通にメソッドの呼び出し。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戻り値が</a:t>
            </a:r>
            <a:r>
              <a:rPr kumimoji="1" lang="en-US" altLang="ja-JP" dirty="0" err="1" smtClean="0"/>
              <a:t>int</a:t>
            </a:r>
            <a:r>
              <a:rPr kumimoji="1" lang="ja-JP" altLang="en-US" dirty="0" smtClean="0"/>
              <a:t>である事に注意。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58" y="4616485"/>
            <a:ext cx="6142046" cy="1595337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906274" y="5221769"/>
            <a:ext cx="2426861" cy="99005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4305789" y="5514045"/>
            <a:ext cx="3633944" cy="837271"/>
          </a:xfrm>
          <a:prstGeom prst="wedgeRoundRectCallout">
            <a:avLst>
              <a:gd name="adj1" fmla="val -79321"/>
              <a:gd name="adj2" fmla="val -4180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HogeModel</a:t>
            </a:r>
            <a:r>
              <a:rPr kumimoji="1" lang="ja-JP" altLang="en-US" dirty="0" smtClean="0"/>
              <a:t>に対して、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クエリ構文が使用可能に！！</a:t>
            </a:r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1798320" y="2847249"/>
            <a:ext cx="1005840" cy="2105207"/>
          </a:xfrm>
          <a:prstGeom prst="downArrow">
            <a:avLst>
              <a:gd name="adj1" fmla="val 443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これが出来ると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826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レーム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フレーム</Template>
  <TotalTime>0</TotalTime>
  <Words>3826</Words>
  <Application>Microsoft Office PowerPoint</Application>
  <PresentationFormat>ワイド画面</PresentationFormat>
  <Paragraphs>693</Paragraphs>
  <Slides>81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81</vt:i4>
      </vt:variant>
    </vt:vector>
  </HeadingPairs>
  <TitlesOfParts>
    <vt:vector size="86" baseType="lpstr">
      <vt:lpstr>メイリオ</vt:lpstr>
      <vt:lpstr>Calibri</vt:lpstr>
      <vt:lpstr>Lucida Calligraphy</vt:lpstr>
      <vt:lpstr>Wingdings 2</vt:lpstr>
      <vt:lpstr>フレーム</vt:lpstr>
      <vt:lpstr>リンクの冒険は終わっていなかった…</vt:lpstr>
      <vt:lpstr>取り逃がした魔王を追いかけろ！！</vt:lpstr>
      <vt:lpstr>Final LINQ Extensions Ⅱ</vt:lpstr>
      <vt:lpstr>自己紹介</vt:lpstr>
      <vt:lpstr>アジェンダ</vt:lpstr>
      <vt:lpstr>クエリ構文との連携</vt:lpstr>
      <vt:lpstr>クエリ構文との連携</vt:lpstr>
      <vt:lpstr>クエリ構文との連携</vt:lpstr>
      <vt:lpstr>クエリ構文との連携</vt:lpstr>
      <vt:lpstr>クエリ構文との連携</vt:lpstr>
      <vt:lpstr>クエリ構文との連携</vt:lpstr>
      <vt:lpstr>クエリ構文との連携</vt:lpstr>
      <vt:lpstr>クエリ構文との連携</vt:lpstr>
      <vt:lpstr>クエリ構文との連携</vt:lpstr>
      <vt:lpstr>演算子の適用回数を減らすこと</vt:lpstr>
      <vt:lpstr>演算子の適用回数を減らすこと</vt:lpstr>
      <vt:lpstr>演算子の適用回数を減らすこと</vt:lpstr>
      <vt:lpstr>演算子の適用回数を減らすこと</vt:lpstr>
      <vt:lpstr>演算子の適用回数を減らすこと</vt:lpstr>
      <vt:lpstr>演算子の適用回数を減らすこと</vt:lpstr>
      <vt:lpstr>短縮演算子</vt:lpstr>
      <vt:lpstr>短縮演算子</vt:lpstr>
      <vt:lpstr>Where条件の合成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LINQ⇔制御構文</vt:lpstr>
      <vt:lpstr>アジェンダ</vt:lpstr>
      <vt:lpstr>更なる演算子</vt:lpstr>
      <vt:lpstr>単項（即値）</vt:lpstr>
      <vt:lpstr>単項（即値）</vt:lpstr>
      <vt:lpstr>単項（即値）</vt:lpstr>
      <vt:lpstr>単項（即値）</vt:lpstr>
      <vt:lpstr>単項（即値）</vt:lpstr>
      <vt:lpstr>単項（即値）</vt:lpstr>
      <vt:lpstr>抽出</vt:lpstr>
      <vt:lpstr>抽出</vt:lpstr>
      <vt:lpstr>抽出</vt:lpstr>
      <vt:lpstr>抽出</vt:lpstr>
      <vt:lpstr>抽出</vt:lpstr>
      <vt:lpstr>抽出</vt:lpstr>
      <vt:lpstr>抽出</vt:lpstr>
      <vt:lpstr>抽出</vt:lpstr>
      <vt:lpstr>抽出</vt:lpstr>
      <vt:lpstr>抽出</vt:lpstr>
      <vt:lpstr>集合演算</vt:lpstr>
      <vt:lpstr>集合演算</vt:lpstr>
      <vt:lpstr>集合演算</vt:lpstr>
      <vt:lpstr>集合演算</vt:lpstr>
      <vt:lpstr>単純結合</vt:lpstr>
      <vt:lpstr>単純結合</vt:lpstr>
      <vt:lpstr>結合</vt:lpstr>
      <vt:lpstr>結合</vt:lpstr>
      <vt:lpstr>結合</vt:lpstr>
      <vt:lpstr>結合</vt:lpstr>
      <vt:lpstr>結合</vt:lpstr>
      <vt:lpstr>結合</vt:lpstr>
      <vt:lpstr>結合</vt:lpstr>
      <vt:lpstr>結合</vt:lpstr>
      <vt:lpstr>結合</vt:lpstr>
      <vt:lpstr>結合</vt:lpstr>
      <vt:lpstr>結合</vt:lpstr>
      <vt:lpstr>ジェネレーター</vt:lpstr>
      <vt:lpstr>ジェネレーター</vt:lpstr>
      <vt:lpstr>ジェネレーター</vt:lpstr>
      <vt:lpstr>ジェネレーター</vt:lpstr>
      <vt:lpstr>アジェンダ</vt:lpstr>
      <vt:lpstr>ポルナレフ</vt:lpstr>
      <vt:lpstr>次回予告</vt:lpstr>
      <vt:lpstr>お疲れ様でした！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2015-05-10T04:30:48Z</dcterms:created>
  <dcterms:modified xsi:type="dcterms:W3CDTF">2015-05-10T04:31:02Z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