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1"/>
  </p:sldMasterIdLst>
  <p:sldIdLst>
    <p:sldId id="256" r:id="rId2"/>
    <p:sldId id="278" r:id="rId3"/>
    <p:sldId id="288" r:id="rId4"/>
    <p:sldId id="290" r:id="rId5"/>
    <p:sldId id="279" r:id="rId6"/>
    <p:sldId id="257" r:id="rId7"/>
    <p:sldId id="261" r:id="rId8"/>
    <p:sldId id="258" r:id="rId9"/>
    <p:sldId id="259" r:id="rId10"/>
    <p:sldId id="260" r:id="rId11"/>
    <p:sldId id="262" r:id="rId12"/>
    <p:sldId id="263" r:id="rId13"/>
    <p:sldId id="264" r:id="rId14"/>
    <p:sldId id="291" r:id="rId15"/>
    <p:sldId id="282" r:id="rId16"/>
    <p:sldId id="266" r:id="rId17"/>
    <p:sldId id="267" r:id="rId18"/>
    <p:sldId id="268" r:id="rId19"/>
    <p:sldId id="269" r:id="rId20"/>
    <p:sldId id="270" r:id="rId21"/>
    <p:sldId id="271" r:id="rId22"/>
    <p:sldId id="283" r:id="rId23"/>
    <p:sldId id="272" r:id="rId24"/>
    <p:sldId id="273" r:id="rId25"/>
    <p:sldId id="299" r:id="rId26"/>
    <p:sldId id="292" r:id="rId27"/>
    <p:sldId id="293" r:id="rId28"/>
    <p:sldId id="294" r:id="rId29"/>
    <p:sldId id="295" r:id="rId30"/>
    <p:sldId id="296" r:id="rId31"/>
    <p:sldId id="297" r:id="rId32"/>
    <p:sldId id="298" r:id="rId33"/>
    <p:sldId id="300" r:id="rId34"/>
    <p:sldId id="301" r:id="rId35"/>
    <p:sldId id="302" r:id="rId36"/>
    <p:sldId id="310" r:id="rId37"/>
    <p:sldId id="311" r:id="rId38"/>
    <p:sldId id="312" r:id="rId39"/>
    <p:sldId id="303" r:id="rId40"/>
    <p:sldId id="304" r:id="rId41"/>
    <p:sldId id="305" r:id="rId42"/>
    <p:sldId id="284" r:id="rId43"/>
    <p:sldId id="277" r:id="rId44"/>
    <p:sldId id="313" r:id="rId45"/>
    <p:sldId id="314" r:id="rId46"/>
    <p:sldId id="315" r:id="rId47"/>
    <p:sldId id="307" r:id="rId48"/>
    <p:sldId id="316" r:id="rId49"/>
    <p:sldId id="317" r:id="rId50"/>
    <p:sldId id="309" r:id="rId51"/>
    <p:sldId id="318" r:id="rId52"/>
    <p:sldId id="319" r:id="rId53"/>
    <p:sldId id="320" r:id="rId54"/>
    <p:sldId id="321" r:id="rId55"/>
    <p:sldId id="322" r:id="rId56"/>
    <p:sldId id="323" r:id="rId57"/>
    <p:sldId id="285" r:id="rId58"/>
    <p:sldId id="276" r:id="rId59"/>
    <p:sldId id="324" r:id="rId60"/>
    <p:sldId id="325" r:id="rId61"/>
    <p:sldId id="326" r:id="rId62"/>
    <p:sldId id="327" r:id="rId63"/>
    <p:sldId id="329" r:id="rId64"/>
    <p:sldId id="328" r:id="rId65"/>
    <p:sldId id="330" r:id="rId66"/>
    <p:sldId id="331" r:id="rId67"/>
    <p:sldId id="286" r:id="rId68"/>
    <p:sldId id="274" r:id="rId69"/>
    <p:sldId id="332" r:id="rId70"/>
    <p:sldId id="334" r:id="rId71"/>
    <p:sldId id="275" r:id="rId72"/>
    <p:sldId id="287" r:id="rId73"/>
    <p:sldId id="333" r:id="rId74"/>
    <p:sldId id="280" r:id="rId75"/>
    <p:sldId id="289"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BCEA"/>
    <a:srgbClr val="B07BD7"/>
    <a:srgbClr val="33CC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snapToGrid="0">
      <p:cViewPr varScale="1">
        <p:scale>
          <a:sx n="87" d="100"/>
          <a:sy n="87" d="100"/>
        </p:scale>
        <p:origin x="11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C2AD39-59B3-49DE-80D4-0DCCB1310DBA}" type="doc">
      <dgm:prSet loTypeId="urn:microsoft.com/office/officeart/2005/8/layout/funnel1" loCatId="relationship" qsTypeId="urn:microsoft.com/office/officeart/2005/8/quickstyle/simple1" qsCatId="simple" csTypeId="urn:microsoft.com/office/officeart/2005/8/colors/colorful2" csCatId="colorful" phldr="1"/>
      <dgm:spPr/>
      <dgm:t>
        <a:bodyPr/>
        <a:lstStyle/>
        <a:p>
          <a:endParaRPr kumimoji="1" lang="ja-JP" altLang="en-US"/>
        </a:p>
      </dgm:t>
    </dgm:pt>
    <dgm:pt modelId="{7EBDBD45-2632-4604-9E32-C9405E972E08}">
      <dgm:prSet phldrT="[テキスト]"/>
      <dgm:spPr/>
      <dgm:t>
        <a:bodyPr/>
        <a:lstStyle/>
        <a:p>
          <a:r>
            <a:rPr lang="en-US" altLang="ja-JP" dirty="0" smtClean="0"/>
            <a:t>123</a:t>
          </a:r>
          <a:endParaRPr lang="ja-JP" altLang="en-US" dirty="0"/>
        </a:p>
      </dgm:t>
    </dgm:pt>
    <dgm:pt modelId="{D67C2DE3-7D5A-4791-8F03-A282C9091646}" type="parTrans" cxnId="{DD3C77E4-A475-41BC-B140-73FEC1FDC1A3}">
      <dgm:prSet/>
      <dgm:spPr/>
      <dgm:t>
        <a:bodyPr/>
        <a:lstStyle/>
        <a:p>
          <a:endParaRPr lang="ja-JP" altLang="en-US"/>
        </a:p>
      </dgm:t>
    </dgm:pt>
    <dgm:pt modelId="{6C5382B3-1DE2-4CAA-A1CC-32A522CA6583}" type="sibTrans" cxnId="{DD3C77E4-A475-41BC-B140-73FEC1FDC1A3}">
      <dgm:prSet/>
      <dgm:spPr/>
      <dgm:t>
        <a:bodyPr/>
        <a:lstStyle/>
        <a:p>
          <a:endParaRPr lang="ja-JP" altLang="en-US"/>
        </a:p>
      </dgm:t>
    </dgm:pt>
    <dgm:pt modelId="{D58579DD-AB07-405E-8BBA-84C62799D6CC}">
      <dgm:prSet phldrT="[テキスト]"/>
      <dgm:spPr/>
      <dgm:t>
        <a:bodyPr/>
        <a:lstStyle/>
        <a:p>
          <a:r>
            <a:rPr lang="en-US" altLang="ja-JP" dirty="0" smtClean="0"/>
            <a:t>456</a:t>
          </a:r>
          <a:endParaRPr lang="ja-JP" altLang="en-US" dirty="0"/>
        </a:p>
      </dgm:t>
    </dgm:pt>
    <dgm:pt modelId="{0367BABB-DE34-4A53-8039-A78287548A9D}" type="parTrans" cxnId="{53C95235-39B6-4177-9496-F5C992B650D8}">
      <dgm:prSet/>
      <dgm:spPr/>
      <dgm:t>
        <a:bodyPr/>
        <a:lstStyle/>
        <a:p>
          <a:endParaRPr lang="ja-JP" altLang="en-US"/>
        </a:p>
      </dgm:t>
    </dgm:pt>
    <dgm:pt modelId="{932A0EAB-3CDB-4BF0-82F5-46700F6396B4}" type="sibTrans" cxnId="{53C95235-39B6-4177-9496-F5C992B650D8}">
      <dgm:prSet/>
      <dgm:spPr/>
      <dgm:t>
        <a:bodyPr/>
        <a:lstStyle/>
        <a:p>
          <a:endParaRPr lang="ja-JP" altLang="en-US"/>
        </a:p>
      </dgm:t>
    </dgm:pt>
    <dgm:pt modelId="{7B1D46D6-4E87-49AA-BB31-85DDCD78E5C6}">
      <dgm:prSet phldrT="[テキスト]"/>
      <dgm:spPr/>
      <dgm:t>
        <a:bodyPr/>
        <a:lstStyle/>
        <a:p>
          <a:r>
            <a:rPr lang="en-US" altLang="ja-JP" dirty="0" smtClean="0"/>
            <a:t>789</a:t>
          </a:r>
          <a:endParaRPr lang="ja-JP" altLang="en-US" dirty="0"/>
        </a:p>
      </dgm:t>
    </dgm:pt>
    <dgm:pt modelId="{2AA03BAF-BC23-49D6-B952-665F3C1C031F}" type="sibTrans" cxnId="{28078E74-C993-47C9-894E-DE75839D2894}">
      <dgm:prSet/>
      <dgm:spPr/>
      <dgm:t>
        <a:bodyPr/>
        <a:lstStyle/>
        <a:p>
          <a:endParaRPr lang="ja-JP" altLang="en-US"/>
        </a:p>
      </dgm:t>
    </dgm:pt>
    <dgm:pt modelId="{E0A26FBB-C59C-4DEB-86E2-D5BC35AC69E9}" type="parTrans" cxnId="{28078E74-C993-47C9-894E-DE75839D2894}">
      <dgm:prSet/>
      <dgm:spPr/>
      <dgm:t>
        <a:bodyPr/>
        <a:lstStyle/>
        <a:p>
          <a:endParaRPr lang="ja-JP" altLang="en-US"/>
        </a:p>
      </dgm:t>
    </dgm:pt>
    <dgm:pt modelId="{D5D0628F-666B-4CF2-894E-090C80D9D68D}">
      <dgm:prSet/>
      <dgm:spPr/>
      <dgm:t>
        <a:bodyPr/>
        <a:lstStyle/>
        <a:p>
          <a:endParaRPr kumimoji="1" lang="ja-JP" altLang="en-US"/>
        </a:p>
      </dgm:t>
    </dgm:pt>
    <dgm:pt modelId="{3C8C7321-A4AC-47A4-A4AE-7837F25314C5}" type="parTrans" cxnId="{B0583027-7F3A-4CC3-9260-31368AD2F1EC}">
      <dgm:prSet/>
      <dgm:spPr/>
      <dgm:t>
        <a:bodyPr/>
        <a:lstStyle/>
        <a:p>
          <a:endParaRPr kumimoji="1" lang="ja-JP" altLang="en-US"/>
        </a:p>
      </dgm:t>
    </dgm:pt>
    <dgm:pt modelId="{FBC08518-BAE3-4994-BF85-36E275E793A3}" type="sibTrans" cxnId="{B0583027-7F3A-4CC3-9260-31368AD2F1EC}">
      <dgm:prSet/>
      <dgm:spPr/>
      <dgm:t>
        <a:bodyPr/>
        <a:lstStyle/>
        <a:p>
          <a:endParaRPr kumimoji="1" lang="ja-JP" altLang="en-US"/>
        </a:p>
      </dgm:t>
    </dgm:pt>
    <dgm:pt modelId="{8A53E87C-B376-4214-AD86-98FFB485411F}" type="pres">
      <dgm:prSet presAssocID="{4BC2AD39-59B3-49DE-80D4-0DCCB1310DBA}" presName="Name0" presStyleCnt="0">
        <dgm:presLayoutVars>
          <dgm:chMax val="4"/>
          <dgm:resizeHandles val="exact"/>
        </dgm:presLayoutVars>
      </dgm:prSet>
      <dgm:spPr/>
      <dgm:t>
        <a:bodyPr/>
        <a:lstStyle/>
        <a:p>
          <a:endParaRPr kumimoji="1" lang="ja-JP" altLang="en-US"/>
        </a:p>
      </dgm:t>
    </dgm:pt>
    <dgm:pt modelId="{E0A6E955-2861-41C1-900E-288A86D3B082}" type="pres">
      <dgm:prSet presAssocID="{4BC2AD39-59B3-49DE-80D4-0DCCB1310DBA}" presName="ellipse" presStyleLbl="trBgShp" presStyleIdx="0" presStyleCnt="1"/>
      <dgm:spPr/>
    </dgm:pt>
    <dgm:pt modelId="{3190B768-25C2-4A07-A2A9-961D18158CAB}" type="pres">
      <dgm:prSet presAssocID="{4BC2AD39-59B3-49DE-80D4-0DCCB1310DBA}" presName="arrow1" presStyleLbl="fgShp" presStyleIdx="0" presStyleCnt="1"/>
      <dgm:spPr/>
    </dgm:pt>
    <dgm:pt modelId="{3BB7DB9F-6BB7-4C69-8D90-25062FDF904C}" type="pres">
      <dgm:prSet presAssocID="{4BC2AD39-59B3-49DE-80D4-0DCCB1310DBA}" presName="rectangle" presStyleLbl="revTx" presStyleIdx="0" presStyleCnt="1">
        <dgm:presLayoutVars>
          <dgm:bulletEnabled val="1"/>
        </dgm:presLayoutVars>
      </dgm:prSet>
      <dgm:spPr/>
      <dgm:t>
        <a:bodyPr/>
        <a:lstStyle/>
        <a:p>
          <a:endParaRPr kumimoji="1" lang="ja-JP" altLang="en-US"/>
        </a:p>
      </dgm:t>
    </dgm:pt>
    <dgm:pt modelId="{5482D1BA-5F11-4375-9CAA-6D41C0D7CC16}" type="pres">
      <dgm:prSet presAssocID="{D58579DD-AB07-405E-8BBA-84C62799D6CC}" presName="item1" presStyleLbl="node1" presStyleIdx="0" presStyleCnt="3">
        <dgm:presLayoutVars>
          <dgm:bulletEnabled val="1"/>
        </dgm:presLayoutVars>
      </dgm:prSet>
      <dgm:spPr/>
      <dgm:t>
        <a:bodyPr/>
        <a:lstStyle/>
        <a:p>
          <a:endParaRPr kumimoji="1" lang="ja-JP" altLang="en-US"/>
        </a:p>
      </dgm:t>
    </dgm:pt>
    <dgm:pt modelId="{7720C2DD-17DA-483B-A573-D6AFD33E282C}" type="pres">
      <dgm:prSet presAssocID="{7B1D46D6-4E87-49AA-BB31-85DDCD78E5C6}" presName="item2" presStyleLbl="node1" presStyleIdx="1" presStyleCnt="3">
        <dgm:presLayoutVars>
          <dgm:bulletEnabled val="1"/>
        </dgm:presLayoutVars>
      </dgm:prSet>
      <dgm:spPr/>
      <dgm:t>
        <a:bodyPr/>
        <a:lstStyle/>
        <a:p>
          <a:endParaRPr kumimoji="1" lang="ja-JP" altLang="en-US"/>
        </a:p>
      </dgm:t>
    </dgm:pt>
    <dgm:pt modelId="{9385C6BF-5EA6-4FF8-B9C2-2B27A41F4303}" type="pres">
      <dgm:prSet presAssocID="{D5D0628F-666B-4CF2-894E-090C80D9D68D}" presName="item3" presStyleLbl="node1" presStyleIdx="2" presStyleCnt="3">
        <dgm:presLayoutVars>
          <dgm:bulletEnabled val="1"/>
        </dgm:presLayoutVars>
      </dgm:prSet>
      <dgm:spPr/>
      <dgm:t>
        <a:bodyPr/>
        <a:lstStyle/>
        <a:p>
          <a:endParaRPr kumimoji="1" lang="ja-JP" altLang="en-US"/>
        </a:p>
      </dgm:t>
    </dgm:pt>
    <dgm:pt modelId="{AAC7E7E2-F932-4C35-A498-81B8F2DCAE05}" type="pres">
      <dgm:prSet presAssocID="{4BC2AD39-59B3-49DE-80D4-0DCCB1310DBA}" presName="funnel" presStyleLbl="trAlignAcc1" presStyleIdx="0" presStyleCnt="1"/>
      <dgm:spPr/>
    </dgm:pt>
  </dgm:ptLst>
  <dgm:cxnLst>
    <dgm:cxn modelId="{28078E74-C993-47C9-894E-DE75839D2894}" srcId="{4BC2AD39-59B3-49DE-80D4-0DCCB1310DBA}" destId="{7B1D46D6-4E87-49AA-BB31-85DDCD78E5C6}" srcOrd="2" destOrd="0" parTransId="{E0A26FBB-C59C-4DEB-86E2-D5BC35AC69E9}" sibTransId="{2AA03BAF-BC23-49D6-B952-665F3C1C031F}"/>
    <dgm:cxn modelId="{53C95235-39B6-4177-9496-F5C992B650D8}" srcId="{4BC2AD39-59B3-49DE-80D4-0DCCB1310DBA}" destId="{D58579DD-AB07-405E-8BBA-84C62799D6CC}" srcOrd="1" destOrd="0" parTransId="{0367BABB-DE34-4A53-8039-A78287548A9D}" sibTransId="{932A0EAB-3CDB-4BF0-82F5-46700F6396B4}"/>
    <dgm:cxn modelId="{E42F9C47-A2B8-4110-8322-80903CA0633A}" type="presOf" srcId="{4BC2AD39-59B3-49DE-80D4-0DCCB1310DBA}" destId="{8A53E87C-B376-4214-AD86-98FFB485411F}" srcOrd="0" destOrd="0" presId="urn:microsoft.com/office/officeart/2005/8/layout/funnel1"/>
    <dgm:cxn modelId="{B0583027-7F3A-4CC3-9260-31368AD2F1EC}" srcId="{4BC2AD39-59B3-49DE-80D4-0DCCB1310DBA}" destId="{D5D0628F-666B-4CF2-894E-090C80D9D68D}" srcOrd="3" destOrd="0" parTransId="{3C8C7321-A4AC-47A4-A4AE-7837F25314C5}" sibTransId="{FBC08518-BAE3-4994-BF85-36E275E793A3}"/>
    <dgm:cxn modelId="{7BE1E5B1-C4B5-45FD-9730-ADCE20727D6F}" type="presOf" srcId="{D5D0628F-666B-4CF2-894E-090C80D9D68D}" destId="{3BB7DB9F-6BB7-4C69-8D90-25062FDF904C}" srcOrd="0" destOrd="0" presId="urn:microsoft.com/office/officeart/2005/8/layout/funnel1"/>
    <dgm:cxn modelId="{DD3C77E4-A475-41BC-B140-73FEC1FDC1A3}" srcId="{4BC2AD39-59B3-49DE-80D4-0DCCB1310DBA}" destId="{7EBDBD45-2632-4604-9E32-C9405E972E08}" srcOrd="0" destOrd="0" parTransId="{D67C2DE3-7D5A-4791-8F03-A282C9091646}" sibTransId="{6C5382B3-1DE2-4CAA-A1CC-32A522CA6583}"/>
    <dgm:cxn modelId="{4AFAEC35-98E8-431B-B454-53DE32BA9357}" type="presOf" srcId="{7B1D46D6-4E87-49AA-BB31-85DDCD78E5C6}" destId="{5482D1BA-5F11-4375-9CAA-6D41C0D7CC16}" srcOrd="0" destOrd="0" presId="urn:microsoft.com/office/officeart/2005/8/layout/funnel1"/>
    <dgm:cxn modelId="{A03DEAB2-9F36-4CEB-B8A5-227CD20E3F7E}" type="presOf" srcId="{7EBDBD45-2632-4604-9E32-C9405E972E08}" destId="{9385C6BF-5EA6-4FF8-B9C2-2B27A41F4303}" srcOrd="0" destOrd="0" presId="urn:microsoft.com/office/officeart/2005/8/layout/funnel1"/>
    <dgm:cxn modelId="{70A17CB6-E5C6-407F-8461-FEE70C83C4E0}" type="presOf" srcId="{D58579DD-AB07-405E-8BBA-84C62799D6CC}" destId="{7720C2DD-17DA-483B-A573-D6AFD33E282C}" srcOrd="0" destOrd="0" presId="urn:microsoft.com/office/officeart/2005/8/layout/funnel1"/>
    <dgm:cxn modelId="{01CB267B-973C-4AE4-8A72-E1033311F320}" type="presParOf" srcId="{8A53E87C-B376-4214-AD86-98FFB485411F}" destId="{E0A6E955-2861-41C1-900E-288A86D3B082}" srcOrd="0" destOrd="0" presId="urn:microsoft.com/office/officeart/2005/8/layout/funnel1"/>
    <dgm:cxn modelId="{366338D9-1011-4533-8DCE-FD282F911748}" type="presParOf" srcId="{8A53E87C-B376-4214-AD86-98FFB485411F}" destId="{3190B768-25C2-4A07-A2A9-961D18158CAB}" srcOrd="1" destOrd="0" presId="urn:microsoft.com/office/officeart/2005/8/layout/funnel1"/>
    <dgm:cxn modelId="{7678073B-99A8-416D-84F7-FBEDE583A60A}" type="presParOf" srcId="{8A53E87C-B376-4214-AD86-98FFB485411F}" destId="{3BB7DB9F-6BB7-4C69-8D90-25062FDF904C}" srcOrd="2" destOrd="0" presId="urn:microsoft.com/office/officeart/2005/8/layout/funnel1"/>
    <dgm:cxn modelId="{E0233E24-C740-4686-AB90-B900B59E569A}" type="presParOf" srcId="{8A53E87C-B376-4214-AD86-98FFB485411F}" destId="{5482D1BA-5F11-4375-9CAA-6D41C0D7CC16}" srcOrd="3" destOrd="0" presId="urn:microsoft.com/office/officeart/2005/8/layout/funnel1"/>
    <dgm:cxn modelId="{68B63CE5-2DB0-45DD-B06C-7A17F3AB517E}" type="presParOf" srcId="{8A53E87C-B376-4214-AD86-98FFB485411F}" destId="{7720C2DD-17DA-483B-A573-D6AFD33E282C}" srcOrd="4" destOrd="0" presId="urn:microsoft.com/office/officeart/2005/8/layout/funnel1"/>
    <dgm:cxn modelId="{25EC416D-44B2-4F3B-827A-7E86B399FA67}" type="presParOf" srcId="{8A53E87C-B376-4214-AD86-98FFB485411F}" destId="{9385C6BF-5EA6-4FF8-B9C2-2B27A41F4303}" srcOrd="5" destOrd="0" presId="urn:microsoft.com/office/officeart/2005/8/layout/funnel1"/>
    <dgm:cxn modelId="{51333647-3E93-4EBF-9813-D109B55CCA86}" type="presParOf" srcId="{8A53E87C-B376-4214-AD86-98FFB485411F}" destId="{AAC7E7E2-F932-4C35-A498-81B8F2DCAE0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E1A9EF-82C8-47DB-BDEE-179194ECD9F3}"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kumimoji="1" lang="ja-JP" altLang="en-US"/>
        </a:p>
      </dgm:t>
    </dgm:pt>
    <dgm:pt modelId="{6B317B31-7883-4509-AEDF-7394EB6AE3D1}">
      <dgm:prSet phldrT="[テキスト]"/>
      <dgm:spPr>
        <a:effectLst>
          <a:outerShdw blurRad="50800" dist="38100" dir="2700000" algn="tl" rotWithShape="0">
            <a:prstClr val="black">
              <a:alpha val="40000"/>
            </a:prstClr>
          </a:outerShdw>
        </a:effectLst>
      </dgm:spPr>
      <dgm:t>
        <a:bodyPr/>
        <a:lstStyle/>
        <a:p>
          <a:r>
            <a:rPr kumimoji="1" lang="en-US" altLang="ja-JP" dirty="0" smtClean="0"/>
            <a:t>Persons</a:t>
          </a:r>
          <a:endParaRPr kumimoji="1" lang="ja-JP" altLang="en-US" dirty="0"/>
        </a:p>
      </dgm:t>
    </dgm:pt>
    <dgm:pt modelId="{C3537B07-42F3-43D3-9E3A-0B12AC46919F}" type="parTrans" cxnId="{56B2C77C-D2E3-49AC-95F8-5453B4200DC1}">
      <dgm:prSet/>
      <dgm:spPr/>
      <dgm:t>
        <a:bodyPr/>
        <a:lstStyle/>
        <a:p>
          <a:endParaRPr kumimoji="1" lang="ja-JP" altLang="en-US"/>
        </a:p>
      </dgm:t>
    </dgm:pt>
    <dgm:pt modelId="{9899D79F-8BA7-468A-8443-818983C7FF35}" type="sibTrans" cxnId="{56B2C77C-D2E3-49AC-95F8-5453B4200DC1}">
      <dgm:prSet/>
      <dgm:spPr/>
      <dgm:t>
        <a:bodyPr/>
        <a:lstStyle/>
        <a:p>
          <a:endParaRPr kumimoji="1" lang="ja-JP" altLang="en-US"/>
        </a:p>
      </dgm:t>
    </dgm:pt>
    <dgm:pt modelId="{F23F6033-524C-4AC3-BD2D-5FA5B8431C98}">
      <dgm:prSet phldrT="[テキスト]"/>
      <dgm:spPr>
        <a:effectLst>
          <a:outerShdw blurRad="50800" dist="38100" dir="2700000" algn="tl" rotWithShape="0">
            <a:prstClr val="black">
              <a:alpha val="40000"/>
            </a:prstClr>
          </a:outerShdw>
        </a:effectLst>
      </dgm:spPr>
      <dgm:t>
        <a:bodyPr/>
        <a:lstStyle/>
        <a:p>
          <a:r>
            <a:rPr kumimoji="1" lang="en-US" altLang="ja-JP" dirty="0" smtClean="0"/>
            <a:t>Person</a:t>
          </a:r>
          <a:endParaRPr kumimoji="1" lang="ja-JP" altLang="en-US" dirty="0"/>
        </a:p>
      </dgm:t>
    </dgm:pt>
    <dgm:pt modelId="{3794F67D-0D6F-4C3F-AF25-98D37B69AE13}" type="parTrans" cxnId="{11DB1126-56BC-4EC0-8710-D8BF3882E5B3}">
      <dgm:prSet/>
      <dgm:spPr/>
      <dgm:t>
        <a:bodyPr/>
        <a:lstStyle/>
        <a:p>
          <a:endParaRPr kumimoji="1" lang="ja-JP" altLang="en-US"/>
        </a:p>
      </dgm:t>
    </dgm:pt>
    <dgm:pt modelId="{3B77AF55-764B-4060-8C88-A90F17CB563B}" type="sibTrans" cxnId="{11DB1126-56BC-4EC0-8710-D8BF3882E5B3}">
      <dgm:prSet/>
      <dgm:spPr/>
      <dgm:t>
        <a:bodyPr/>
        <a:lstStyle/>
        <a:p>
          <a:endParaRPr kumimoji="1" lang="ja-JP" altLang="en-US"/>
        </a:p>
      </dgm:t>
    </dgm:pt>
    <dgm:pt modelId="{F6EB002B-76EA-471B-803A-3D45862F4486}">
      <dgm:prSet phldrT="[テキスト]"/>
      <dgm:spPr>
        <a:effectLst>
          <a:outerShdw blurRad="50800" dist="38100" dir="2700000" algn="tl" rotWithShape="0">
            <a:prstClr val="black">
              <a:alpha val="40000"/>
            </a:prstClr>
          </a:outerShdw>
        </a:effectLst>
      </dgm:spPr>
      <dgm:t>
        <a:bodyPr/>
        <a:lstStyle/>
        <a:p>
          <a:r>
            <a:rPr kumimoji="1" lang="en-US" altLang="ja-JP" dirty="0" smtClean="0"/>
            <a:t>Address</a:t>
          </a:r>
          <a:endParaRPr kumimoji="1" lang="ja-JP" altLang="en-US" dirty="0"/>
        </a:p>
      </dgm:t>
    </dgm:pt>
    <dgm:pt modelId="{A4A15C57-73AA-4F8B-B252-6B28C3B9F797}" type="parTrans" cxnId="{CC3ADB1C-A7FE-4430-994E-79EABDE3CEEA}">
      <dgm:prSet/>
      <dgm:spPr/>
      <dgm:t>
        <a:bodyPr/>
        <a:lstStyle/>
        <a:p>
          <a:endParaRPr kumimoji="1" lang="ja-JP" altLang="en-US"/>
        </a:p>
      </dgm:t>
    </dgm:pt>
    <dgm:pt modelId="{3DC43BF4-1802-4572-B72C-AD282EA93071}" type="sibTrans" cxnId="{CC3ADB1C-A7FE-4430-994E-79EABDE3CEEA}">
      <dgm:prSet/>
      <dgm:spPr/>
      <dgm:t>
        <a:bodyPr/>
        <a:lstStyle/>
        <a:p>
          <a:endParaRPr kumimoji="1" lang="ja-JP" altLang="en-US"/>
        </a:p>
      </dgm:t>
    </dgm:pt>
    <dgm:pt modelId="{CFF41008-FE1C-4C7D-97F4-CEBC9ED9EDF8}">
      <dgm:prSet phldrT="[テキスト]"/>
      <dgm:spPr>
        <a:effectLst>
          <a:outerShdw blurRad="50800" dist="38100" dir="2700000" algn="tl" rotWithShape="0">
            <a:prstClr val="black">
              <a:alpha val="40000"/>
            </a:prstClr>
          </a:outerShdw>
        </a:effectLst>
      </dgm:spPr>
      <dgm:t>
        <a:bodyPr/>
        <a:lstStyle/>
        <a:p>
          <a:r>
            <a:rPr kumimoji="1" lang="en-US" altLang="ja-JP" dirty="0" smtClean="0"/>
            <a:t>Address</a:t>
          </a:r>
          <a:endParaRPr kumimoji="1" lang="ja-JP" altLang="en-US" dirty="0"/>
        </a:p>
      </dgm:t>
    </dgm:pt>
    <dgm:pt modelId="{9F9B4976-0A08-40A1-BE66-4A2F0C429C4F}" type="parTrans" cxnId="{9BB9DE3A-5A77-4C6A-B2DB-183C2247DC6E}">
      <dgm:prSet/>
      <dgm:spPr/>
      <dgm:t>
        <a:bodyPr/>
        <a:lstStyle/>
        <a:p>
          <a:endParaRPr kumimoji="1" lang="ja-JP" altLang="en-US"/>
        </a:p>
      </dgm:t>
    </dgm:pt>
    <dgm:pt modelId="{628F8411-BB73-463E-BB38-7CB10EBDB65C}" type="sibTrans" cxnId="{9BB9DE3A-5A77-4C6A-B2DB-183C2247DC6E}">
      <dgm:prSet/>
      <dgm:spPr/>
      <dgm:t>
        <a:bodyPr/>
        <a:lstStyle/>
        <a:p>
          <a:endParaRPr kumimoji="1" lang="ja-JP" altLang="en-US"/>
        </a:p>
      </dgm:t>
    </dgm:pt>
    <dgm:pt modelId="{BE89419E-9908-429E-98F0-0436B593071C}">
      <dgm:prSet phldrT="[テキスト]"/>
      <dgm:spPr>
        <a:effectLst>
          <a:outerShdw blurRad="50800" dist="38100" dir="2700000" algn="tl" rotWithShape="0">
            <a:prstClr val="black">
              <a:alpha val="40000"/>
            </a:prstClr>
          </a:outerShdw>
        </a:effectLst>
      </dgm:spPr>
      <dgm:t>
        <a:bodyPr/>
        <a:lstStyle/>
        <a:p>
          <a:r>
            <a:rPr kumimoji="1" lang="en-US" altLang="ja-JP" smtClean="0"/>
            <a:t>Person</a:t>
          </a:r>
          <a:endParaRPr kumimoji="1" lang="ja-JP" altLang="en-US" dirty="0"/>
        </a:p>
      </dgm:t>
    </dgm:pt>
    <dgm:pt modelId="{DD2CDED2-8AF1-403D-ACDA-CCECFCD8DDF8}" type="parTrans" cxnId="{1CE94648-06B0-48C7-BA18-8AF473152E76}">
      <dgm:prSet/>
      <dgm:spPr/>
      <dgm:t>
        <a:bodyPr/>
        <a:lstStyle/>
        <a:p>
          <a:endParaRPr kumimoji="1" lang="ja-JP" altLang="en-US"/>
        </a:p>
      </dgm:t>
    </dgm:pt>
    <dgm:pt modelId="{1CE759F4-6D48-4B24-8791-6C61F0E8B62B}" type="sibTrans" cxnId="{1CE94648-06B0-48C7-BA18-8AF473152E76}">
      <dgm:prSet/>
      <dgm:spPr/>
      <dgm:t>
        <a:bodyPr/>
        <a:lstStyle/>
        <a:p>
          <a:endParaRPr kumimoji="1" lang="ja-JP" altLang="en-US"/>
        </a:p>
      </dgm:t>
    </dgm:pt>
    <dgm:pt modelId="{7D11BD1C-9C8A-416F-807C-5C73BCFF9B66}">
      <dgm:prSet phldrT="[テキスト]"/>
      <dgm:spPr>
        <a:effectLst>
          <a:outerShdw blurRad="50800" dist="38100" dir="2700000" algn="tl" rotWithShape="0">
            <a:prstClr val="black">
              <a:alpha val="40000"/>
            </a:prstClr>
          </a:outerShdw>
        </a:effectLst>
      </dgm:spPr>
      <dgm:t>
        <a:bodyPr/>
        <a:lstStyle/>
        <a:p>
          <a:r>
            <a:rPr kumimoji="1" lang="en-US" altLang="ja-JP" dirty="0" smtClean="0"/>
            <a:t>Address</a:t>
          </a:r>
          <a:endParaRPr kumimoji="1" lang="ja-JP" altLang="en-US" dirty="0"/>
        </a:p>
      </dgm:t>
    </dgm:pt>
    <dgm:pt modelId="{06B6A943-4B6D-4468-8219-73EEA615E00E}" type="parTrans" cxnId="{11A9AC68-9DB6-487D-817E-AC0B8E425D06}">
      <dgm:prSet/>
      <dgm:spPr/>
      <dgm:t>
        <a:bodyPr/>
        <a:lstStyle/>
        <a:p>
          <a:endParaRPr kumimoji="1" lang="ja-JP" altLang="en-US"/>
        </a:p>
      </dgm:t>
    </dgm:pt>
    <dgm:pt modelId="{EA74B092-5597-4BB0-8934-1ED92146E03B}" type="sibTrans" cxnId="{11A9AC68-9DB6-487D-817E-AC0B8E425D06}">
      <dgm:prSet/>
      <dgm:spPr/>
      <dgm:t>
        <a:bodyPr/>
        <a:lstStyle/>
        <a:p>
          <a:endParaRPr kumimoji="1" lang="ja-JP" altLang="en-US"/>
        </a:p>
      </dgm:t>
    </dgm:pt>
    <dgm:pt modelId="{EE0D0EEB-716A-4004-B51A-1F96F7A12FAB}" type="pres">
      <dgm:prSet presAssocID="{F6E1A9EF-82C8-47DB-BDEE-179194ECD9F3}" presName="diagram" presStyleCnt="0">
        <dgm:presLayoutVars>
          <dgm:chPref val="1"/>
          <dgm:dir/>
          <dgm:animOne val="branch"/>
          <dgm:animLvl val="lvl"/>
          <dgm:resizeHandles val="exact"/>
        </dgm:presLayoutVars>
      </dgm:prSet>
      <dgm:spPr/>
      <dgm:t>
        <a:bodyPr/>
        <a:lstStyle/>
        <a:p>
          <a:endParaRPr kumimoji="1" lang="ja-JP" altLang="en-US"/>
        </a:p>
      </dgm:t>
    </dgm:pt>
    <dgm:pt modelId="{6E931575-3E36-4E19-9E95-E7F22099986A}" type="pres">
      <dgm:prSet presAssocID="{6B317B31-7883-4509-AEDF-7394EB6AE3D1}" presName="root1" presStyleCnt="0"/>
      <dgm:spPr/>
    </dgm:pt>
    <dgm:pt modelId="{C1E6BE80-C15E-4150-80F9-477D4FA0B960}" type="pres">
      <dgm:prSet presAssocID="{6B317B31-7883-4509-AEDF-7394EB6AE3D1}" presName="LevelOneTextNode" presStyleLbl="node0" presStyleIdx="0" presStyleCnt="1">
        <dgm:presLayoutVars>
          <dgm:chPref val="3"/>
        </dgm:presLayoutVars>
      </dgm:prSet>
      <dgm:spPr/>
      <dgm:t>
        <a:bodyPr/>
        <a:lstStyle/>
        <a:p>
          <a:endParaRPr kumimoji="1" lang="ja-JP" altLang="en-US"/>
        </a:p>
      </dgm:t>
    </dgm:pt>
    <dgm:pt modelId="{25F7D516-37D8-4D69-AB42-3DA6B723C87C}" type="pres">
      <dgm:prSet presAssocID="{6B317B31-7883-4509-AEDF-7394EB6AE3D1}" presName="level2hierChild" presStyleCnt="0"/>
      <dgm:spPr/>
    </dgm:pt>
    <dgm:pt modelId="{B88C4039-D9DE-4C61-A176-FCE57F64ED4C}" type="pres">
      <dgm:prSet presAssocID="{3794F67D-0D6F-4C3F-AF25-98D37B69AE13}" presName="conn2-1" presStyleLbl="parChTrans1D2" presStyleIdx="0" presStyleCnt="2"/>
      <dgm:spPr/>
      <dgm:t>
        <a:bodyPr/>
        <a:lstStyle/>
        <a:p>
          <a:endParaRPr kumimoji="1" lang="ja-JP" altLang="en-US"/>
        </a:p>
      </dgm:t>
    </dgm:pt>
    <dgm:pt modelId="{7390303D-9DCA-49BF-8751-E245B64FA96C}" type="pres">
      <dgm:prSet presAssocID="{3794F67D-0D6F-4C3F-AF25-98D37B69AE13}" presName="connTx" presStyleLbl="parChTrans1D2" presStyleIdx="0" presStyleCnt="2"/>
      <dgm:spPr/>
      <dgm:t>
        <a:bodyPr/>
        <a:lstStyle/>
        <a:p>
          <a:endParaRPr kumimoji="1" lang="ja-JP" altLang="en-US"/>
        </a:p>
      </dgm:t>
    </dgm:pt>
    <dgm:pt modelId="{F645A8A7-FCA0-4158-8720-06C67F4C2E04}" type="pres">
      <dgm:prSet presAssocID="{F23F6033-524C-4AC3-BD2D-5FA5B8431C98}" presName="root2" presStyleCnt="0"/>
      <dgm:spPr/>
    </dgm:pt>
    <dgm:pt modelId="{4E65790F-379C-4126-8218-2CA2385058F0}" type="pres">
      <dgm:prSet presAssocID="{F23F6033-524C-4AC3-BD2D-5FA5B8431C98}" presName="LevelTwoTextNode" presStyleLbl="node2" presStyleIdx="0" presStyleCnt="2">
        <dgm:presLayoutVars>
          <dgm:chPref val="3"/>
        </dgm:presLayoutVars>
      </dgm:prSet>
      <dgm:spPr/>
      <dgm:t>
        <a:bodyPr/>
        <a:lstStyle/>
        <a:p>
          <a:endParaRPr kumimoji="1" lang="ja-JP" altLang="en-US"/>
        </a:p>
      </dgm:t>
    </dgm:pt>
    <dgm:pt modelId="{DDEC236B-FFDC-4B3D-A6D6-2121924E4CAF}" type="pres">
      <dgm:prSet presAssocID="{F23F6033-524C-4AC3-BD2D-5FA5B8431C98}" presName="level3hierChild" presStyleCnt="0"/>
      <dgm:spPr/>
    </dgm:pt>
    <dgm:pt modelId="{DF60F1F7-E794-4FD8-BD4F-FA4A86C8D0CE}" type="pres">
      <dgm:prSet presAssocID="{A4A15C57-73AA-4F8B-B252-6B28C3B9F797}" presName="conn2-1" presStyleLbl="parChTrans1D3" presStyleIdx="0" presStyleCnt="3"/>
      <dgm:spPr/>
      <dgm:t>
        <a:bodyPr/>
        <a:lstStyle/>
        <a:p>
          <a:endParaRPr kumimoji="1" lang="ja-JP" altLang="en-US"/>
        </a:p>
      </dgm:t>
    </dgm:pt>
    <dgm:pt modelId="{FF8DD922-C09B-47B6-827A-88A9D4A1AAC2}" type="pres">
      <dgm:prSet presAssocID="{A4A15C57-73AA-4F8B-B252-6B28C3B9F797}" presName="connTx" presStyleLbl="parChTrans1D3" presStyleIdx="0" presStyleCnt="3"/>
      <dgm:spPr/>
      <dgm:t>
        <a:bodyPr/>
        <a:lstStyle/>
        <a:p>
          <a:endParaRPr kumimoji="1" lang="ja-JP" altLang="en-US"/>
        </a:p>
      </dgm:t>
    </dgm:pt>
    <dgm:pt modelId="{4BBF0417-38A8-465E-A90A-CBCF941B1458}" type="pres">
      <dgm:prSet presAssocID="{F6EB002B-76EA-471B-803A-3D45862F4486}" presName="root2" presStyleCnt="0"/>
      <dgm:spPr/>
    </dgm:pt>
    <dgm:pt modelId="{5D9BC7AB-C228-43A0-95F2-79BEC6EFA49E}" type="pres">
      <dgm:prSet presAssocID="{F6EB002B-76EA-471B-803A-3D45862F4486}" presName="LevelTwoTextNode" presStyleLbl="node3" presStyleIdx="0" presStyleCnt="3">
        <dgm:presLayoutVars>
          <dgm:chPref val="3"/>
        </dgm:presLayoutVars>
      </dgm:prSet>
      <dgm:spPr/>
      <dgm:t>
        <a:bodyPr/>
        <a:lstStyle/>
        <a:p>
          <a:endParaRPr kumimoji="1" lang="ja-JP" altLang="en-US"/>
        </a:p>
      </dgm:t>
    </dgm:pt>
    <dgm:pt modelId="{46FCBD5F-4834-4DC3-9BB7-78848FC684F0}" type="pres">
      <dgm:prSet presAssocID="{F6EB002B-76EA-471B-803A-3D45862F4486}" presName="level3hierChild" presStyleCnt="0"/>
      <dgm:spPr/>
    </dgm:pt>
    <dgm:pt modelId="{E81517AA-40EF-40E2-A958-4334AB3F366B}" type="pres">
      <dgm:prSet presAssocID="{9F9B4976-0A08-40A1-BE66-4A2F0C429C4F}" presName="conn2-1" presStyleLbl="parChTrans1D3" presStyleIdx="1" presStyleCnt="3"/>
      <dgm:spPr/>
      <dgm:t>
        <a:bodyPr/>
        <a:lstStyle/>
        <a:p>
          <a:endParaRPr kumimoji="1" lang="ja-JP" altLang="en-US"/>
        </a:p>
      </dgm:t>
    </dgm:pt>
    <dgm:pt modelId="{F455C5C4-BB29-4BF5-B91E-CEECB239E64E}" type="pres">
      <dgm:prSet presAssocID="{9F9B4976-0A08-40A1-BE66-4A2F0C429C4F}" presName="connTx" presStyleLbl="parChTrans1D3" presStyleIdx="1" presStyleCnt="3"/>
      <dgm:spPr/>
      <dgm:t>
        <a:bodyPr/>
        <a:lstStyle/>
        <a:p>
          <a:endParaRPr kumimoji="1" lang="ja-JP" altLang="en-US"/>
        </a:p>
      </dgm:t>
    </dgm:pt>
    <dgm:pt modelId="{8AA39081-17D7-47B3-B829-37792986E8D5}" type="pres">
      <dgm:prSet presAssocID="{CFF41008-FE1C-4C7D-97F4-CEBC9ED9EDF8}" presName="root2" presStyleCnt="0"/>
      <dgm:spPr/>
    </dgm:pt>
    <dgm:pt modelId="{9F9D3350-100B-4C5E-873E-F05949FD2B4D}" type="pres">
      <dgm:prSet presAssocID="{CFF41008-FE1C-4C7D-97F4-CEBC9ED9EDF8}" presName="LevelTwoTextNode" presStyleLbl="node3" presStyleIdx="1" presStyleCnt="3">
        <dgm:presLayoutVars>
          <dgm:chPref val="3"/>
        </dgm:presLayoutVars>
      </dgm:prSet>
      <dgm:spPr/>
      <dgm:t>
        <a:bodyPr/>
        <a:lstStyle/>
        <a:p>
          <a:endParaRPr kumimoji="1" lang="ja-JP" altLang="en-US"/>
        </a:p>
      </dgm:t>
    </dgm:pt>
    <dgm:pt modelId="{8C9FB87A-6848-4C3C-9D1A-9D5EFBBE2130}" type="pres">
      <dgm:prSet presAssocID="{CFF41008-FE1C-4C7D-97F4-CEBC9ED9EDF8}" presName="level3hierChild" presStyleCnt="0"/>
      <dgm:spPr/>
    </dgm:pt>
    <dgm:pt modelId="{851CCD25-718A-47B5-B94F-479C830B0B70}" type="pres">
      <dgm:prSet presAssocID="{DD2CDED2-8AF1-403D-ACDA-CCECFCD8DDF8}" presName="conn2-1" presStyleLbl="parChTrans1D2" presStyleIdx="1" presStyleCnt="2"/>
      <dgm:spPr/>
      <dgm:t>
        <a:bodyPr/>
        <a:lstStyle/>
        <a:p>
          <a:endParaRPr kumimoji="1" lang="ja-JP" altLang="en-US"/>
        </a:p>
      </dgm:t>
    </dgm:pt>
    <dgm:pt modelId="{61ABF923-3A63-4EAC-BD53-CC16AF771778}" type="pres">
      <dgm:prSet presAssocID="{DD2CDED2-8AF1-403D-ACDA-CCECFCD8DDF8}" presName="connTx" presStyleLbl="parChTrans1D2" presStyleIdx="1" presStyleCnt="2"/>
      <dgm:spPr/>
      <dgm:t>
        <a:bodyPr/>
        <a:lstStyle/>
        <a:p>
          <a:endParaRPr kumimoji="1" lang="ja-JP" altLang="en-US"/>
        </a:p>
      </dgm:t>
    </dgm:pt>
    <dgm:pt modelId="{955C4639-DAEC-4999-9795-D52EA66DDA71}" type="pres">
      <dgm:prSet presAssocID="{BE89419E-9908-429E-98F0-0436B593071C}" presName="root2" presStyleCnt="0"/>
      <dgm:spPr/>
    </dgm:pt>
    <dgm:pt modelId="{435A4FD9-5953-4092-8A44-A85374B42885}" type="pres">
      <dgm:prSet presAssocID="{BE89419E-9908-429E-98F0-0436B593071C}" presName="LevelTwoTextNode" presStyleLbl="node2" presStyleIdx="1" presStyleCnt="2">
        <dgm:presLayoutVars>
          <dgm:chPref val="3"/>
        </dgm:presLayoutVars>
      </dgm:prSet>
      <dgm:spPr/>
      <dgm:t>
        <a:bodyPr/>
        <a:lstStyle/>
        <a:p>
          <a:endParaRPr kumimoji="1" lang="ja-JP" altLang="en-US"/>
        </a:p>
      </dgm:t>
    </dgm:pt>
    <dgm:pt modelId="{3679C567-0E0B-4F2F-BBFF-6A70BD49EF04}" type="pres">
      <dgm:prSet presAssocID="{BE89419E-9908-429E-98F0-0436B593071C}" presName="level3hierChild" presStyleCnt="0"/>
      <dgm:spPr/>
    </dgm:pt>
    <dgm:pt modelId="{6BE2BFF5-30C9-4845-9DA9-02F5B89D9415}" type="pres">
      <dgm:prSet presAssocID="{06B6A943-4B6D-4468-8219-73EEA615E00E}" presName="conn2-1" presStyleLbl="parChTrans1D3" presStyleIdx="2" presStyleCnt="3"/>
      <dgm:spPr/>
      <dgm:t>
        <a:bodyPr/>
        <a:lstStyle/>
        <a:p>
          <a:endParaRPr kumimoji="1" lang="ja-JP" altLang="en-US"/>
        </a:p>
      </dgm:t>
    </dgm:pt>
    <dgm:pt modelId="{BEB4308A-6B66-455B-B7FB-AECDCF5AE0BA}" type="pres">
      <dgm:prSet presAssocID="{06B6A943-4B6D-4468-8219-73EEA615E00E}" presName="connTx" presStyleLbl="parChTrans1D3" presStyleIdx="2" presStyleCnt="3"/>
      <dgm:spPr/>
      <dgm:t>
        <a:bodyPr/>
        <a:lstStyle/>
        <a:p>
          <a:endParaRPr kumimoji="1" lang="ja-JP" altLang="en-US"/>
        </a:p>
      </dgm:t>
    </dgm:pt>
    <dgm:pt modelId="{F0F097D3-AAA7-4D12-8D5E-7EF4ABED03BB}" type="pres">
      <dgm:prSet presAssocID="{7D11BD1C-9C8A-416F-807C-5C73BCFF9B66}" presName="root2" presStyleCnt="0"/>
      <dgm:spPr/>
    </dgm:pt>
    <dgm:pt modelId="{8B405D44-EBF0-41EA-A08C-9D042564D957}" type="pres">
      <dgm:prSet presAssocID="{7D11BD1C-9C8A-416F-807C-5C73BCFF9B66}" presName="LevelTwoTextNode" presStyleLbl="node3" presStyleIdx="2" presStyleCnt="3">
        <dgm:presLayoutVars>
          <dgm:chPref val="3"/>
        </dgm:presLayoutVars>
      </dgm:prSet>
      <dgm:spPr/>
      <dgm:t>
        <a:bodyPr/>
        <a:lstStyle/>
        <a:p>
          <a:endParaRPr kumimoji="1" lang="ja-JP" altLang="en-US"/>
        </a:p>
      </dgm:t>
    </dgm:pt>
    <dgm:pt modelId="{F78DEBD4-CE5B-44C4-82B4-E367A93D0B0C}" type="pres">
      <dgm:prSet presAssocID="{7D11BD1C-9C8A-416F-807C-5C73BCFF9B66}" presName="level3hierChild" presStyleCnt="0"/>
      <dgm:spPr/>
    </dgm:pt>
  </dgm:ptLst>
  <dgm:cxnLst>
    <dgm:cxn modelId="{25C8A181-39C1-4313-B9A8-F3E803167FB4}" type="presOf" srcId="{F23F6033-524C-4AC3-BD2D-5FA5B8431C98}" destId="{4E65790F-379C-4126-8218-2CA2385058F0}" srcOrd="0" destOrd="0" presId="urn:microsoft.com/office/officeart/2005/8/layout/hierarchy2"/>
    <dgm:cxn modelId="{56B2C77C-D2E3-49AC-95F8-5453B4200DC1}" srcId="{F6E1A9EF-82C8-47DB-BDEE-179194ECD9F3}" destId="{6B317B31-7883-4509-AEDF-7394EB6AE3D1}" srcOrd="0" destOrd="0" parTransId="{C3537B07-42F3-43D3-9E3A-0B12AC46919F}" sibTransId="{9899D79F-8BA7-468A-8443-818983C7FF35}"/>
    <dgm:cxn modelId="{1CE94648-06B0-48C7-BA18-8AF473152E76}" srcId="{6B317B31-7883-4509-AEDF-7394EB6AE3D1}" destId="{BE89419E-9908-429E-98F0-0436B593071C}" srcOrd="1" destOrd="0" parTransId="{DD2CDED2-8AF1-403D-ACDA-CCECFCD8DDF8}" sibTransId="{1CE759F4-6D48-4B24-8791-6C61F0E8B62B}"/>
    <dgm:cxn modelId="{CC3ADB1C-A7FE-4430-994E-79EABDE3CEEA}" srcId="{F23F6033-524C-4AC3-BD2D-5FA5B8431C98}" destId="{F6EB002B-76EA-471B-803A-3D45862F4486}" srcOrd="0" destOrd="0" parTransId="{A4A15C57-73AA-4F8B-B252-6B28C3B9F797}" sibTransId="{3DC43BF4-1802-4572-B72C-AD282EA93071}"/>
    <dgm:cxn modelId="{F013782B-B734-4BAB-840F-0E40F59A9A63}" type="presOf" srcId="{A4A15C57-73AA-4F8B-B252-6B28C3B9F797}" destId="{FF8DD922-C09B-47B6-827A-88A9D4A1AAC2}" srcOrd="1" destOrd="0" presId="urn:microsoft.com/office/officeart/2005/8/layout/hierarchy2"/>
    <dgm:cxn modelId="{F2ED332C-739E-4BB4-99CE-6B9463F7B8E6}" type="presOf" srcId="{F6E1A9EF-82C8-47DB-BDEE-179194ECD9F3}" destId="{EE0D0EEB-716A-4004-B51A-1F96F7A12FAB}" srcOrd="0" destOrd="0" presId="urn:microsoft.com/office/officeart/2005/8/layout/hierarchy2"/>
    <dgm:cxn modelId="{DB8EFCC3-106D-4E84-9CC8-A4C935CA9A9A}" type="presOf" srcId="{DD2CDED2-8AF1-403D-ACDA-CCECFCD8DDF8}" destId="{851CCD25-718A-47B5-B94F-479C830B0B70}" srcOrd="0" destOrd="0" presId="urn:microsoft.com/office/officeart/2005/8/layout/hierarchy2"/>
    <dgm:cxn modelId="{5D59523E-CB8E-4065-8878-9A97FFC3ABFB}" type="presOf" srcId="{06B6A943-4B6D-4468-8219-73EEA615E00E}" destId="{BEB4308A-6B66-455B-B7FB-AECDCF5AE0BA}" srcOrd="1" destOrd="0" presId="urn:microsoft.com/office/officeart/2005/8/layout/hierarchy2"/>
    <dgm:cxn modelId="{B0C2733C-4430-4CA3-B382-BA6361E8C892}" type="presOf" srcId="{3794F67D-0D6F-4C3F-AF25-98D37B69AE13}" destId="{B88C4039-D9DE-4C61-A176-FCE57F64ED4C}" srcOrd="0" destOrd="0" presId="urn:microsoft.com/office/officeart/2005/8/layout/hierarchy2"/>
    <dgm:cxn modelId="{30EA7E05-AAF3-4095-8B0A-EAD27473E326}" type="presOf" srcId="{DD2CDED2-8AF1-403D-ACDA-CCECFCD8DDF8}" destId="{61ABF923-3A63-4EAC-BD53-CC16AF771778}" srcOrd="1" destOrd="0" presId="urn:microsoft.com/office/officeart/2005/8/layout/hierarchy2"/>
    <dgm:cxn modelId="{7019A9FF-2941-497A-8B6C-B18158102C5B}" type="presOf" srcId="{6B317B31-7883-4509-AEDF-7394EB6AE3D1}" destId="{C1E6BE80-C15E-4150-80F9-477D4FA0B960}" srcOrd="0" destOrd="0" presId="urn:microsoft.com/office/officeart/2005/8/layout/hierarchy2"/>
    <dgm:cxn modelId="{EE3DEB9B-8E6C-4E3F-BAB9-D8680601F2AD}" type="presOf" srcId="{A4A15C57-73AA-4F8B-B252-6B28C3B9F797}" destId="{DF60F1F7-E794-4FD8-BD4F-FA4A86C8D0CE}" srcOrd="0" destOrd="0" presId="urn:microsoft.com/office/officeart/2005/8/layout/hierarchy2"/>
    <dgm:cxn modelId="{11A9AC68-9DB6-487D-817E-AC0B8E425D06}" srcId="{BE89419E-9908-429E-98F0-0436B593071C}" destId="{7D11BD1C-9C8A-416F-807C-5C73BCFF9B66}" srcOrd="0" destOrd="0" parTransId="{06B6A943-4B6D-4468-8219-73EEA615E00E}" sibTransId="{EA74B092-5597-4BB0-8934-1ED92146E03B}"/>
    <dgm:cxn modelId="{9BB9DE3A-5A77-4C6A-B2DB-183C2247DC6E}" srcId="{F23F6033-524C-4AC3-BD2D-5FA5B8431C98}" destId="{CFF41008-FE1C-4C7D-97F4-CEBC9ED9EDF8}" srcOrd="1" destOrd="0" parTransId="{9F9B4976-0A08-40A1-BE66-4A2F0C429C4F}" sibTransId="{628F8411-BB73-463E-BB38-7CB10EBDB65C}"/>
    <dgm:cxn modelId="{94907468-09EC-4DDE-A989-36E13E25731C}" type="presOf" srcId="{9F9B4976-0A08-40A1-BE66-4A2F0C429C4F}" destId="{E81517AA-40EF-40E2-A958-4334AB3F366B}" srcOrd="0" destOrd="0" presId="urn:microsoft.com/office/officeart/2005/8/layout/hierarchy2"/>
    <dgm:cxn modelId="{40BE449E-DEA7-4DA7-B359-A712D00288EC}" type="presOf" srcId="{7D11BD1C-9C8A-416F-807C-5C73BCFF9B66}" destId="{8B405D44-EBF0-41EA-A08C-9D042564D957}" srcOrd="0" destOrd="0" presId="urn:microsoft.com/office/officeart/2005/8/layout/hierarchy2"/>
    <dgm:cxn modelId="{6720487A-4236-4115-9F17-9C958AD81E8C}" type="presOf" srcId="{F6EB002B-76EA-471B-803A-3D45862F4486}" destId="{5D9BC7AB-C228-43A0-95F2-79BEC6EFA49E}" srcOrd="0" destOrd="0" presId="urn:microsoft.com/office/officeart/2005/8/layout/hierarchy2"/>
    <dgm:cxn modelId="{15983BB4-7D61-41B8-89CB-483B40CA5DF3}" type="presOf" srcId="{BE89419E-9908-429E-98F0-0436B593071C}" destId="{435A4FD9-5953-4092-8A44-A85374B42885}" srcOrd="0" destOrd="0" presId="urn:microsoft.com/office/officeart/2005/8/layout/hierarchy2"/>
    <dgm:cxn modelId="{95F0D39E-E8CA-4C04-B670-1A7B39237FAA}" type="presOf" srcId="{06B6A943-4B6D-4468-8219-73EEA615E00E}" destId="{6BE2BFF5-30C9-4845-9DA9-02F5B89D9415}" srcOrd="0" destOrd="0" presId="urn:microsoft.com/office/officeart/2005/8/layout/hierarchy2"/>
    <dgm:cxn modelId="{6C1A8781-04AB-4B52-98BE-49116E18AFBD}" type="presOf" srcId="{CFF41008-FE1C-4C7D-97F4-CEBC9ED9EDF8}" destId="{9F9D3350-100B-4C5E-873E-F05949FD2B4D}" srcOrd="0" destOrd="0" presId="urn:microsoft.com/office/officeart/2005/8/layout/hierarchy2"/>
    <dgm:cxn modelId="{67EC2FEF-7206-4868-8DE3-059D187778EC}" type="presOf" srcId="{3794F67D-0D6F-4C3F-AF25-98D37B69AE13}" destId="{7390303D-9DCA-49BF-8751-E245B64FA96C}" srcOrd="1" destOrd="0" presId="urn:microsoft.com/office/officeart/2005/8/layout/hierarchy2"/>
    <dgm:cxn modelId="{11DB1126-56BC-4EC0-8710-D8BF3882E5B3}" srcId="{6B317B31-7883-4509-AEDF-7394EB6AE3D1}" destId="{F23F6033-524C-4AC3-BD2D-5FA5B8431C98}" srcOrd="0" destOrd="0" parTransId="{3794F67D-0D6F-4C3F-AF25-98D37B69AE13}" sibTransId="{3B77AF55-764B-4060-8C88-A90F17CB563B}"/>
    <dgm:cxn modelId="{34A907DE-E68A-41F9-BCD7-FEDD53F4B318}" type="presOf" srcId="{9F9B4976-0A08-40A1-BE66-4A2F0C429C4F}" destId="{F455C5C4-BB29-4BF5-B91E-CEECB239E64E}" srcOrd="1" destOrd="0" presId="urn:microsoft.com/office/officeart/2005/8/layout/hierarchy2"/>
    <dgm:cxn modelId="{87E3E4B7-E31F-4BE4-898B-3486B0337C46}" type="presParOf" srcId="{EE0D0EEB-716A-4004-B51A-1F96F7A12FAB}" destId="{6E931575-3E36-4E19-9E95-E7F22099986A}" srcOrd="0" destOrd="0" presId="urn:microsoft.com/office/officeart/2005/8/layout/hierarchy2"/>
    <dgm:cxn modelId="{BF77AB33-E623-417D-8953-92E99B5E22F7}" type="presParOf" srcId="{6E931575-3E36-4E19-9E95-E7F22099986A}" destId="{C1E6BE80-C15E-4150-80F9-477D4FA0B960}" srcOrd="0" destOrd="0" presId="urn:microsoft.com/office/officeart/2005/8/layout/hierarchy2"/>
    <dgm:cxn modelId="{81FD5493-827E-426A-B141-2E5430D0BB56}" type="presParOf" srcId="{6E931575-3E36-4E19-9E95-E7F22099986A}" destId="{25F7D516-37D8-4D69-AB42-3DA6B723C87C}" srcOrd="1" destOrd="0" presId="urn:microsoft.com/office/officeart/2005/8/layout/hierarchy2"/>
    <dgm:cxn modelId="{166FA3F2-1608-4222-A1DE-1FA2E52245A5}" type="presParOf" srcId="{25F7D516-37D8-4D69-AB42-3DA6B723C87C}" destId="{B88C4039-D9DE-4C61-A176-FCE57F64ED4C}" srcOrd="0" destOrd="0" presId="urn:microsoft.com/office/officeart/2005/8/layout/hierarchy2"/>
    <dgm:cxn modelId="{26A31908-A5A9-46DF-80E8-F0E28BB9A29D}" type="presParOf" srcId="{B88C4039-D9DE-4C61-A176-FCE57F64ED4C}" destId="{7390303D-9DCA-49BF-8751-E245B64FA96C}" srcOrd="0" destOrd="0" presId="urn:microsoft.com/office/officeart/2005/8/layout/hierarchy2"/>
    <dgm:cxn modelId="{7B120238-9F27-46FB-B405-1B686F802EED}" type="presParOf" srcId="{25F7D516-37D8-4D69-AB42-3DA6B723C87C}" destId="{F645A8A7-FCA0-4158-8720-06C67F4C2E04}" srcOrd="1" destOrd="0" presId="urn:microsoft.com/office/officeart/2005/8/layout/hierarchy2"/>
    <dgm:cxn modelId="{CF3E0C13-0265-4FD9-9AD6-96D2B5A5F026}" type="presParOf" srcId="{F645A8A7-FCA0-4158-8720-06C67F4C2E04}" destId="{4E65790F-379C-4126-8218-2CA2385058F0}" srcOrd="0" destOrd="0" presId="urn:microsoft.com/office/officeart/2005/8/layout/hierarchy2"/>
    <dgm:cxn modelId="{CC875604-933B-4ACE-9C85-B01F1F0B5852}" type="presParOf" srcId="{F645A8A7-FCA0-4158-8720-06C67F4C2E04}" destId="{DDEC236B-FFDC-4B3D-A6D6-2121924E4CAF}" srcOrd="1" destOrd="0" presId="urn:microsoft.com/office/officeart/2005/8/layout/hierarchy2"/>
    <dgm:cxn modelId="{3F9724E0-C9F5-4C42-92B7-6438887024EF}" type="presParOf" srcId="{DDEC236B-FFDC-4B3D-A6D6-2121924E4CAF}" destId="{DF60F1F7-E794-4FD8-BD4F-FA4A86C8D0CE}" srcOrd="0" destOrd="0" presId="urn:microsoft.com/office/officeart/2005/8/layout/hierarchy2"/>
    <dgm:cxn modelId="{4770AA4B-31F4-44DE-A865-B65F4D10D0C1}" type="presParOf" srcId="{DF60F1F7-E794-4FD8-BD4F-FA4A86C8D0CE}" destId="{FF8DD922-C09B-47B6-827A-88A9D4A1AAC2}" srcOrd="0" destOrd="0" presId="urn:microsoft.com/office/officeart/2005/8/layout/hierarchy2"/>
    <dgm:cxn modelId="{D10DFDAD-B79D-4983-9B08-5369331B3D4F}" type="presParOf" srcId="{DDEC236B-FFDC-4B3D-A6D6-2121924E4CAF}" destId="{4BBF0417-38A8-465E-A90A-CBCF941B1458}" srcOrd="1" destOrd="0" presId="urn:microsoft.com/office/officeart/2005/8/layout/hierarchy2"/>
    <dgm:cxn modelId="{559EA622-3181-4117-A9F6-C7CFCE72A4CE}" type="presParOf" srcId="{4BBF0417-38A8-465E-A90A-CBCF941B1458}" destId="{5D9BC7AB-C228-43A0-95F2-79BEC6EFA49E}" srcOrd="0" destOrd="0" presId="urn:microsoft.com/office/officeart/2005/8/layout/hierarchy2"/>
    <dgm:cxn modelId="{293A3219-6611-4AEF-9D44-73C2899B2516}" type="presParOf" srcId="{4BBF0417-38A8-465E-A90A-CBCF941B1458}" destId="{46FCBD5F-4834-4DC3-9BB7-78848FC684F0}" srcOrd="1" destOrd="0" presId="urn:microsoft.com/office/officeart/2005/8/layout/hierarchy2"/>
    <dgm:cxn modelId="{06EC577C-DD10-40CC-9871-8807EF84E6CE}" type="presParOf" srcId="{DDEC236B-FFDC-4B3D-A6D6-2121924E4CAF}" destId="{E81517AA-40EF-40E2-A958-4334AB3F366B}" srcOrd="2" destOrd="0" presId="urn:microsoft.com/office/officeart/2005/8/layout/hierarchy2"/>
    <dgm:cxn modelId="{A1777D1D-171B-48D7-9FBE-822CF19C70E2}" type="presParOf" srcId="{E81517AA-40EF-40E2-A958-4334AB3F366B}" destId="{F455C5C4-BB29-4BF5-B91E-CEECB239E64E}" srcOrd="0" destOrd="0" presId="urn:microsoft.com/office/officeart/2005/8/layout/hierarchy2"/>
    <dgm:cxn modelId="{530BF1F9-DF49-4BAD-A638-BFFDC8667326}" type="presParOf" srcId="{DDEC236B-FFDC-4B3D-A6D6-2121924E4CAF}" destId="{8AA39081-17D7-47B3-B829-37792986E8D5}" srcOrd="3" destOrd="0" presId="urn:microsoft.com/office/officeart/2005/8/layout/hierarchy2"/>
    <dgm:cxn modelId="{5D06A1CE-2139-4168-B118-089565B684EA}" type="presParOf" srcId="{8AA39081-17D7-47B3-B829-37792986E8D5}" destId="{9F9D3350-100B-4C5E-873E-F05949FD2B4D}" srcOrd="0" destOrd="0" presId="urn:microsoft.com/office/officeart/2005/8/layout/hierarchy2"/>
    <dgm:cxn modelId="{94A58037-B9BF-4833-84E1-9F18EEBAED61}" type="presParOf" srcId="{8AA39081-17D7-47B3-B829-37792986E8D5}" destId="{8C9FB87A-6848-4C3C-9D1A-9D5EFBBE2130}" srcOrd="1" destOrd="0" presId="urn:microsoft.com/office/officeart/2005/8/layout/hierarchy2"/>
    <dgm:cxn modelId="{F21F2980-6BE7-4584-93CD-81EBCE006564}" type="presParOf" srcId="{25F7D516-37D8-4D69-AB42-3DA6B723C87C}" destId="{851CCD25-718A-47B5-B94F-479C830B0B70}" srcOrd="2" destOrd="0" presId="urn:microsoft.com/office/officeart/2005/8/layout/hierarchy2"/>
    <dgm:cxn modelId="{8E75E8CD-5F58-4869-BBC4-735417A8CE59}" type="presParOf" srcId="{851CCD25-718A-47B5-B94F-479C830B0B70}" destId="{61ABF923-3A63-4EAC-BD53-CC16AF771778}" srcOrd="0" destOrd="0" presId="urn:microsoft.com/office/officeart/2005/8/layout/hierarchy2"/>
    <dgm:cxn modelId="{6E3F06AF-F4C5-4792-8FEF-8011BEDED543}" type="presParOf" srcId="{25F7D516-37D8-4D69-AB42-3DA6B723C87C}" destId="{955C4639-DAEC-4999-9795-D52EA66DDA71}" srcOrd="3" destOrd="0" presId="urn:microsoft.com/office/officeart/2005/8/layout/hierarchy2"/>
    <dgm:cxn modelId="{406A5142-60AC-4419-A809-7D2167A8D58B}" type="presParOf" srcId="{955C4639-DAEC-4999-9795-D52EA66DDA71}" destId="{435A4FD9-5953-4092-8A44-A85374B42885}" srcOrd="0" destOrd="0" presId="urn:microsoft.com/office/officeart/2005/8/layout/hierarchy2"/>
    <dgm:cxn modelId="{CEFDEA7B-DD7B-49E3-AE4B-991D03FE6F76}" type="presParOf" srcId="{955C4639-DAEC-4999-9795-D52EA66DDA71}" destId="{3679C567-0E0B-4F2F-BBFF-6A70BD49EF04}" srcOrd="1" destOrd="0" presId="urn:microsoft.com/office/officeart/2005/8/layout/hierarchy2"/>
    <dgm:cxn modelId="{A2606A80-41E6-4FE2-AE30-2C52EDDF6819}" type="presParOf" srcId="{3679C567-0E0B-4F2F-BBFF-6A70BD49EF04}" destId="{6BE2BFF5-30C9-4845-9DA9-02F5B89D9415}" srcOrd="0" destOrd="0" presId="urn:microsoft.com/office/officeart/2005/8/layout/hierarchy2"/>
    <dgm:cxn modelId="{4F49261F-38D8-4E7F-867F-F4A9D7EBBF41}" type="presParOf" srcId="{6BE2BFF5-30C9-4845-9DA9-02F5B89D9415}" destId="{BEB4308A-6B66-455B-B7FB-AECDCF5AE0BA}" srcOrd="0" destOrd="0" presId="urn:microsoft.com/office/officeart/2005/8/layout/hierarchy2"/>
    <dgm:cxn modelId="{32AE2150-27AC-4880-8482-8AF992245BE1}" type="presParOf" srcId="{3679C567-0E0B-4F2F-BBFF-6A70BD49EF04}" destId="{F0F097D3-AAA7-4D12-8D5E-7EF4ABED03BB}" srcOrd="1" destOrd="0" presId="urn:microsoft.com/office/officeart/2005/8/layout/hierarchy2"/>
    <dgm:cxn modelId="{0BE72A03-3EC5-4B61-9FB6-CBC3B79AF1B7}" type="presParOf" srcId="{F0F097D3-AAA7-4D12-8D5E-7EF4ABED03BB}" destId="{8B405D44-EBF0-41EA-A08C-9D042564D957}" srcOrd="0" destOrd="0" presId="urn:microsoft.com/office/officeart/2005/8/layout/hierarchy2"/>
    <dgm:cxn modelId="{1C64037D-D5BD-4972-A680-937147436BA6}" type="presParOf" srcId="{F0F097D3-AAA7-4D12-8D5E-7EF4ABED03BB}" destId="{F78DEBD4-CE5B-44C4-82B4-E367A93D0B0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6E955-2861-41C1-900E-288A86D3B082}">
      <dsp:nvSpPr>
        <dsp:cNvPr id="0" name=""/>
        <dsp:cNvSpPr/>
      </dsp:nvSpPr>
      <dsp:spPr>
        <a:xfrm>
          <a:off x="875293" y="111547"/>
          <a:ext cx="2213781" cy="76881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90B768-25C2-4A07-A2A9-961D18158CAB}">
      <dsp:nvSpPr>
        <dsp:cNvPr id="0" name=""/>
        <dsp:cNvSpPr/>
      </dsp:nvSpPr>
      <dsp:spPr>
        <a:xfrm>
          <a:off x="1771103" y="1994119"/>
          <a:ext cx="429027" cy="274577"/>
        </a:xfrm>
        <a:prstGeom prst="downArrow">
          <a:avLst/>
        </a:prstGeom>
        <a:solidFill>
          <a:schemeClr val="accent2">
            <a:tint val="4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B7DB9F-6BB7-4C69-8D90-25062FDF904C}">
      <dsp:nvSpPr>
        <dsp:cNvPr id="0" name=""/>
        <dsp:cNvSpPr/>
      </dsp:nvSpPr>
      <dsp:spPr>
        <a:xfrm>
          <a:off x="955951" y="2213781"/>
          <a:ext cx="2059332" cy="514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a:off x="955951" y="2213781"/>
        <a:ext cx="2059332" cy="514833"/>
      </dsp:txXfrm>
    </dsp:sp>
    <dsp:sp modelId="{5482D1BA-5F11-4375-9CAA-6D41C0D7CC16}">
      <dsp:nvSpPr>
        <dsp:cNvPr id="0" name=""/>
        <dsp:cNvSpPr/>
      </dsp:nvSpPr>
      <dsp:spPr>
        <a:xfrm>
          <a:off x="1680149" y="939741"/>
          <a:ext cx="772249" cy="772249"/>
        </a:xfrm>
        <a:prstGeom prst="ellips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altLang="ja-JP" sz="2400" kern="1200" dirty="0" smtClean="0"/>
            <a:t>789</a:t>
          </a:r>
          <a:endParaRPr lang="ja-JP" altLang="en-US" sz="2400" kern="1200" dirty="0"/>
        </a:p>
      </dsp:txBody>
      <dsp:txXfrm>
        <a:off x="1793242" y="1052834"/>
        <a:ext cx="546063" cy="546063"/>
      </dsp:txXfrm>
    </dsp:sp>
    <dsp:sp modelId="{7720C2DD-17DA-483B-A573-D6AFD33E282C}">
      <dsp:nvSpPr>
        <dsp:cNvPr id="0" name=""/>
        <dsp:cNvSpPr/>
      </dsp:nvSpPr>
      <dsp:spPr>
        <a:xfrm>
          <a:off x="1127562" y="360383"/>
          <a:ext cx="772249" cy="772249"/>
        </a:xfrm>
        <a:prstGeom prst="ellipse">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altLang="ja-JP" sz="2400" kern="1200" dirty="0" smtClean="0"/>
            <a:t>456</a:t>
          </a:r>
          <a:endParaRPr lang="ja-JP" altLang="en-US" sz="2400" kern="1200" dirty="0"/>
        </a:p>
      </dsp:txBody>
      <dsp:txXfrm>
        <a:off x="1240655" y="473476"/>
        <a:ext cx="546063" cy="546063"/>
      </dsp:txXfrm>
    </dsp:sp>
    <dsp:sp modelId="{9385C6BF-5EA6-4FF8-B9C2-2B27A41F4303}">
      <dsp:nvSpPr>
        <dsp:cNvPr id="0" name=""/>
        <dsp:cNvSpPr/>
      </dsp:nvSpPr>
      <dsp:spPr>
        <a:xfrm>
          <a:off x="1916972" y="173670"/>
          <a:ext cx="772249" cy="772249"/>
        </a:xfrm>
        <a:prstGeom prst="ellipse">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altLang="ja-JP" sz="2400" kern="1200" dirty="0" smtClean="0"/>
            <a:t>123</a:t>
          </a:r>
          <a:endParaRPr lang="ja-JP" altLang="en-US" sz="2400" kern="1200" dirty="0"/>
        </a:p>
      </dsp:txBody>
      <dsp:txXfrm>
        <a:off x="2030065" y="286763"/>
        <a:ext cx="546063" cy="546063"/>
      </dsp:txXfrm>
    </dsp:sp>
    <dsp:sp modelId="{AAC7E7E2-F932-4C35-A498-81B8F2DCAE05}">
      <dsp:nvSpPr>
        <dsp:cNvPr id="0" name=""/>
        <dsp:cNvSpPr/>
      </dsp:nvSpPr>
      <dsp:spPr>
        <a:xfrm>
          <a:off x="784340" y="17161"/>
          <a:ext cx="2402554" cy="1922043"/>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6BE80-C15E-4150-80F9-477D4FA0B960}">
      <dsp:nvSpPr>
        <dsp:cNvPr id="0" name=""/>
        <dsp:cNvSpPr/>
      </dsp:nvSpPr>
      <dsp:spPr>
        <a:xfrm>
          <a:off x="537" y="1530912"/>
          <a:ext cx="1131964" cy="56598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kumimoji="1" lang="en-US" altLang="ja-JP" sz="2500" kern="1200" dirty="0" smtClean="0"/>
            <a:t>Persons</a:t>
          </a:r>
          <a:endParaRPr kumimoji="1" lang="ja-JP" altLang="en-US" sz="2500" kern="1200" dirty="0"/>
        </a:p>
      </dsp:txBody>
      <dsp:txXfrm>
        <a:off x="17114" y="1547489"/>
        <a:ext cx="1098810" cy="532828"/>
      </dsp:txXfrm>
    </dsp:sp>
    <dsp:sp modelId="{B88C4039-D9DE-4C61-A176-FCE57F64ED4C}">
      <dsp:nvSpPr>
        <dsp:cNvPr id="0" name=""/>
        <dsp:cNvSpPr/>
      </dsp:nvSpPr>
      <dsp:spPr>
        <a:xfrm rot="18770822">
          <a:off x="1025985" y="1554399"/>
          <a:ext cx="665818" cy="30849"/>
        </a:xfrm>
        <a:custGeom>
          <a:avLst/>
          <a:gdLst/>
          <a:ahLst/>
          <a:cxnLst/>
          <a:rect l="0" t="0" r="0" b="0"/>
          <a:pathLst>
            <a:path>
              <a:moveTo>
                <a:pt x="0" y="15424"/>
              </a:moveTo>
              <a:lnTo>
                <a:pt x="665818" y="15424"/>
              </a:lnTo>
            </a:path>
          </a:pathLst>
        </a:custGeom>
        <a:noFill/>
        <a:ln w="1079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342249" y="1553178"/>
        <a:ext cx="33290" cy="33290"/>
      </dsp:txXfrm>
    </dsp:sp>
    <dsp:sp modelId="{4E65790F-379C-4126-8218-2CA2385058F0}">
      <dsp:nvSpPr>
        <dsp:cNvPr id="0" name=""/>
        <dsp:cNvSpPr/>
      </dsp:nvSpPr>
      <dsp:spPr>
        <a:xfrm>
          <a:off x="1585287" y="1042753"/>
          <a:ext cx="1131964" cy="565982"/>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kumimoji="1" lang="en-US" altLang="ja-JP" sz="2500" kern="1200" dirty="0" smtClean="0"/>
            <a:t>Person</a:t>
          </a:r>
          <a:endParaRPr kumimoji="1" lang="ja-JP" altLang="en-US" sz="2500" kern="1200" dirty="0"/>
        </a:p>
      </dsp:txBody>
      <dsp:txXfrm>
        <a:off x="1601864" y="1059330"/>
        <a:ext cx="1098810" cy="532828"/>
      </dsp:txXfrm>
    </dsp:sp>
    <dsp:sp modelId="{DF60F1F7-E794-4FD8-BD4F-FA4A86C8D0CE}">
      <dsp:nvSpPr>
        <dsp:cNvPr id="0" name=""/>
        <dsp:cNvSpPr/>
      </dsp:nvSpPr>
      <dsp:spPr>
        <a:xfrm rot="19457599">
          <a:off x="2664840" y="1147599"/>
          <a:ext cx="557607" cy="30849"/>
        </a:xfrm>
        <a:custGeom>
          <a:avLst/>
          <a:gdLst/>
          <a:ahLst/>
          <a:cxnLst/>
          <a:rect l="0" t="0" r="0" b="0"/>
          <a:pathLst>
            <a:path>
              <a:moveTo>
                <a:pt x="0" y="15424"/>
              </a:moveTo>
              <a:lnTo>
                <a:pt x="557607" y="15424"/>
              </a:lnTo>
            </a:path>
          </a:pathLst>
        </a:custGeom>
        <a:noFill/>
        <a:ln w="1079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929704" y="1149084"/>
        <a:ext cx="27880" cy="27880"/>
      </dsp:txXfrm>
    </dsp:sp>
    <dsp:sp modelId="{5D9BC7AB-C228-43A0-95F2-79BEC6EFA49E}">
      <dsp:nvSpPr>
        <dsp:cNvPr id="0" name=""/>
        <dsp:cNvSpPr/>
      </dsp:nvSpPr>
      <dsp:spPr>
        <a:xfrm>
          <a:off x="3170037" y="717313"/>
          <a:ext cx="1131964" cy="565982"/>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kumimoji="1" lang="en-US" altLang="ja-JP" sz="2500" kern="1200" dirty="0" smtClean="0"/>
            <a:t>Address</a:t>
          </a:r>
          <a:endParaRPr kumimoji="1" lang="ja-JP" altLang="en-US" sz="2500" kern="1200" dirty="0"/>
        </a:p>
      </dsp:txBody>
      <dsp:txXfrm>
        <a:off x="3186614" y="733890"/>
        <a:ext cx="1098810" cy="532828"/>
      </dsp:txXfrm>
    </dsp:sp>
    <dsp:sp modelId="{E81517AA-40EF-40E2-A958-4334AB3F366B}">
      <dsp:nvSpPr>
        <dsp:cNvPr id="0" name=""/>
        <dsp:cNvSpPr/>
      </dsp:nvSpPr>
      <dsp:spPr>
        <a:xfrm rot="2142401">
          <a:off x="2664840" y="1473039"/>
          <a:ext cx="557607" cy="30849"/>
        </a:xfrm>
        <a:custGeom>
          <a:avLst/>
          <a:gdLst/>
          <a:ahLst/>
          <a:cxnLst/>
          <a:rect l="0" t="0" r="0" b="0"/>
          <a:pathLst>
            <a:path>
              <a:moveTo>
                <a:pt x="0" y="15424"/>
              </a:moveTo>
              <a:lnTo>
                <a:pt x="557607" y="15424"/>
              </a:lnTo>
            </a:path>
          </a:pathLst>
        </a:custGeom>
        <a:noFill/>
        <a:ln w="1079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929704" y="1474523"/>
        <a:ext cx="27880" cy="27880"/>
      </dsp:txXfrm>
    </dsp:sp>
    <dsp:sp modelId="{9F9D3350-100B-4C5E-873E-F05949FD2B4D}">
      <dsp:nvSpPr>
        <dsp:cNvPr id="0" name=""/>
        <dsp:cNvSpPr/>
      </dsp:nvSpPr>
      <dsp:spPr>
        <a:xfrm>
          <a:off x="3170037" y="1368192"/>
          <a:ext cx="1131964" cy="565982"/>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kumimoji="1" lang="en-US" altLang="ja-JP" sz="2500" kern="1200" dirty="0" smtClean="0"/>
            <a:t>Address</a:t>
          </a:r>
          <a:endParaRPr kumimoji="1" lang="ja-JP" altLang="en-US" sz="2500" kern="1200" dirty="0"/>
        </a:p>
      </dsp:txBody>
      <dsp:txXfrm>
        <a:off x="3186614" y="1384769"/>
        <a:ext cx="1098810" cy="532828"/>
      </dsp:txXfrm>
    </dsp:sp>
    <dsp:sp modelId="{851CCD25-718A-47B5-B94F-479C830B0B70}">
      <dsp:nvSpPr>
        <dsp:cNvPr id="0" name=""/>
        <dsp:cNvSpPr/>
      </dsp:nvSpPr>
      <dsp:spPr>
        <a:xfrm rot="2829178">
          <a:off x="1025985" y="2042558"/>
          <a:ext cx="665818" cy="30849"/>
        </a:xfrm>
        <a:custGeom>
          <a:avLst/>
          <a:gdLst/>
          <a:ahLst/>
          <a:cxnLst/>
          <a:rect l="0" t="0" r="0" b="0"/>
          <a:pathLst>
            <a:path>
              <a:moveTo>
                <a:pt x="0" y="15424"/>
              </a:moveTo>
              <a:lnTo>
                <a:pt x="665818" y="15424"/>
              </a:lnTo>
            </a:path>
          </a:pathLst>
        </a:custGeom>
        <a:noFill/>
        <a:ln w="1079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342249" y="2041338"/>
        <a:ext cx="33290" cy="33290"/>
      </dsp:txXfrm>
    </dsp:sp>
    <dsp:sp modelId="{435A4FD9-5953-4092-8A44-A85374B42885}">
      <dsp:nvSpPr>
        <dsp:cNvPr id="0" name=""/>
        <dsp:cNvSpPr/>
      </dsp:nvSpPr>
      <dsp:spPr>
        <a:xfrm>
          <a:off x="1585287" y="2019072"/>
          <a:ext cx="1131964" cy="565982"/>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kumimoji="1" lang="en-US" altLang="ja-JP" sz="2500" kern="1200" smtClean="0"/>
            <a:t>Person</a:t>
          </a:r>
          <a:endParaRPr kumimoji="1" lang="ja-JP" altLang="en-US" sz="2500" kern="1200" dirty="0"/>
        </a:p>
      </dsp:txBody>
      <dsp:txXfrm>
        <a:off x="1601864" y="2035649"/>
        <a:ext cx="1098810" cy="532828"/>
      </dsp:txXfrm>
    </dsp:sp>
    <dsp:sp modelId="{6BE2BFF5-30C9-4845-9DA9-02F5B89D9415}">
      <dsp:nvSpPr>
        <dsp:cNvPr id="0" name=""/>
        <dsp:cNvSpPr/>
      </dsp:nvSpPr>
      <dsp:spPr>
        <a:xfrm>
          <a:off x="2717251" y="2286638"/>
          <a:ext cx="452785" cy="30849"/>
        </a:xfrm>
        <a:custGeom>
          <a:avLst/>
          <a:gdLst/>
          <a:ahLst/>
          <a:cxnLst/>
          <a:rect l="0" t="0" r="0" b="0"/>
          <a:pathLst>
            <a:path>
              <a:moveTo>
                <a:pt x="0" y="15424"/>
              </a:moveTo>
              <a:lnTo>
                <a:pt x="452785" y="15424"/>
              </a:lnTo>
            </a:path>
          </a:pathLst>
        </a:custGeom>
        <a:noFill/>
        <a:ln w="1079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932324" y="2290743"/>
        <a:ext cx="22639" cy="22639"/>
      </dsp:txXfrm>
    </dsp:sp>
    <dsp:sp modelId="{8B405D44-EBF0-41EA-A08C-9D042564D957}">
      <dsp:nvSpPr>
        <dsp:cNvPr id="0" name=""/>
        <dsp:cNvSpPr/>
      </dsp:nvSpPr>
      <dsp:spPr>
        <a:xfrm>
          <a:off x="3170037" y="2019072"/>
          <a:ext cx="1131964" cy="565982"/>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kumimoji="1" lang="en-US" altLang="ja-JP" sz="2500" kern="1200" dirty="0" smtClean="0"/>
            <a:t>Address</a:t>
          </a:r>
          <a:endParaRPr kumimoji="1" lang="ja-JP" altLang="en-US" sz="2500" kern="1200" dirty="0"/>
        </a:p>
      </dsp:txBody>
      <dsp:txXfrm>
        <a:off x="3186614" y="2035649"/>
        <a:ext cx="1098810" cy="532828"/>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2/7/2015</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2/7/2015</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2/7/2015</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2pPr>
              <a:defRPr sz="2400"/>
            </a:lvl2pPr>
            <a:lvl3pPr>
              <a:defRPr sz="2000"/>
            </a:lvl3pPr>
            <a:lvl4pPr>
              <a:defRPr sz="1800"/>
            </a:lvl4pPr>
            <a:lvl5pPr>
              <a:defRPr sz="16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2/7/2015</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2/7/2015</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2/7/2015</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2/7/2015</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smtClean="0"/>
              <a:t>マスター タイトルの書式設定</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2/7/2015</a:t>
            </a:fld>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2/7/2015</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2/7/2015</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2/7/2015</a:t>
            </a:fld>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864" y="1"/>
            <a:ext cx="9216253" cy="75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60323" y="130717"/>
            <a:ext cx="11407388" cy="758951"/>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429658" y="1020384"/>
            <a:ext cx="11386206" cy="5618955"/>
          </a:xfrm>
          <a:prstGeom prst="rect">
            <a:avLst/>
          </a:prstGeom>
        </p:spPr>
        <p:txBody>
          <a:bodyPr vert="horz" lIns="91440" tIns="45720" rIns="91440" bIns="45720" rtlCol="0" anchor="t" anchorCtr="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kumimoji="1"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8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4.emf"/><Relationship Id="rId4" Type="http://schemas.openxmlformats.org/officeDocument/2006/relationships/image" Target="../media/image3.emf"/></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emf"/><Relationship Id="rId7" Type="http://schemas.openxmlformats.org/officeDocument/2006/relationships/image" Target="../media/image63.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image" Target="../media/image58.emf"/><Relationship Id="rId4" Type="http://schemas.openxmlformats.org/officeDocument/2006/relationships/image" Target="../media/image4.emf"/><Relationship Id="rId9" Type="http://schemas.openxmlformats.org/officeDocument/2006/relationships/image" Target="../media/image61.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kekyo.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85066" y="2036969"/>
            <a:ext cx="9473294" cy="3163383"/>
          </a:xfrm>
        </p:spPr>
        <p:txBody>
          <a:bodyPr>
            <a:normAutofit/>
          </a:bodyPr>
          <a:lstStyle/>
          <a:p>
            <a:r>
              <a:rPr kumimoji="1" lang="en-US" altLang="ja-JP" sz="8000" dirty="0" smtClean="0">
                <a:solidFill>
                  <a:srgbClr val="002060"/>
                </a:solidFill>
              </a:rPr>
              <a:t>Final LINQ Extensions</a:t>
            </a:r>
            <a:endParaRPr kumimoji="1" lang="ja-JP" altLang="en-US" sz="8000" dirty="0">
              <a:solidFill>
                <a:srgbClr val="002060"/>
              </a:solidFill>
            </a:endParaRPr>
          </a:p>
        </p:txBody>
      </p:sp>
      <p:pic>
        <p:nvPicPr>
          <p:cNvPr id="9" name="図 8"/>
          <p:cNvPicPr>
            <a:picLocks noChangeAspect="1"/>
          </p:cNvPicPr>
          <p:nvPr/>
        </p:nvPicPr>
        <p:blipFill>
          <a:blip r:embed="rId2"/>
          <a:stretch>
            <a:fillRect/>
          </a:stretch>
        </p:blipFill>
        <p:spPr>
          <a:xfrm>
            <a:off x="9499472" y="2558808"/>
            <a:ext cx="1611333" cy="1567727"/>
          </a:xfrm>
          <a:prstGeom prst="rect">
            <a:avLst/>
          </a:prstGeom>
          <a:effectLst>
            <a:outerShdw blurRad="50800" dist="38100" dir="2700000" algn="tl" rotWithShape="0">
              <a:prstClr val="black">
                <a:alpha val="40000"/>
              </a:prstClr>
            </a:outerShdw>
          </a:effectLst>
        </p:spPr>
      </p:pic>
      <p:sp>
        <p:nvSpPr>
          <p:cNvPr id="3" name="サブタイトル 2"/>
          <p:cNvSpPr>
            <a:spLocks noGrp="1"/>
          </p:cNvSpPr>
          <p:nvPr>
            <p:ph type="subTitle" idx="1"/>
          </p:nvPr>
        </p:nvSpPr>
        <p:spPr>
          <a:xfrm>
            <a:off x="972569" y="5083027"/>
            <a:ext cx="7315200" cy="914400"/>
          </a:xfrm>
        </p:spPr>
        <p:txBody>
          <a:bodyPr/>
          <a:lstStyle/>
          <a:p>
            <a:r>
              <a:rPr lang="en-US" altLang="ja-JP" dirty="0" smtClean="0">
                <a:solidFill>
                  <a:schemeClr val="tx1"/>
                </a:solidFill>
              </a:rPr>
              <a:t>Center CLR Part.2 – 2015.02.07  Kouji Matsui  @kekyo2</a:t>
            </a:r>
            <a:endParaRPr kumimoji="1" lang="ja-JP" altLang="en-US" dirty="0">
              <a:solidFill>
                <a:schemeClr val="tx1"/>
              </a:solidFill>
            </a:endParaRPr>
          </a:p>
        </p:txBody>
      </p:sp>
      <p:pic>
        <p:nvPicPr>
          <p:cNvPr id="4" name="図 3"/>
          <p:cNvPicPr>
            <a:picLocks noChangeAspect="1"/>
          </p:cNvPicPr>
          <p:nvPr/>
        </p:nvPicPr>
        <p:blipFill>
          <a:blip r:embed="rId3">
            <a:duotone>
              <a:prstClr val="black"/>
              <a:schemeClr val="accent4">
                <a:tint val="45000"/>
                <a:satMod val="400000"/>
              </a:schemeClr>
            </a:duotone>
          </a:blip>
          <a:stretch>
            <a:fillRect/>
          </a:stretch>
        </p:blipFill>
        <p:spPr>
          <a:xfrm>
            <a:off x="1073673" y="1181826"/>
            <a:ext cx="1250077" cy="1249119"/>
          </a:xfrm>
          <a:prstGeom prst="rect">
            <a:avLst/>
          </a:prstGeom>
          <a:effectLst>
            <a:outerShdw blurRad="50800" dist="38100" dir="2700000" algn="tl" rotWithShape="0">
              <a:prstClr val="black">
                <a:alpha val="40000"/>
              </a:prstClr>
            </a:outerShdw>
          </a:effectLst>
        </p:spPr>
      </p:pic>
      <p:pic>
        <p:nvPicPr>
          <p:cNvPr id="5" name="図 4"/>
          <p:cNvPicPr>
            <a:picLocks noChangeAspect="1"/>
          </p:cNvPicPr>
          <p:nvPr/>
        </p:nvPicPr>
        <p:blipFill>
          <a:blip r:embed="rId4"/>
          <a:stretch>
            <a:fillRect/>
          </a:stretch>
        </p:blipFill>
        <p:spPr>
          <a:xfrm>
            <a:off x="3961588" y="1602682"/>
            <a:ext cx="1337163" cy="1065528"/>
          </a:xfrm>
          <a:prstGeom prst="rect">
            <a:avLst/>
          </a:prstGeom>
          <a:effectLst>
            <a:outerShdw blurRad="50800" dist="38100" dir="2700000" algn="tl" rotWithShape="0">
              <a:prstClr val="black">
                <a:alpha val="40000"/>
              </a:prstClr>
            </a:outerShdw>
          </a:effectLst>
        </p:spPr>
      </p:pic>
      <p:pic>
        <p:nvPicPr>
          <p:cNvPr id="6" name="図 5"/>
          <p:cNvPicPr>
            <a:picLocks noChangeAspect="1"/>
          </p:cNvPicPr>
          <p:nvPr/>
        </p:nvPicPr>
        <p:blipFill>
          <a:blip r:embed="rId4"/>
          <a:stretch>
            <a:fillRect/>
          </a:stretch>
        </p:blipFill>
        <p:spPr>
          <a:xfrm>
            <a:off x="4284550" y="1955921"/>
            <a:ext cx="1337163" cy="1065528"/>
          </a:xfrm>
          <a:prstGeom prst="rect">
            <a:avLst/>
          </a:prstGeom>
          <a:effectLst>
            <a:outerShdw blurRad="50800" dist="38100" dir="2700000" algn="tl" rotWithShape="0">
              <a:prstClr val="black">
                <a:alpha val="40000"/>
              </a:prstClr>
            </a:outerShdw>
          </a:effectLst>
        </p:spPr>
      </p:pic>
      <p:pic>
        <p:nvPicPr>
          <p:cNvPr id="7" name="図 6"/>
          <p:cNvPicPr>
            <a:picLocks noChangeAspect="1"/>
          </p:cNvPicPr>
          <p:nvPr/>
        </p:nvPicPr>
        <p:blipFill>
          <a:blip r:embed="rId4"/>
          <a:stretch>
            <a:fillRect/>
          </a:stretch>
        </p:blipFill>
        <p:spPr>
          <a:xfrm>
            <a:off x="3773140" y="1944832"/>
            <a:ext cx="1337163" cy="1065528"/>
          </a:xfrm>
          <a:prstGeom prst="rect">
            <a:avLst/>
          </a:prstGeom>
          <a:effectLst>
            <a:outerShdw blurRad="50800" dist="38100" dir="2700000" algn="tl" rotWithShape="0">
              <a:prstClr val="black">
                <a:alpha val="40000"/>
              </a:prstClr>
            </a:outerShdw>
          </a:effectLst>
        </p:spPr>
      </p:pic>
      <p:pic>
        <p:nvPicPr>
          <p:cNvPr id="8" name="図 7"/>
          <p:cNvPicPr>
            <a:picLocks noChangeAspect="1"/>
          </p:cNvPicPr>
          <p:nvPr/>
        </p:nvPicPr>
        <p:blipFill>
          <a:blip r:embed="rId4">
            <a:duotone>
              <a:prstClr val="black"/>
              <a:schemeClr val="accent3">
                <a:tint val="45000"/>
                <a:satMod val="400000"/>
              </a:schemeClr>
            </a:duotone>
          </a:blip>
          <a:stretch>
            <a:fillRect/>
          </a:stretch>
        </p:blipFill>
        <p:spPr>
          <a:xfrm>
            <a:off x="7016867" y="2267953"/>
            <a:ext cx="1337163" cy="1065528"/>
          </a:xfrm>
          <a:prstGeom prst="rect">
            <a:avLst/>
          </a:prstGeom>
          <a:effectLst>
            <a:outerShdw blurRad="50800" dist="38100" dir="2700000" algn="tl" rotWithShape="0">
              <a:prstClr val="black">
                <a:alpha val="40000"/>
              </a:prstClr>
            </a:outerShdw>
          </a:effectLst>
        </p:spPr>
      </p:pic>
      <p:pic>
        <p:nvPicPr>
          <p:cNvPr id="11" name="図 10"/>
          <p:cNvPicPr>
            <a:picLocks noChangeAspect="1"/>
          </p:cNvPicPr>
          <p:nvPr/>
        </p:nvPicPr>
        <p:blipFill>
          <a:blip r:embed="rId5"/>
          <a:stretch>
            <a:fillRect/>
          </a:stretch>
        </p:blipFill>
        <p:spPr>
          <a:xfrm>
            <a:off x="2396813" y="1382585"/>
            <a:ext cx="1404292" cy="847600"/>
          </a:xfrm>
          <a:prstGeom prst="rect">
            <a:avLst/>
          </a:prstGeom>
        </p:spPr>
      </p:pic>
      <p:pic>
        <p:nvPicPr>
          <p:cNvPr id="12" name="図 11"/>
          <p:cNvPicPr>
            <a:picLocks noChangeAspect="1"/>
          </p:cNvPicPr>
          <p:nvPr/>
        </p:nvPicPr>
        <p:blipFill>
          <a:blip r:embed="rId5"/>
          <a:stretch>
            <a:fillRect/>
          </a:stretch>
        </p:blipFill>
        <p:spPr>
          <a:xfrm>
            <a:off x="5554935" y="1940207"/>
            <a:ext cx="1404292" cy="847600"/>
          </a:xfrm>
          <a:prstGeom prst="rect">
            <a:avLst/>
          </a:prstGeom>
        </p:spPr>
      </p:pic>
      <p:pic>
        <p:nvPicPr>
          <p:cNvPr id="13" name="図 12"/>
          <p:cNvPicPr>
            <a:picLocks noChangeAspect="1"/>
          </p:cNvPicPr>
          <p:nvPr/>
        </p:nvPicPr>
        <p:blipFill>
          <a:blip r:embed="rId5"/>
          <a:stretch>
            <a:fillRect/>
          </a:stretch>
        </p:blipFill>
        <p:spPr>
          <a:xfrm>
            <a:off x="8354030" y="2511787"/>
            <a:ext cx="1404292" cy="847600"/>
          </a:xfrm>
          <a:prstGeom prst="rect">
            <a:avLst/>
          </a:prstGeom>
        </p:spPr>
      </p:pic>
    </p:spTree>
    <p:extLst>
      <p:ext uri="{BB962C8B-B14F-4D97-AF65-F5344CB8AC3E}">
        <p14:creationId xmlns:p14="http://schemas.microsoft.com/office/powerpoint/2010/main" val="53849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p:cNvPicPr>
            <a:picLocks noChangeAspect="1"/>
          </p:cNvPicPr>
          <p:nvPr/>
        </p:nvPicPr>
        <p:blipFill>
          <a:blip r:embed="rId2"/>
          <a:stretch>
            <a:fillRect/>
          </a:stretch>
        </p:blipFill>
        <p:spPr>
          <a:xfrm>
            <a:off x="628736" y="1524001"/>
            <a:ext cx="7843237" cy="3286538"/>
          </a:xfrm>
          <a:prstGeom prst="rect">
            <a:avLst/>
          </a:prstGeom>
        </p:spPr>
      </p:pic>
      <p:sp>
        <p:nvSpPr>
          <p:cNvPr id="2" name="タイトル 1"/>
          <p:cNvSpPr>
            <a:spLocks noGrp="1"/>
          </p:cNvSpPr>
          <p:nvPr>
            <p:ph type="title"/>
          </p:nvPr>
        </p:nvSpPr>
        <p:spPr/>
        <p:txBody>
          <a:bodyPr/>
          <a:lstStyle/>
          <a:p>
            <a:r>
              <a:rPr lang="ja-JP" altLang="en-US" dirty="0"/>
              <a:t>ループと</a:t>
            </a:r>
            <a:r>
              <a:rPr lang="ja-JP" altLang="en-US" dirty="0" smtClean="0"/>
              <a:t>分岐</a:t>
            </a:r>
            <a:r>
              <a:rPr lang="ja-JP" altLang="en-US" dirty="0"/>
              <a:t>処理</a:t>
            </a:r>
            <a:r>
              <a:rPr lang="ja-JP" altLang="en-US" dirty="0" smtClean="0"/>
              <a:t>から</a:t>
            </a:r>
            <a:r>
              <a:rPr lang="ja-JP" altLang="en-US" dirty="0"/>
              <a:t>の脱却</a:t>
            </a:r>
            <a:endParaRPr kumimoji="1" lang="ja-JP" altLang="en-US" dirty="0"/>
          </a:p>
        </p:txBody>
      </p:sp>
      <p:sp>
        <p:nvSpPr>
          <p:cNvPr id="3" name="コンテンツ プレースホルダー 2"/>
          <p:cNvSpPr>
            <a:spLocks noGrp="1"/>
          </p:cNvSpPr>
          <p:nvPr>
            <p:ph idx="1"/>
          </p:nvPr>
        </p:nvSpPr>
        <p:spPr>
          <a:xfrm>
            <a:off x="429658" y="1020385"/>
            <a:ext cx="11386206" cy="503616"/>
          </a:xfrm>
        </p:spPr>
        <p:txBody>
          <a:bodyPr/>
          <a:lstStyle/>
          <a:p>
            <a:r>
              <a:rPr lang="ja-JP" altLang="en-US" dirty="0"/>
              <a:t>指定された個数の、偶数のみの</a:t>
            </a:r>
            <a:r>
              <a:rPr lang="ja-JP" altLang="en-US" dirty="0" smtClean="0"/>
              <a:t>乱数列 （</a:t>
            </a:r>
            <a:r>
              <a:rPr lang="en-US" altLang="ja-JP" dirty="0" smtClean="0"/>
              <a:t>LINQ</a:t>
            </a:r>
            <a:r>
              <a:rPr lang="ja-JP" altLang="en-US" dirty="0" smtClean="0"/>
              <a:t>）</a:t>
            </a:r>
            <a:endParaRPr lang="ja-JP" altLang="en-US" dirty="0"/>
          </a:p>
        </p:txBody>
      </p:sp>
      <p:sp>
        <p:nvSpPr>
          <p:cNvPr id="6" name="角丸四角形 5"/>
          <p:cNvSpPr/>
          <p:nvPr/>
        </p:nvSpPr>
        <p:spPr>
          <a:xfrm>
            <a:off x="1570299" y="3483022"/>
            <a:ext cx="5029283" cy="343818"/>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吹き出し 4"/>
          <p:cNvSpPr/>
          <p:nvPr/>
        </p:nvSpPr>
        <p:spPr>
          <a:xfrm>
            <a:off x="5235207" y="2223837"/>
            <a:ext cx="2555551" cy="799110"/>
          </a:xfrm>
          <a:prstGeom prst="wedgeRoundRectCallout">
            <a:avLst>
              <a:gd name="adj1" fmla="val -44820"/>
              <a:gd name="adj2" fmla="val 116477"/>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t>絞り込み条件として、式を記述</a:t>
            </a:r>
            <a:endParaRPr kumimoji="1" lang="ja-JP" altLang="en-US" dirty="0"/>
          </a:p>
        </p:txBody>
      </p:sp>
      <p:sp>
        <p:nvSpPr>
          <p:cNvPr id="7" name="角丸四角形吹き出し 6"/>
          <p:cNvSpPr/>
          <p:nvPr/>
        </p:nvSpPr>
        <p:spPr>
          <a:xfrm>
            <a:off x="160323" y="5026630"/>
            <a:ext cx="2803788" cy="699729"/>
          </a:xfrm>
          <a:prstGeom prst="wedgeRoundRectCallout">
            <a:avLst>
              <a:gd name="adj1" fmla="val 37507"/>
              <a:gd name="adj2" fmla="val -13516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solidFill>
                  <a:schemeClr val="tx1"/>
                </a:solidFill>
              </a:rPr>
              <a:t>他の演算子に変化はない</a:t>
            </a:r>
            <a:endParaRPr kumimoji="1" lang="ja-JP" altLang="en-US" dirty="0">
              <a:solidFill>
                <a:schemeClr val="tx1"/>
              </a:solidFill>
            </a:endParaRPr>
          </a:p>
        </p:txBody>
      </p:sp>
      <p:sp>
        <p:nvSpPr>
          <p:cNvPr id="35" name="テキスト ボックス 34"/>
          <p:cNvSpPr txBox="1"/>
          <p:nvPr/>
        </p:nvSpPr>
        <p:spPr>
          <a:xfrm>
            <a:off x="9079889" y="293649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0</a:t>
            </a:r>
            <a:endParaRPr kumimoji="1" lang="ja-JP" altLang="en-US" dirty="0"/>
          </a:p>
        </p:txBody>
      </p:sp>
      <p:sp>
        <p:nvSpPr>
          <p:cNvPr id="36" name="テキスト ボックス 35"/>
          <p:cNvSpPr txBox="1"/>
          <p:nvPr/>
        </p:nvSpPr>
        <p:spPr>
          <a:xfrm>
            <a:off x="9515914" y="293649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0</a:t>
            </a:r>
            <a:endParaRPr kumimoji="1" lang="ja-JP" altLang="en-US" dirty="0"/>
          </a:p>
        </p:txBody>
      </p:sp>
      <p:sp>
        <p:nvSpPr>
          <p:cNvPr id="37" name="テキスト ボックス 36"/>
          <p:cNvSpPr txBox="1"/>
          <p:nvPr/>
        </p:nvSpPr>
        <p:spPr>
          <a:xfrm>
            <a:off x="9951939" y="293649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0</a:t>
            </a:r>
            <a:endParaRPr kumimoji="1" lang="ja-JP" altLang="en-US" dirty="0"/>
          </a:p>
        </p:txBody>
      </p:sp>
      <p:sp>
        <p:nvSpPr>
          <p:cNvPr id="38" name="テキスト ボックス 37"/>
          <p:cNvSpPr txBox="1"/>
          <p:nvPr/>
        </p:nvSpPr>
        <p:spPr>
          <a:xfrm>
            <a:off x="10387963" y="2936494"/>
            <a:ext cx="1354883"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a:t>…</a:t>
            </a:r>
            <a:endParaRPr kumimoji="1" lang="ja-JP" altLang="en-US" dirty="0"/>
          </a:p>
        </p:txBody>
      </p:sp>
      <p:sp>
        <p:nvSpPr>
          <p:cNvPr id="39" name="テキスト ボックス 38"/>
          <p:cNvSpPr txBox="1"/>
          <p:nvPr/>
        </p:nvSpPr>
        <p:spPr>
          <a:xfrm>
            <a:off x="7444447" y="3928179"/>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Rand()</a:t>
            </a:r>
            <a:endParaRPr kumimoji="1" lang="ja-JP" altLang="en-US" dirty="0"/>
          </a:p>
        </p:txBody>
      </p:sp>
      <p:sp>
        <p:nvSpPr>
          <p:cNvPr id="40" name="テキスト ボックス 39"/>
          <p:cNvSpPr txBox="1"/>
          <p:nvPr/>
        </p:nvSpPr>
        <p:spPr>
          <a:xfrm>
            <a:off x="8438359" y="3928179"/>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Rand()</a:t>
            </a:r>
            <a:endParaRPr kumimoji="1" lang="ja-JP" altLang="en-US" dirty="0"/>
          </a:p>
        </p:txBody>
      </p:sp>
      <p:sp>
        <p:nvSpPr>
          <p:cNvPr id="41" name="テキスト ボックス 40"/>
          <p:cNvSpPr txBox="1"/>
          <p:nvPr/>
        </p:nvSpPr>
        <p:spPr>
          <a:xfrm>
            <a:off x="9432271" y="3928179"/>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Rand()</a:t>
            </a:r>
            <a:endParaRPr kumimoji="1" lang="ja-JP" altLang="en-US" dirty="0"/>
          </a:p>
        </p:txBody>
      </p:sp>
      <p:sp>
        <p:nvSpPr>
          <p:cNvPr id="42" name="テキスト ボックス 41"/>
          <p:cNvSpPr txBox="1"/>
          <p:nvPr/>
        </p:nvSpPr>
        <p:spPr>
          <a:xfrm>
            <a:off x="10426183" y="3928179"/>
            <a:ext cx="1512098"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t>
            </a:r>
            <a:endParaRPr kumimoji="1" lang="ja-JP" altLang="en-US" dirty="0"/>
          </a:p>
        </p:txBody>
      </p:sp>
      <p:cxnSp>
        <p:nvCxnSpPr>
          <p:cNvPr id="43" name="カギ線コネクタ 42"/>
          <p:cNvCxnSpPr>
            <a:stCxn id="35" idx="2"/>
            <a:endCxn id="39" idx="0"/>
          </p:cNvCxnSpPr>
          <p:nvPr/>
        </p:nvCxnSpPr>
        <p:spPr>
          <a:xfrm rot="5400000">
            <a:off x="8308477" y="2938753"/>
            <a:ext cx="622353" cy="1356499"/>
          </a:xfrm>
          <a:prstGeom prst="bentConnector3">
            <a:avLst>
              <a:gd name="adj1" fmla="val 30836"/>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a:stCxn id="36" idx="2"/>
            <a:endCxn id="40" idx="0"/>
          </p:cNvCxnSpPr>
          <p:nvPr/>
        </p:nvCxnSpPr>
        <p:spPr>
          <a:xfrm rot="5400000">
            <a:off x="9023445" y="3217696"/>
            <a:ext cx="622353" cy="798612"/>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カギ線コネクタ 44"/>
          <p:cNvCxnSpPr>
            <a:stCxn id="37" idx="2"/>
            <a:endCxn id="41" idx="0"/>
          </p:cNvCxnSpPr>
          <p:nvPr/>
        </p:nvCxnSpPr>
        <p:spPr>
          <a:xfrm rot="5400000">
            <a:off x="9738414" y="3496640"/>
            <a:ext cx="622353" cy="240725"/>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5856914" y="6144707"/>
            <a:ext cx="637401"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smtClean="0"/>
              <a:t>[r0]</a:t>
            </a:r>
            <a:endParaRPr kumimoji="1" lang="ja-JP" altLang="en-US" dirty="0"/>
          </a:p>
        </p:txBody>
      </p:sp>
      <p:sp>
        <p:nvSpPr>
          <p:cNvPr id="47" name="テキスト ボックス 46"/>
          <p:cNvSpPr txBox="1"/>
          <p:nvPr/>
        </p:nvSpPr>
        <p:spPr>
          <a:xfrm>
            <a:off x="7777041" y="6144706"/>
            <a:ext cx="678454"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a:t>…</a:t>
            </a:r>
            <a:endParaRPr kumimoji="1" lang="ja-JP" altLang="en-US" dirty="0"/>
          </a:p>
        </p:txBody>
      </p:sp>
      <p:sp>
        <p:nvSpPr>
          <p:cNvPr id="48" name="テキスト ボックス 47"/>
          <p:cNvSpPr txBox="1"/>
          <p:nvPr/>
        </p:nvSpPr>
        <p:spPr>
          <a:xfrm>
            <a:off x="6485025" y="6144707"/>
            <a:ext cx="637401"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smtClean="0"/>
              <a:t>[r1]</a:t>
            </a:r>
            <a:endParaRPr kumimoji="1" lang="ja-JP" altLang="en-US" dirty="0"/>
          </a:p>
        </p:txBody>
      </p:sp>
      <p:sp>
        <p:nvSpPr>
          <p:cNvPr id="49" name="テキスト ボックス 48"/>
          <p:cNvSpPr txBox="1"/>
          <p:nvPr/>
        </p:nvSpPr>
        <p:spPr>
          <a:xfrm>
            <a:off x="7122426" y="6144706"/>
            <a:ext cx="637401"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smtClean="0"/>
              <a:t>[r2]</a:t>
            </a:r>
            <a:endParaRPr kumimoji="1" lang="ja-JP" altLang="en-US" dirty="0"/>
          </a:p>
        </p:txBody>
      </p:sp>
      <p:sp>
        <p:nvSpPr>
          <p:cNvPr id="50" name="テキスト ボックス 49"/>
          <p:cNvSpPr txBox="1"/>
          <p:nvPr/>
        </p:nvSpPr>
        <p:spPr>
          <a:xfrm>
            <a:off x="8455495" y="6144706"/>
            <a:ext cx="1587740"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smtClean="0"/>
              <a:t>[r(count-1)]</a:t>
            </a:r>
            <a:endParaRPr kumimoji="1" lang="ja-JP" altLang="en-US" dirty="0"/>
          </a:p>
        </p:txBody>
      </p:sp>
      <p:cxnSp>
        <p:nvCxnSpPr>
          <p:cNvPr id="51" name="カギ線コネクタ 50"/>
          <p:cNvCxnSpPr>
            <a:stCxn id="88" idx="3"/>
            <a:endCxn id="46" idx="0"/>
          </p:cNvCxnSpPr>
          <p:nvPr/>
        </p:nvCxnSpPr>
        <p:spPr>
          <a:xfrm rot="5400000">
            <a:off x="7346904" y="4220352"/>
            <a:ext cx="753067" cy="3095643"/>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カギ線コネクタ 51"/>
          <p:cNvCxnSpPr>
            <a:stCxn id="88" idx="3"/>
            <a:endCxn id="48" idx="0"/>
          </p:cNvCxnSpPr>
          <p:nvPr/>
        </p:nvCxnSpPr>
        <p:spPr>
          <a:xfrm rot="5400000">
            <a:off x="7660959" y="4534407"/>
            <a:ext cx="753067" cy="2467532"/>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カギ線コネクタ 52"/>
          <p:cNvCxnSpPr>
            <a:stCxn id="88" idx="3"/>
            <a:endCxn id="49" idx="0"/>
          </p:cNvCxnSpPr>
          <p:nvPr/>
        </p:nvCxnSpPr>
        <p:spPr>
          <a:xfrm rot="5400000">
            <a:off x="7979660" y="4853108"/>
            <a:ext cx="753066" cy="1830131"/>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a:xfrm>
            <a:off x="5997443" y="5565486"/>
            <a:ext cx="3769410" cy="358507"/>
          </a:xfrm>
          <a:prstGeom prst="roundRect">
            <a:avLst/>
          </a:prstGeom>
          <a:noFill/>
          <a:ln w="412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カギ線コネクタ 59"/>
          <p:cNvCxnSpPr>
            <a:stCxn id="88" idx="3"/>
            <a:endCxn id="50" idx="0"/>
          </p:cNvCxnSpPr>
          <p:nvPr/>
        </p:nvCxnSpPr>
        <p:spPr>
          <a:xfrm rot="5400000">
            <a:off x="8883779" y="5757227"/>
            <a:ext cx="753066" cy="21893"/>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直方体 87"/>
          <p:cNvSpPr/>
          <p:nvPr/>
        </p:nvSpPr>
        <p:spPr>
          <a:xfrm>
            <a:off x="8116268" y="4851790"/>
            <a:ext cx="2444943" cy="539850"/>
          </a:xfrm>
          <a:prstGeom prst="cube">
            <a:avLst/>
          </a:prstGeom>
          <a:ln w="38100">
            <a:solidFill>
              <a:schemeClr val="tx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dirty="0" smtClean="0"/>
              <a:t>(value % 2) == 0</a:t>
            </a:r>
            <a:endParaRPr kumimoji="1" lang="ja-JP" altLang="en-US" dirty="0"/>
          </a:p>
        </p:txBody>
      </p:sp>
      <p:cxnSp>
        <p:nvCxnSpPr>
          <p:cNvPr id="95" name="カギ線コネクタ 94"/>
          <p:cNvCxnSpPr>
            <a:stCxn id="39" idx="2"/>
            <a:endCxn id="88" idx="0"/>
          </p:cNvCxnSpPr>
          <p:nvPr/>
        </p:nvCxnSpPr>
        <p:spPr>
          <a:xfrm rot="16200000" flipH="1">
            <a:off x="8396673" y="3842241"/>
            <a:ext cx="554279" cy="1464818"/>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カギ線コネクタ 97"/>
          <p:cNvCxnSpPr>
            <a:stCxn id="40" idx="2"/>
            <a:endCxn id="88" idx="0"/>
          </p:cNvCxnSpPr>
          <p:nvPr/>
        </p:nvCxnSpPr>
        <p:spPr>
          <a:xfrm rot="16200000" flipH="1">
            <a:off x="8893629" y="4339197"/>
            <a:ext cx="554279" cy="470906"/>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1" name="カギ線コネクタ 100"/>
          <p:cNvCxnSpPr>
            <a:stCxn id="41" idx="2"/>
            <a:endCxn id="88" idx="0"/>
          </p:cNvCxnSpPr>
          <p:nvPr/>
        </p:nvCxnSpPr>
        <p:spPr>
          <a:xfrm rot="5400000">
            <a:off x="9390585" y="4313147"/>
            <a:ext cx="554279" cy="523006"/>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カギ線コネクタ 101"/>
          <p:cNvCxnSpPr>
            <a:stCxn id="42" idx="2"/>
            <a:endCxn id="88" idx="0"/>
          </p:cNvCxnSpPr>
          <p:nvPr/>
        </p:nvCxnSpPr>
        <p:spPr>
          <a:xfrm rot="5400000">
            <a:off x="10017088" y="3686645"/>
            <a:ext cx="554279" cy="1776011"/>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8" name="カギ線コネクタ 127"/>
          <p:cNvCxnSpPr>
            <a:stCxn id="38" idx="2"/>
            <a:endCxn id="42" idx="0"/>
          </p:cNvCxnSpPr>
          <p:nvPr/>
        </p:nvCxnSpPr>
        <p:spPr>
          <a:xfrm rot="16200000" flipH="1">
            <a:off x="10812642" y="3558588"/>
            <a:ext cx="622353" cy="116827"/>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985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052740" y="889669"/>
            <a:ext cx="6509243" cy="5812906"/>
          </a:xfrm>
          <a:prstGeom prst="rect">
            <a:avLst/>
          </a:prstGeom>
        </p:spPr>
      </p:pic>
      <p:sp>
        <p:nvSpPr>
          <p:cNvPr id="6" name="コンテンツ プレースホルダー 2"/>
          <p:cNvSpPr>
            <a:spLocks noGrp="1"/>
          </p:cNvSpPr>
          <p:nvPr>
            <p:ph idx="1"/>
          </p:nvPr>
        </p:nvSpPr>
        <p:spPr>
          <a:xfrm>
            <a:off x="429658" y="1020384"/>
            <a:ext cx="3623082" cy="5618955"/>
          </a:xfrm>
        </p:spPr>
        <p:txBody>
          <a:bodyPr/>
          <a:lstStyle/>
          <a:p>
            <a:r>
              <a:rPr kumimoji="1" lang="ja-JP" altLang="en-US" dirty="0" smtClean="0"/>
              <a:t>指定された</a:t>
            </a:r>
            <a:r>
              <a:rPr lang="ja-JP" altLang="en-US" dirty="0"/>
              <a:t>個数</a:t>
            </a:r>
            <a:r>
              <a:rPr lang="ja-JP" altLang="en-US" dirty="0" smtClean="0"/>
              <a:t>の、偶数かつ重複のない乱数列</a:t>
            </a:r>
            <a:endParaRPr kumimoji="1" lang="ja-JP" altLang="en-US" dirty="0"/>
          </a:p>
        </p:txBody>
      </p:sp>
      <p:sp>
        <p:nvSpPr>
          <p:cNvPr id="2" name="タイトル 1"/>
          <p:cNvSpPr>
            <a:spLocks noGrp="1"/>
          </p:cNvSpPr>
          <p:nvPr>
            <p:ph type="title"/>
          </p:nvPr>
        </p:nvSpPr>
        <p:spPr/>
        <p:txBody>
          <a:bodyPr/>
          <a:lstStyle/>
          <a:p>
            <a:r>
              <a:rPr lang="ja-JP" altLang="en-US" dirty="0"/>
              <a:t>ループと</a:t>
            </a:r>
            <a:r>
              <a:rPr lang="ja-JP" altLang="en-US" dirty="0" smtClean="0"/>
              <a:t>分岐</a:t>
            </a:r>
            <a:r>
              <a:rPr lang="ja-JP" altLang="en-US" dirty="0"/>
              <a:t>処理</a:t>
            </a:r>
            <a:r>
              <a:rPr lang="ja-JP" altLang="en-US" dirty="0" smtClean="0"/>
              <a:t>から</a:t>
            </a:r>
            <a:r>
              <a:rPr lang="ja-JP" altLang="en-US" dirty="0"/>
              <a:t>の脱却</a:t>
            </a:r>
            <a:endParaRPr kumimoji="1" lang="ja-JP" altLang="en-US" dirty="0"/>
          </a:p>
        </p:txBody>
      </p:sp>
      <p:sp>
        <p:nvSpPr>
          <p:cNvPr id="8" name="角丸四角形 7"/>
          <p:cNvSpPr/>
          <p:nvPr/>
        </p:nvSpPr>
        <p:spPr>
          <a:xfrm>
            <a:off x="5188143" y="2902226"/>
            <a:ext cx="5532866" cy="1921565"/>
          </a:xfrm>
          <a:prstGeom prst="roundRect">
            <a:avLst>
              <a:gd name="adj" fmla="val 6078"/>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188143" y="4823791"/>
            <a:ext cx="2757014" cy="1086679"/>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834886" y="4667401"/>
            <a:ext cx="4065443" cy="699729"/>
          </a:xfrm>
          <a:prstGeom prst="wedgeRoundRectCallout">
            <a:avLst>
              <a:gd name="adj1" fmla="val 62456"/>
              <a:gd name="adj2" fmla="val 4286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値が存在しない場合だけ追加する</a:t>
            </a:r>
            <a:endParaRPr kumimoji="1" lang="ja-JP" altLang="en-US" dirty="0"/>
          </a:p>
        </p:txBody>
      </p:sp>
      <p:sp>
        <p:nvSpPr>
          <p:cNvPr id="5" name="角丸四角形吹き出し 4"/>
          <p:cNvSpPr/>
          <p:nvPr/>
        </p:nvSpPr>
        <p:spPr>
          <a:xfrm>
            <a:off x="1881808" y="2807176"/>
            <a:ext cx="2921257" cy="699729"/>
          </a:xfrm>
          <a:prstGeom prst="wedgeRoundRectCallout">
            <a:avLst>
              <a:gd name="adj1" fmla="val 66381"/>
              <a:gd name="adj2" fmla="val 4664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今までの数列に値が存在したかどうかの確認</a:t>
            </a:r>
            <a:endParaRPr kumimoji="1" lang="ja-JP" altLang="en-US" dirty="0"/>
          </a:p>
        </p:txBody>
      </p:sp>
    </p:spTree>
    <p:extLst>
      <p:ext uri="{BB962C8B-B14F-4D97-AF65-F5344CB8AC3E}">
        <p14:creationId xmlns:p14="http://schemas.microsoft.com/office/powerpoint/2010/main" val="260627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61783" y="1557853"/>
            <a:ext cx="7484543" cy="3427920"/>
          </a:xfrm>
          <a:prstGeom prst="rect">
            <a:avLst/>
          </a:prstGeom>
        </p:spPr>
      </p:pic>
      <p:sp>
        <p:nvSpPr>
          <p:cNvPr id="2" name="タイトル 1"/>
          <p:cNvSpPr>
            <a:spLocks noGrp="1"/>
          </p:cNvSpPr>
          <p:nvPr>
            <p:ph type="title"/>
          </p:nvPr>
        </p:nvSpPr>
        <p:spPr/>
        <p:txBody>
          <a:bodyPr/>
          <a:lstStyle/>
          <a:p>
            <a:r>
              <a:rPr lang="ja-JP" altLang="en-US" dirty="0"/>
              <a:t>ループと</a:t>
            </a:r>
            <a:r>
              <a:rPr lang="ja-JP" altLang="en-US" dirty="0" smtClean="0"/>
              <a:t>分岐</a:t>
            </a:r>
            <a:r>
              <a:rPr lang="ja-JP" altLang="en-US" dirty="0"/>
              <a:t>処理</a:t>
            </a:r>
            <a:r>
              <a:rPr lang="ja-JP" altLang="en-US" dirty="0" smtClean="0"/>
              <a:t>から</a:t>
            </a:r>
            <a:r>
              <a:rPr lang="ja-JP" altLang="en-US" dirty="0"/>
              <a:t>の脱却</a:t>
            </a:r>
            <a:endParaRPr kumimoji="1" lang="ja-JP" altLang="en-US" dirty="0"/>
          </a:p>
        </p:txBody>
      </p:sp>
      <p:sp>
        <p:nvSpPr>
          <p:cNvPr id="3" name="コンテンツ プレースホルダー 2"/>
          <p:cNvSpPr>
            <a:spLocks noGrp="1"/>
          </p:cNvSpPr>
          <p:nvPr>
            <p:ph idx="1"/>
          </p:nvPr>
        </p:nvSpPr>
        <p:spPr>
          <a:xfrm>
            <a:off x="429658" y="1020385"/>
            <a:ext cx="11386206" cy="503616"/>
          </a:xfrm>
        </p:spPr>
        <p:txBody>
          <a:bodyPr>
            <a:normAutofit/>
          </a:bodyPr>
          <a:lstStyle/>
          <a:p>
            <a:r>
              <a:rPr lang="ja-JP" altLang="en-US" dirty="0"/>
              <a:t>指定された個数の、偶数かつ重複のない</a:t>
            </a:r>
            <a:r>
              <a:rPr lang="ja-JP" altLang="en-US" dirty="0" smtClean="0"/>
              <a:t>乱数列（</a:t>
            </a:r>
            <a:r>
              <a:rPr lang="en-US" altLang="ja-JP" dirty="0" smtClean="0"/>
              <a:t>LINQ</a:t>
            </a:r>
            <a:r>
              <a:rPr lang="ja-JP" altLang="en-US" dirty="0" smtClean="0"/>
              <a:t>）</a:t>
            </a:r>
            <a:endParaRPr lang="ja-JP" altLang="en-US" dirty="0"/>
          </a:p>
        </p:txBody>
      </p:sp>
      <p:sp>
        <p:nvSpPr>
          <p:cNvPr id="6" name="角丸四角形 5"/>
          <p:cNvSpPr/>
          <p:nvPr/>
        </p:nvSpPr>
        <p:spPr>
          <a:xfrm>
            <a:off x="1659114" y="3699071"/>
            <a:ext cx="1786451" cy="329590"/>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吹き出し 4"/>
          <p:cNvSpPr/>
          <p:nvPr/>
        </p:nvSpPr>
        <p:spPr>
          <a:xfrm>
            <a:off x="3788466" y="3874921"/>
            <a:ext cx="2555551" cy="699729"/>
          </a:xfrm>
          <a:prstGeom prst="wedgeRoundRectCallout">
            <a:avLst>
              <a:gd name="adj1" fmla="val -69711"/>
              <a:gd name="adj2" fmla="val -42365"/>
              <a:gd name="adj3" fmla="val 16667"/>
            </a:avLst>
          </a:prstGeom>
          <a:solidFill>
            <a:srgbClr val="B07BD7"/>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t>重複する値を除去</a:t>
            </a:r>
            <a:endParaRPr kumimoji="1" lang="ja-JP" altLang="en-US" dirty="0"/>
          </a:p>
        </p:txBody>
      </p:sp>
      <p:sp>
        <p:nvSpPr>
          <p:cNvPr id="7" name="角丸四角形吹き出し 6"/>
          <p:cNvSpPr/>
          <p:nvPr/>
        </p:nvSpPr>
        <p:spPr>
          <a:xfrm>
            <a:off x="160323" y="5226063"/>
            <a:ext cx="2803788" cy="699729"/>
          </a:xfrm>
          <a:prstGeom prst="wedgeRoundRectCallout">
            <a:avLst>
              <a:gd name="adj1" fmla="val 37507"/>
              <a:gd name="adj2" fmla="val -13516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solidFill>
                  <a:schemeClr val="tx1"/>
                </a:solidFill>
              </a:rPr>
              <a:t>他の演算子に変化はない</a:t>
            </a:r>
            <a:endParaRPr kumimoji="1" lang="ja-JP" altLang="en-US" dirty="0">
              <a:solidFill>
                <a:schemeClr val="tx1"/>
              </a:solidFill>
            </a:endParaRPr>
          </a:p>
        </p:txBody>
      </p:sp>
      <p:sp>
        <p:nvSpPr>
          <p:cNvPr id="35" name="テキスト ボックス 34"/>
          <p:cNvSpPr txBox="1"/>
          <p:nvPr/>
        </p:nvSpPr>
        <p:spPr>
          <a:xfrm>
            <a:off x="9079889" y="205204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0</a:t>
            </a:r>
            <a:endParaRPr kumimoji="1" lang="ja-JP" altLang="en-US" dirty="0"/>
          </a:p>
        </p:txBody>
      </p:sp>
      <p:sp>
        <p:nvSpPr>
          <p:cNvPr id="36" name="テキスト ボックス 35"/>
          <p:cNvSpPr txBox="1"/>
          <p:nvPr/>
        </p:nvSpPr>
        <p:spPr>
          <a:xfrm>
            <a:off x="9515914" y="205204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0</a:t>
            </a:r>
            <a:endParaRPr kumimoji="1" lang="ja-JP" altLang="en-US" dirty="0"/>
          </a:p>
        </p:txBody>
      </p:sp>
      <p:sp>
        <p:nvSpPr>
          <p:cNvPr id="37" name="テキスト ボックス 36"/>
          <p:cNvSpPr txBox="1"/>
          <p:nvPr/>
        </p:nvSpPr>
        <p:spPr>
          <a:xfrm>
            <a:off x="9951939" y="205204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0</a:t>
            </a:r>
            <a:endParaRPr kumimoji="1" lang="ja-JP" altLang="en-US" dirty="0"/>
          </a:p>
        </p:txBody>
      </p:sp>
      <p:sp>
        <p:nvSpPr>
          <p:cNvPr id="38" name="テキスト ボックス 37"/>
          <p:cNvSpPr txBox="1"/>
          <p:nvPr/>
        </p:nvSpPr>
        <p:spPr>
          <a:xfrm>
            <a:off x="10387963" y="2052044"/>
            <a:ext cx="1354883"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a:t>…</a:t>
            </a:r>
            <a:endParaRPr kumimoji="1" lang="ja-JP" altLang="en-US" dirty="0"/>
          </a:p>
        </p:txBody>
      </p:sp>
      <p:sp>
        <p:nvSpPr>
          <p:cNvPr id="39" name="テキスト ボックス 38"/>
          <p:cNvSpPr txBox="1"/>
          <p:nvPr/>
        </p:nvSpPr>
        <p:spPr>
          <a:xfrm>
            <a:off x="7444447" y="3043729"/>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Rand()</a:t>
            </a:r>
            <a:endParaRPr kumimoji="1" lang="ja-JP" altLang="en-US" dirty="0"/>
          </a:p>
        </p:txBody>
      </p:sp>
      <p:sp>
        <p:nvSpPr>
          <p:cNvPr id="40" name="テキスト ボックス 39"/>
          <p:cNvSpPr txBox="1"/>
          <p:nvPr/>
        </p:nvSpPr>
        <p:spPr>
          <a:xfrm>
            <a:off x="8438359" y="3043729"/>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Rand()</a:t>
            </a:r>
            <a:endParaRPr kumimoji="1" lang="ja-JP" altLang="en-US" dirty="0"/>
          </a:p>
        </p:txBody>
      </p:sp>
      <p:sp>
        <p:nvSpPr>
          <p:cNvPr id="41" name="テキスト ボックス 40"/>
          <p:cNvSpPr txBox="1"/>
          <p:nvPr/>
        </p:nvSpPr>
        <p:spPr>
          <a:xfrm>
            <a:off x="9432271" y="3043729"/>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Rand()</a:t>
            </a:r>
            <a:endParaRPr kumimoji="1" lang="ja-JP" altLang="en-US" dirty="0"/>
          </a:p>
        </p:txBody>
      </p:sp>
      <p:sp>
        <p:nvSpPr>
          <p:cNvPr id="42" name="テキスト ボックス 41"/>
          <p:cNvSpPr txBox="1"/>
          <p:nvPr/>
        </p:nvSpPr>
        <p:spPr>
          <a:xfrm>
            <a:off x="10426183" y="3043729"/>
            <a:ext cx="1512098"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t>
            </a:r>
            <a:endParaRPr kumimoji="1" lang="ja-JP" altLang="en-US" dirty="0"/>
          </a:p>
        </p:txBody>
      </p:sp>
      <p:cxnSp>
        <p:nvCxnSpPr>
          <p:cNvPr id="43" name="カギ線コネクタ 42"/>
          <p:cNvCxnSpPr>
            <a:stCxn id="35" idx="2"/>
            <a:endCxn id="39" idx="0"/>
          </p:cNvCxnSpPr>
          <p:nvPr/>
        </p:nvCxnSpPr>
        <p:spPr>
          <a:xfrm rot="5400000">
            <a:off x="8308477" y="2054303"/>
            <a:ext cx="622353" cy="1356499"/>
          </a:xfrm>
          <a:prstGeom prst="bentConnector3">
            <a:avLst>
              <a:gd name="adj1" fmla="val 30836"/>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a:stCxn id="36" idx="2"/>
            <a:endCxn id="40" idx="0"/>
          </p:cNvCxnSpPr>
          <p:nvPr/>
        </p:nvCxnSpPr>
        <p:spPr>
          <a:xfrm rot="5400000">
            <a:off x="9023445" y="2333246"/>
            <a:ext cx="622353" cy="798612"/>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カギ線コネクタ 44"/>
          <p:cNvCxnSpPr>
            <a:stCxn id="37" idx="2"/>
            <a:endCxn id="41" idx="0"/>
          </p:cNvCxnSpPr>
          <p:nvPr/>
        </p:nvCxnSpPr>
        <p:spPr>
          <a:xfrm rot="5400000">
            <a:off x="9738414" y="2612190"/>
            <a:ext cx="622353" cy="240725"/>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5856914" y="6144707"/>
            <a:ext cx="637401"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smtClean="0"/>
              <a:t>[r0]</a:t>
            </a:r>
            <a:endParaRPr kumimoji="1" lang="ja-JP" altLang="en-US" dirty="0"/>
          </a:p>
        </p:txBody>
      </p:sp>
      <p:sp>
        <p:nvSpPr>
          <p:cNvPr id="47" name="テキスト ボックス 46"/>
          <p:cNvSpPr txBox="1"/>
          <p:nvPr/>
        </p:nvSpPr>
        <p:spPr>
          <a:xfrm>
            <a:off x="7777041" y="6144706"/>
            <a:ext cx="678454"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a:t>…</a:t>
            </a:r>
            <a:endParaRPr kumimoji="1" lang="ja-JP" altLang="en-US" dirty="0"/>
          </a:p>
        </p:txBody>
      </p:sp>
      <p:sp>
        <p:nvSpPr>
          <p:cNvPr id="48" name="テキスト ボックス 47"/>
          <p:cNvSpPr txBox="1"/>
          <p:nvPr/>
        </p:nvSpPr>
        <p:spPr>
          <a:xfrm>
            <a:off x="6485025" y="6144707"/>
            <a:ext cx="637401"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smtClean="0"/>
              <a:t>[r1]</a:t>
            </a:r>
            <a:endParaRPr kumimoji="1" lang="ja-JP" altLang="en-US" dirty="0"/>
          </a:p>
        </p:txBody>
      </p:sp>
      <p:sp>
        <p:nvSpPr>
          <p:cNvPr id="49" name="テキスト ボックス 48"/>
          <p:cNvSpPr txBox="1"/>
          <p:nvPr/>
        </p:nvSpPr>
        <p:spPr>
          <a:xfrm>
            <a:off x="7122426" y="6144706"/>
            <a:ext cx="637401"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smtClean="0"/>
              <a:t>[r2]</a:t>
            </a:r>
            <a:endParaRPr kumimoji="1" lang="ja-JP" altLang="en-US" dirty="0"/>
          </a:p>
        </p:txBody>
      </p:sp>
      <p:sp>
        <p:nvSpPr>
          <p:cNvPr id="50" name="テキスト ボックス 49"/>
          <p:cNvSpPr txBox="1"/>
          <p:nvPr/>
        </p:nvSpPr>
        <p:spPr>
          <a:xfrm>
            <a:off x="8455495" y="6144706"/>
            <a:ext cx="1587740"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smtClean="0"/>
              <a:t>[r(count-1)]</a:t>
            </a:r>
            <a:endParaRPr kumimoji="1" lang="ja-JP" altLang="en-US" dirty="0"/>
          </a:p>
        </p:txBody>
      </p:sp>
      <p:cxnSp>
        <p:nvCxnSpPr>
          <p:cNvPr id="51" name="カギ線コネクタ 50"/>
          <p:cNvCxnSpPr>
            <a:stCxn id="88" idx="3"/>
            <a:endCxn id="46" idx="0"/>
          </p:cNvCxnSpPr>
          <p:nvPr/>
        </p:nvCxnSpPr>
        <p:spPr>
          <a:xfrm rot="5400000">
            <a:off x="7066783" y="4524070"/>
            <a:ext cx="729469" cy="2511804"/>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カギ線コネクタ 51"/>
          <p:cNvCxnSpPr>
            <a:stCxn id="88" idx="3"/>
            <a:endCxn id="48" idx="0"/>
          </p:cNvCxnSpPr>
          <p:nvPr/>
        </p:nvCxnSpPr>
        <p:spPr>
          <a:xfrm rot="5400000">
            <a:off x="7380839" y="4838126"/>
            <a:ext cx="729469" cy="1883693"/>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カギ線コネクタ 52"/>
          <p:cNvCxnSpPr>
            <a:stCxn id="88" idx="3"/>
            <a:endCxn id="49" idx="0"/>
          </p:cNvCxnSpPr>
          <p:nvPr/>
        </p:nvCxnSpPr>
        <p:spPr>
          <a:xfrm rot="5400000">
            <a:off x="7699539" y="5156826"/>
            <a:ext cx="729468" cy="1246292"/>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a:xfrm>
            <a:off x="5997443" y="5565486"/>
            <a:ext cx="3769410" cy="358507"/>
          </a:xfrm>
          <a:prstGeom prst="roundRect">
            <a:avLst/>
          </a:prstGeom>
          <a:noFill/>
          <a:ln w="412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カギ線コネクタ 59"/>
          <p:cNvCxnSpPr>
            <a:stCxn id="88" idx="3"/>
            <a:endCxn id="50" idx="0"/>
          </p:cNvCxnSpPr>
          <p:nvPr/>
        </p:nvCxnSpPr>
        <p:spPr>
          <a:xfrm rot="16200000" flipH="1">
            <a:off x="8603658" y="5498999"/>
            <a:ext cx="729468" cy="561946"/>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直方体 87"/>
          <p:cNvSpPr/>
          <p:nvPr/>
        </p:nvSpPr>
        <p:spPr>
          <a:xfrm>
            <a:off x="7941403" y="4875388"/>
            <a:ext cx="1626994" cy="539850"/>
          </a:xfrm>
          <a:prstGeom prst="cube">
            <a:avLst/>
          </a:prstGeom>
          <a:solidFill>
            <a:srgbClr val="B07BD7"/>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Distinct</a:t>
            </a:r>
            <a:endParaRPr kumimoji="1" lang="ja-JP" altLang="en-US" dirty="0"/>
          </a:p>
        </p:txBody>
      </p:sp>
      <p:cxnSp>
        <p:nvCxnSpPr>
          <p:cNvPr id="95" name="カギ線コネクタ 94"/>
          <p:cNvCxnSpPr>
            <a:stCxn id="39" idx="2"/>
            <a:endCxn id="57" idx="0"/>
          </p:cNvCxnSpPr>
          <p:nvPr/>
        </p:nvCxnSpPr>
        <p:spPr>
          <a:xfrm rot="16200000" flipH="1">
            <a:off x="8403221" y="2951243"/>
            <a:ext cx="544293" cy="1467928"/>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カギ線コネクタ 97"/>
          <p:cNvCxnSpPr>
            <a:stCxn id="40" idx="2"/>
            <a:endCxn id="57" idx="0"/>
          </p:cNvCxnSpPr>
          <p:nvPr/>
        </p:nvCxnSpPr>
        <p:spPr>
          <a:xfrm rot="16200000" flipH="1">
            <a:off x="8900177" y="3448199"/>
            <a:ext cx="544293" cy="474016"/>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1" name="カギ線コネクタ 100"/>
          <p:cNvCxnSpPr>
            <a:stCxn id="41" idx="2"/>
            <a:endCxn id="57" idx="0"/>
          </p:cNvCxnSpPr>
          <p:nvPr/>
        </p:nvCxnSpPr>
        <p:spPr>
          <a:xfrm rot="5400000">
            <a:off x="9397133" y="3425259"/>
            <a:ext cx="544293" cy="519896"/>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カギ線コネクタ 101"/>
          <p:cNvCxnSpPr>
            <a:stCxn id="42" idx="2"/>
            <a:endCxn id="57" idx="0"/>
          </p:cNvCxnSpPr>
          <p:nvPr/>
        </p:nvCxnSpPr>
        <p:spPr>
          <a:xfrm rot="5400000">
            <a:off x="10023636" y="2798757"/>
            <a:ext cx="544293" cy="1772901"/>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8" name="カギ線コネクタ 127"/>
          <p:cNvCxnSpPr>
            <a:stCxn id="38" idx="2"/>
            <a:endCxn id="42" idx="0"/>
          </p:cNvCxnSpPr>
          <p:nvPr/>
        </p:nvCxnSpPr>
        <p:spPr>
          <a:xfrm rot="16200000" flipH="1">
            <a:off x="10812642" y="2674138"/>
            <a:ext cx="622353" cy="116827"/>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直方体 56"/>
          <p:cNvSpPr/>
          <p:nvPr/>
        </p:nvSpPr>
        <p:spPr>
          <a:xfrm>
            <a:off x="8119378" y="3957354"/>
            <a:ext cx="2444943" cy="539850"/>
          </a:xfrm>
          <a:prstGeom prst="cube">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dirty="0" smtClean="0"/>
              <a:t>(value % 2) == 0</a:t>
            </a:r>
            <a:endParaRPr kumimoji="1" lang="ja-JP" altLang="en-US" dirty="0"/>
          </a:p>
        </p:txBody>
      </p:sp>
      <p:cxnSp>
        <p:nvCxnSpPr>
          <p:cNvPr id="78" name="カギ線コネクタ 77"/>
          <p:cNvCxnSpPr>
            <a:stCxn id="57" idx="3"/>
            <a:endCxn id="88" idx="0"/>
          </p:cNvCxnSpPr>
          <p:nvPr/>
        </p:nvCxnSpPr>
        <p:spPr>
          <a:xfrm rot="5400000">
            <a:off x="8859283" y="4460303"/>
            <a:ext cx="378184" cy="451987"/>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23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ループと</a:t>
            </a:r>
            <a:r>
              <a:rPr lang="ja-JP" altLang="en-US" dirty="0" smtClean="0"/>
              <a:t>分岐</a:t>
            </a:r>
            <a:r>
              <a:rPr lang="ja-JP" altLang="en-US" dirty="0"/>
              <a:t>処理</a:t>
            </a:r>
            <a:r>
              <a:rPr lang="ja-JP" altLang="en-US" dirty="0" smtClean="0"/>
              <a:t>から</a:t>
            </a:r>
            <a:r>
              <a:rPr lang="ja-JP" altLang="en-US" dirty="0"/>
              <a:t>の脱却</a:t>
            </a:r>
            <a:endParaRPr kumimoji="1" lang="ja-JP" altLang="en-US" dirty="0"/>
          </a:p>
        </p:txBody>
      </p:sp>
      <p:sp>
        <p:nvSpPr>
          <p:cNvPr id="3" name="コンテンツ プレースホルダー 2"/>
          <p:cNvSpPr>
            <a:spLocks noGrp="1"/>
          </p:cNvSpPr>
          <p:nvPr>
            <p:ph idx="1"/>
          </p:nvPr>
        </p:nvSpPr>
        <p:spPr>
          <a:xfrm>
            <a:off x="429658" y="1020385"/>
            <a:ext cx="10874446" cy="881412"/>
          </a:xfrm>
        </p:spPr>
        <p:txBody>
          <a:bodyPr/>
          <a:lstStyle/>
          <a:p>
            <a:r>
              <a:rPr kumimoji="1" lang="en-US" altLang="ja-JP" dirty="0" smtClean="0"/>
              <a:t>LINQ</a:t>
            </a:r>
            <a:r>
              <a:rPr lang="ja-JP" altLang="en-US" dirty="0" smtClean="0"/>
              <a:t>は、</a:t>
            </a:r>
            <a:r>
              <a:rPr lang="ja-JP" altLang="en-US" dirty="0" smtClean="0">
                <a:solidFill>
                  <a:srgbClr val="FF0000"/>
                </a:solidFill>
              </a:rPr>
              <a:t>「数列」</a:t>
            </a:r>
            <a:r>
              <a:rPr lang="ja-JP" altLang="en-US" dirty="0" smtClean="0"/>
              <a:t>に対して、様々な</a:t>
            </a:r>
            <a:r>
              <a:rPr lang="ja-JP" altLang="en-US" dirty="0" smtClean="0">
                <a:solidFill>
                  <a:srgbClr val="FF0000"/>
                </a:solidFill>
              </a:rPr>
              <a:t>「演算子」</a:t>
            </a:r>
            <a:r>
              <a:rPr lang="ja-JP" altLang="en-US" dirty="0" smtClean="0"/>
              <a:t>を適用して処理を実現します。</a:t>
            </a:r>
            <a:endParaRPr kumimoji="1" lang="ja-JP" altLang="en-US" dirty="0"/>
          </a:p>
        </p:txBody>
      </p:sp>
      <p:sp>
        <p:nvSpPr>
          <p:cNvPr id="4" name="テキスト ボックス 3"/>
          <p:cNvSpPr txBox="1"/>
          <p:nvPr/>
        </p:nvSpPr>
        <p:spPr>
          <a:xfrm>
            <a:off x="9079889" y="205204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0</a:t>
            </a:r>
            <a:endParaRPr kumimoji="1" lang="ja-JP" altLang="en-US" dirty="0"/>
          </a:p>
        </p:txBody>
      </p:sp>
      <p:sp>
        <p:nvSpPr>
          <p:cNvPr id="5" name="テキスト ボックス 4"/>
          <p:cNvSpPr txBox="1"/>
          <p:nvPr/>
        </p:nvSpPr>
        <p:spPr>
          <a:xfrm>
            <a:off x="9515914" y="205204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0</a:t>
            </a:r>
            <a:endParaRPr kumimoji="1" lang="ja-JP" altLang="en-US" dirty="0"/>
          </a:p>
        </p:txBody>
      </p:sp>
      <p:sp>
        <p:nvSpPr>
          <p:cNvPr id="6" name="テキスト ボックス 5"/>
          <p:cNvSpPr txBox="1"/>
          <p:nvPr/>
        </p:nvSpPr>
        <p:spPr>
          <a:xfrm>
            <a:off x="9951939" y="205204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0</a:t>
            </a:r>
            <a:endParaRPr kumimoji="1" lang="ja-JP" altLang="en-US" dirty="0"/>
          </a:p>
        </p:txBody>
      </p:sp>
      <p:sp>
        <p:nvSpPr>
          <p:cNvPr id="7" name="テキスト ボックス 6"/>
          <p:cNvSpPr txBox="1"/>
          <p:nvPr/>
        </p:nvSpPr>
        <p:spPr>
          <a:xfrm>
            <a:off x="10387963" y="2052044"/>
            <a:ext cx="1354883"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a:t>…</a:t>
            </a:r>
            <a:endParaRPr kumimoji="1" lang="ja-JP" altLang="en-US" dirty="0"/>
          </a:p>
        </p:txBody>
      </p:sp>
      <p:sp>
        <p:nvSpPr>
          <p:cNvPr id="8" name="テキスト ボックス 7"/>
          <p:cNvSpPr txBox="1"/>
          <p:nvPr/>
        </p:nvSpPr>
        <p:spPr>
          <a:xfrm>
            <a:off x="7444447" y="3043729"/>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Rand()</a:t>
            </a:r>
            <a:endParaRPr kumimoji="1" lang="ja-JP" altLang="en-US" dirty="0"/>
          </a:p>
        </p:txBody>
      </p:sp>
      <p:sp>
        <p:nvSpPr>
          <p:cNvPr id="9" name="テキスト ボックス 8"/>
          <p:cNvSpPr txBox="1"/>
          <p:nvPr/>
        </p:nvSpPr>
        <p:spPr>
          <a:xfrm>
            <a:off x="8438359" y="3043729"/>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Rand()</a:t>
            </a:r>
            <a:endParaRPr kumimoji="1" lang="ja-JP" altLang="en-US" dirty="0"/>
          </a:p>
        </p:txBody>
      </p:sp>
      <p:sp>
        <p:nvSpPr>
          <p:cNvPr id="10" name="テキスト ボックス 9"/>
          <p:cNvSpPr txBox="1"/>
          <p:nvPr/>
        </p:nvSpPr>
        <p:spPr>
          <a:xfrm>
            <a:off x="9432271" y="3043729"/>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Rand()</a:t>
            </a:r>
            <a:endParaRPr kumimoji="1" lang="ja-JP" altLang="en-US" dirty="0"/>
          </a:p>
        </p:txBody>
      </p:sp>
      <p:sp>
        <p:nvSpPr>
          <p:cNvPr id="11" name="テキスト ボックス 10"/>
          <p:cNvSpPr txBox="1"/>
          <p:nvPr/>
        </p:nvSpPr>
        <p:spPr>
          <a:xfrm>
            <a:off x="10426183" y="3043729"/>
            <a:ext cx="1512098"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t>
            </a:r>
            <a:endParaRPr kumimoji="1" lang="ja-JP" altLang="en-US" dirty="0"/>
          </a:p>
        </p:txBody>
      </p:sp>
      <p:cxnSp>
        <p:nvCxnSpPr>
          <p:cNvPr id="12" name="カギ線コネクタ 11"/>
          <p:cNvCxnSpPr>
            <a:stCxn id="4" idx="2"/>
            <a:endCxn id="8" idx="0"/>
          </p:cNvCxnSpPr>
          <p:nvPr/>
        </p:nvCxnSpPr>
        <p:spPr>
          <a:xfrm rot="5400000">
            <a:off x="8308477" y="2054303"/>
            <a:ext cx="622353" cy="1356499"/>
          </a:xfrm>
          <a:prstGeom prst="bentConnector3">
            <a:avLst>
              <a:gd name="adj1" fmla="val 30836"/>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カギ線コネクタ 12"/>
          <p:cNvCxnSpPr>
            <a:stCxn id="5" idx="2"/>
            <a:endCxn id="9" idx="0"/>
          </p:cNvCxnSpPr>
          <p:nvPr/>
        </p:nvCxnSpPr>
        <p:spPr>
          <a:xfrm rot="5400000">
            <a:off x="9023445" y="2333246"/>
            <a:ext cx="622353" cy="798612"/>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カギ線コネクタ 13"/>
          <p:cNvCxnSpPr>
            <a:stCxn id="6" idx="2"/>
            <a:endCxn id="10" idx="0"/>
          </p:cNvCxnSpPr>
          <p:nvPr/>
        </p:nvCxnSpPr>
        <p:spPr>
          <a:xfrm rot="5400000">
            <a:off x="9738414" y="2612190"/>
            <a:ext cx="622353" cy="240725"/>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7213414" y="6144707"/>
            <a:ext cx="637401"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smtClean="0"/>
              <a:t>[r0]</a:t>
            </a:r>
            <a:endParaRPr kumimoji="1" lang="ja-JP" altLang="en-US" dirty="0"/>
          </a:p>
        </p:txBody>
      </p:sp>
      <p:sp>
        <p:nvSpPr>
          <p:cNvPr id="17" name="テキスト ボックス 16"/>
          <p:cNvSpPr txBox="1"/>
          <p:nvPr/>
        </p:nvSpPr>
        <p:spPr>
          <a:xfrm>
            <a:off x="7841525" y="6144707"/>
            <a:ext cx="637401"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smtClean="0"/>
              <a:t>[r1]</a:t>
            </a:r>
            <a:endParaRPr kumimoji="1" lang="ja-JP" altLang="en-US" dirty="0"/>
          </a:p>
        </p:txBody>
      </p:sp>
      <p:sp>
        <p:nvSpPr>
          <p:cNvPr id="18" name="テキスト ボックス 17"/>
          <p:cNvSpPr txBox="1"/>
          <p:nvPr/>
        </p:nvSpPr>
        <p:spPr>
          <a:xfrm>
            <a:off x="8478926" y="6144706"/>
            <a:ext cx="637401"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smtClean="0"/>
              <a:t>[r2]</a:t>
            </a:r>
            <a:endParaRPr kumimoji="1" lang="ja-JP" altLang="en-US" dirty="0"/>
          </a:p>
        </p:txBody>
      </p:sp>
      <p:cxnSp>
        <p:nvCxnSpPr>
          <p:cNvPr id="20" name="カギ線コネクタ 19"/>
          <p:cNvCxnSpPr>
            <a:stCxn id="25" idx="3"/>
            <a:endCxn id="15" idx="0"/>
          </p:cNvCxnSpPr>
          <p:nvPr/>
        </p:nvCxnSpPr>
        <p:spPr>
          <a:xfrm rot="5400000">
            <a:off x="8423283" y="4524070"/>
            <a:ext cx="729469" cy="2511804"/>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カギ線コネクタ 20"/>
          <p:cNvCxnSpPr>
            <a:stCxn id="25" idx="3"/>
            <a:endCxn id="17" idx="0"/>
          </p:cNvCxnSpPr>
          <p:nvPr/>
        </p:nvCxnSpPr>
        <p:spPr>
          <a:xfrm rot="5400000">
            <a:off x="8737339" y="4838126"/>
            <a:ext cx="729469" cy="1883693"/>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a:stCxn id="25" idx="3"/>
            <a:endCxn id="18" idx="0"/>
          </p:cNvCxnSpPr>
          <p:nvPr/>
        </p:nvCxnSpPr>
        <p:spPr>
          <a:xfrm rot="5400000">
            <a:off x="9056039" y="5156826"/>
            <a:ext cx="729468" cy="1246292"/>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角丸四角形 22"/>
          <p:cNvSpPr/>
          <p:nvPr/>
        </p:nvSpPr>
        <p:spPr>
          <a:xfrm>
            <a:off x="7353943" y="5565486"/>
            <a:ext cx="3769410" cy="358507"/>
          </a:xfrm>
          <a:prstGeom prst="roundRect">
            <a:avLst/>
          </a:prstGeom>
          <a:noFill/>
          <a:ln w="412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カギ線コネクタ 23"/>
          <p:cNvCxnSpPr>
            <a:stCxn id="25" idx="3"/>
            <a:endCxn id="19" idx="0"/>
          </p:cNvCxnSpPr>
          <p:nvPr/>
        </p:nvCxnSpPr>
        <p:spPr>
          <a:xfrm rot="16200000" flipH="1">
            <a:off x="9960158" y="5498999"/>
            <a:ext cx="729468" cy="561946"/>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直方体 24"/>
          <p:cNvSpPr/>
          <p:nvPr/>
        </p:nvSpPr>
        <p:spPr>
          <a:xfrm>
            <a:off x="9297903" y="4875388"/>
            <a:ext cx="1626994" cy="539850"/>
          </a:xfrm>
          <a:prstGeom prst="cube">
            <a:avLst/>
          </a:prstGeom>
          <a:solidFill>
            <a:srgbClr val="B07BD7"/>
          </a:solid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Distinct</a:t>
            </a:r>
            <a:endParaRPr kumimoji="1" lang="ja-JP" altLang="en-US" dirty="0"/>
          </a:p>
        </p:txBody>
      </p:sp>
      <p:cxnSp>
        <p:nvCxnSpPr>
          <p:cNvPr id="26" name="カギ線コネクタ 25"/>
          <p:cNvCxnSpPr>
            <a:stCxn id="8" idx="2"/>
            <a:endCxn id="31" idx="0"/>
          </p:cNvCxnSpPr>
          <p:nvPr/>
        </p:nvCxnSpPr>
        <p:spPr>
          <a:xfrm rot="16200000" flipH="1">
            <a:off x="8712176" y="2642287"/>
            <a:ext cx="544293" cy="2085839"/>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stCxn id="9" idx="2"/>
            <a:endCxn id="31" idx="0"/>
          </p:cNvCxnSpPr>
          <p:nvPr/>
        </p:nvCxnSpPr>
        <p:spPr>
          <a:xfrm rot="16200000" flipH="1">
            <a:off x="9209132" y="3139243"/>
            <a:ext cx="544293" cy="1091927"/>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a:stCxn id="10" idx="2"/>
            <a:endCxn id="31" idx="0"/>
          </p:cNvCxnSpPr>
          <p:nvPr/>
        </p:nvCxnSpPr>
        <p:spPr>
          <a:xfrm rot="16200000" flipH="1">
            <a:off x="9706088" y="3636199"/>
            <a:ext cx="544293" cy="98015"/>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a:stCxn id="11" idx="2"/>
            <a:endCxn id="31" idx="0"/>
          </p:cNvCxnSpPr>
          <p:nvPr/>
        </p:nvCxnSpPr>
        <p:spPr>
          <a:xfrm rot="5400000">
            <a:off x="10332591" y="3107712"/>
            <a:ext cx="544293" cy="1154990"/>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7" idx="2"/>
            <a:endCxn id="11" idx="0"/>
          </p:cNvCxnSpPr>
          <p:nvPr/>
        </p:nvCxnSpPr>
        <p:spPr>
          <a:xfrm rot="16200000" flipH="1">
            <a:off x="10812642" y="2674138"/>
            <a:ext cx="622353" cy="116827"/>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直方体 30"/>
          <p:cNvSpPr/>
          <p:nvPr/>
        </p:nvSpPr>
        <p:spPr>
          <a:xfrm>
            <a:off x="8737289" y="3957354"/>
            <a:ext cx="2444943" cy="539850"/>
          </a:xfrm>
          <a:prstGeom prst="cube">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dirty="0" smtClean="0"/>
              <a:t>(value % 2) == 0</a:t>
            </a:r>
            <a:endParaRPr kumimoji="1" lang="ja-JP" altLang="en-US" dirty="0"/>
          </a:p>
        </p:txBody>
      </p:sp>
      <p:cxnSp>
        <p:nvCxnSpPr>
          <p:cNvPr id="32" name="カギ線コネクタ 31"/>
          <p:cNvCxnSpPr>
            <a:stCxn id="31" idx="3"/>
            <a:endCxn id="25" idx="0"/>
          </p:cNvCxnSpPr>
          <p:nvPr/>
        </p:nvCxnSpPr>
        <p:spPr>
          <a:xfrm rot="16200000" flipH="1">
            <a:off x="9846488" y="4542995"/>
            <a:ext cx="378184" cy="286602"/>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コンテンツ プレースホルダー 2"/>
          <p:cNvSpPr txBox="1">
            <a:spLocks/>
          </p:cNvSpPr>
          <p:nvPr/>
        </p:nvSpPr>
        <p:spPr>
          <a:xfrm>
            <a:off x="429658" y="1905974"/>
            <a:ext cx="5859798" cy="1507085"/>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8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r>
              <a:rPr lang="ja-JP" altLang="en-US" dirty="0" smtClean="0"/>
              <a:t>分岐条件をプログラマブルに実行するのではなく、データの加工条件を</a:t>
            </a:r>
            <a:r>
              <a:rPr lang="ja-JP" altLang="en-US" dirty="0" smtClean="0">
                <a:solidFill>
                  <a:srgbClr val="FF0000"/>
                </a:solidFill>
              </a:rPr>
              <a:t>「宣言的」</a:t>
            </a:r>
            <a:r>
              <a:rPr lang="ja-JP" altLang="en-US" dirty="0" smtClean="0"/>
              <a:t>に記述します。</a:t>
            </a:r>
            <a:endParaRPr lang="en-US" altLang="ja-JP" dirty="0" smtClean="0"/>
          </a:p>
        </p:txBody>
      </p:sp>
      <p:graphicFrame>
        <p:nvGraphicFramePr>
          <p:cNvPr id="41" name="表 40"/>
          <p:cNvGraphicFramePr>
            <a:graphicFrameLocks noGrp="1"/>
          </p:cNvGraphicFramePr>
          <p:nvPr>
            <p:extLst>
              <p:ext uri="{D42A27DB-BD31-4B8C-83A1-F6EECF244321}">
                <p14:modId xmlns:p14="http://schemas.microsoft.com/office/powerpoint/2010/main" val="2792157163"/>
              </p:ext>
            </p:extLst>
          </p:nvPr>
        </p:nvGraphicFramePr>
        <p:xfrm>
          <a:off x="702365" y="3424463"/>
          <a:ext cx="5406886" cy="3123330"/>
        </p:xfrm>
        <a:graphic>
          <a:graphicData uri="http://schemas.openxmlformats.org/drawingml/2006/table">
            <a:tbl>
              <a:tblPr bandRow="1">
                <a:tableStyleId>{0505E3EF-67EA-436B-97B2-0124C06EBD24}</a:tableStyleId>
              </a:tblPr>
              <a:tblGrid>
                <a:gridCol w="3508368"/>
                <a:gridCol w="1898518"/>
              </a:tblGrid>
              <a:tr h="520555">
                <a:tc>
                  <a:txBody>
                    <a:bodyPr/>
                    <a:lstStyle/>
                    <a:p>
                      <a:pPr algn="r"/>
                      <a:r>
                        <a:rPr kumimoji="1" lang="ja-JP" altLang="en-US" dirty="0" smtClean="0"/>
                        <a:t>無限数列を</a:t>
                      </a:r>
                      <a:endParaRPr kumimoji="1" lang="ja-JP" altLang="en-US" dirty="0"/>
                    </a:p>
                  </a:txBody>
                  <a:tcPr anchor="ctr"/>
                </a:tc>
                <a:tc>
                  <a:txBody>
                    <a:bodyPr/>
                    <a:lstStyle/>
                    <a:p>
                      <a:r>
                        <a:rPr kumimoji="1" lang="en-US" altLang="ja-JP" dirty="0" smtClean="0"/>
                        <a:t>Infinite()</a:t>
                      </a:r>
                      <a:endParaRPr kumimoji="1" lang="ja-JP" altLang="en-US" dirty="0"/>
                    </a:p>
                  </a:txBody>
                  <a:tcPr anchor="ctr"/>
                </a:tc>
              </a:tr>
              <a:tr h="520555">
                <a:tc>
                  <a:txBody>
                    <a:bodyPr/>
                    <a:lstStyle/>
                    <a:p>
                      <a:pPr algn="r"/>
                      <a:r>
                        <a:rPr kumimoji="1" lang="ja-JP" altLang="en-US" dirty="0" smtClean="0"/>
                        <a:t>変換し</a:t>
                      </a:r>
                      <a:endParaRPr kumimoji="1" lang="ja-JP" altLang="en-US" dirty="0"/>
                    </a:p>
                  </a:txBody>
                  <a:tcPr anchor="ctr"/>
                </a:tc>
                <a:tc>
                  <a:txBody>
                    <a:bodyPr/>
                    <a:lstStyle/>
                    <a:p>
                      <a:r>
                        <a:rPr kumimoji="1" lang="en-US" altLang="ja-JP" dirty="0" smtClean="0"/>
                        <a:t>Select()</a:t>
                      </a:r>
                      <a:endParaRPr kumimoji="1" lang="ja-JP" altLang="en-US" dirty="0"/>
                    </a:p>
                  </a:txBody>
                  <a:tcPr anchor="ctr"/>
                </a:tc>
              </a:tr>
              <a:tr h="520555">
                <a:tc>
                  <a:txBody>
                    <a:bodyPr/>
                    <a:lstStyle/>
                    <a:p>
                      <a:pPr algn="r"/>
                      <a:r>
                        <a:rPr kumimoji="1" lang="ja-JP" altLang="en-US" dirty="0" smtClean="0"/>
                        <a:t>絞り込みを行い</a:t>
                      </a:r>
                      <a:endParaRPr kumimoji="1" lang="ja-JP" altLang="en-US" dirty="0"/>
                    </a:p>
                  </a:txBody>
                  <a:tcPr anchor="ctr"/>
                </a:tc>
                <a:tc>
                  <a:txBody>
                    <a:bodyPr/>
                    <a:lstStyle/>
                    <a:p>
                      <a:r>
                        <a:rPr kumimoji="1" lang="en-US" altLang="ja-JP" dirty="0" smtClean="0"/>
                        <a:t>Where()</a:t>
                      </a:r>
                      <a:endParaRPr kumimoji="1" lang="ja-JP" altLang="en-US" dirty="0"/>
                    </a:p>
                  </a:txBody>
                  <a:tcPr anchor="ctr"/>
                </a:tc>
              </a:tr>
              <a:tr h="520555">
                <a:tc>
                  <a:txBody>
                    <a:bodyPr/>
                    <a:lstStyle/>
                    <a:p>
                      <a:pPr algn="r"/>
                      <a:r>
                        <a:rPr kumimoji="1" lang="ja-JP" altLang="en-US" dirty="0" smtClean="0"/>
                        <a:t>重複を除去し</a:t>
                      </a:r>
                      <a:endParaRPr kumimoji="1" lang="ja-JP" altLang="en-US" dirty="0"/>
                    </a:p>
                  </a:txBody>
                  <a:tcPr anchor="ctr"/>
                </a:tc>
                <a:tc>
                  <a:txBody>
                    <a:bodyPr/>
                    <a:lstStyle/>
                    <a:p>
                      <a:r>
                        <a:rPr kumimoji="1" lang="en-US" altLang="ja-JP" dirty="0" smtClean="0"/>
                        <a:t>Distinct()</a:t>
                      </a:r>
                      <a:endParaRPr kumimoji="1" lang="ja-JP" altLang="en-US" dirty="0"/>
                    </a:p>
                  </a:txBody>
                  <a:tcPr anchor="ctr"/>
                </a:tc>
              </a:tr>
              <a:tr h="520555">
                <a:tc>
                  <a:txBody>
                    <a:bodyPr/>
                    <a:lstStyle/>
                    <a:p>
                      <a:pPr algn="r"/>
                      <a:r>
                        <a:rPr kumimoji="1" lang="ja-JP" altLang="en-US" dirty="0" smtClean="0"/>
                        <a:t>指定された個数だけ取り出し</a:t>
                      </a:r>
                      <a:endParaRPr kumimoji="1" lang="ja-JP" altLang="en-US" dirty="0"/>
                    </a:p>
                  </a:txBody>
                  <a:tcPr anchor="ctr"/>
                </a:tc>
                <a:tc>
                  <a:txBody>
                    <a:bodyPr/>
                    <a:lstStyle/>
                    <a:p>
                      <a:r>
                        <a:rPr kumimoji="1" lang="en-US" altLang="ja-JP" dirty="0" smtClean="0"/>
                        <a:t>Take()</a:t>
                      </a:r>
                    </a:p>
                  </a:txBody>
                  <a:tcPr anchor="ctr"/>
                </a:tc>
              </a:tr>
              <a:tr h="520555">
                <a:tc>
                  <a:txBody>
                    <a:bodyPr/>
                    <a:lstStyle/>
                    <a:p>
                      <a:pPr algn="r"/>
                      <a:r>
                        <a:rPr kumimoji="1" lang="ja-JP" altLang="en-US" dirty="0" smtClean="0"/>
                        <a:t>配列に変換する</a:t>
                      </a:r>
                      <a:endParaRPr kumimoji="1" lang="ja-JP" altLang="en-US" dirty="0"/>
                    </a:p>
                  </a:txBody>
                  <a:tcPr anchor="ctr"/>
                </a:tc>
                <a:tc>
                  <a:txBody>
                    <a:bodyPr/>
                    <a:lstStyle/>
                    <a:p>
                      <a:r>
                        <a:rPr kumimoji="1" lang="en-US" altLang="ja-JP" dirty="0" err="1" smtClean="0"/>
                        <a:t>ToArray</a:t>
                      </a:r>
                      <a:r>
                        <a:rPr kumimoji="1" lang="en-US" altLang="ja-JP" dirty="0" smtClean="0"/>
                        <a:t>()</a:t>
                      </a:r>
                    </a:p>
                  </a:txBody>
                  <a:tcPr anchor="ctr"/>
                </a:tc>
              </a:tr>
            </a:tbl>
          </a:graphicData>
        </a:graphic>
      </p:graphicFrame>
      <p:sp>
        <p:nvSpPr>
          <p:cNvPr id="16" name="テキスト ボックス 15"/>
          <p:cNvSpPr txBox="1"/>
          <p:nvPr/>
        </p:nvSpPr>
        <p:spPr>
          <a:xfrm>
            <a:off x="9133541" y="6144706"/>
            <a:ext cx="678454"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a:t>…</a:t>
            </a:r>
            <a:endParaRPr kumimoji="1" lang="ja-JP" altLang="en-US" dirty="0"/>
          </a:p>
        </p:txBody>
      </p:sp>
      <p:sp>
        <p:nvSpPr>
          <p:cNvPr id="19" name="テキスト ボックス 18"/>
          <p:cNvSpPr txBox="1"/>
          <p:nvPr/>
        </p:nvSpPr>
        <p:spPr>
          <a:xfrm>
            <a:off x="9811995" y="6144706"/>
            <a:ext cx="1587740"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smtClean="0"/>
              <a:t>[r(count-1)]</a:t>
            </a:r>
            <a:endParaRPr kumimoji="1" lang="ja-JP" altLang="en-US" dirty="0"/>
          </a:p>
        </p:txBody>
      </p:sp>
    </p:spTree>
    <p:extLst>
      <p:ext uri="{BB962C8B-B14F-4D97-AF65-F5344CB8AC3E}">
        <p14:creationId xmlns:p14="http://schemas.microsoft.com/office/powerpoint/2010/main" val="401816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ループと分岐処理からの脱却</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言うまでもなく、</a:t>
            </a:r>
            <a:r>
              <a:rPr kumimoji="1" lang="ja-JP" altLang="en-US" dirty="0" smtClean="0">
                <a:solidFill>
                  <a:srgbClr val="FF0000"/>
                </a:solidFill>
              </a:rPr>
              <a:t>データ群を操作する</a:t>
            </a:r>
            <a:r>
              <a:rPr kumimoji="1" lang="ja-JP" altLang="en-US" dirty="0" smtClean="0"/>
              <a:t>なら</a:t>
            </a:r>
            <a:r>
              <a:rPr kumimoji="1" lang="en-US" altLang="ja-JP" dirty="0" smtClean="0"/>
              <a:t>LINQ</a:t>
            </a:r>
            <a:r>
              <a:rPr kumimoji="1" lang="ja-JP" altLang="en-US" dirty="0" smtClean="0"/>
              <a:t>による集合演算が</a:t>
            </a:r>
            <a:r>
              <a:rPr kumimoji="1" lang="ja-JP" altLang="en-US" dirty="0" smtClean="0">
                <a:solidFill>
                  <a:srgbClr val="FF0000"/>
                </a:solidFill>
              </a:rPr>
              <a:t>シンプル・低い難易度・</a:t>
            </a:r>
            <a:r>
              <a:rPr lang="ja-JP" altLang="en-US" dirty="0" smtClean="0">
                <a:solidFill>
                  <a:srgbClr val="FF0000"/>
                </a:solidFill>
              </a:rPr>
              <a:t>バグも生み難い</a:t>
            </a:r>
            <a:r>
              <a:rPr lang="ja-JP" altLang="en-US" dirty="0" smtClean="0"/>
              <a:t>です。</a:t>
            </a:r>
            <a:endParaRPr lang="en-US" altLang="ja-JP" dirty="0" smtClean="0"/>
          </a:p>
          <a:p>
            <a:r>
              <a:rPr kumimoji="1" lang="ja-JP" altLang="en-US" dirty="0" smtClean="0">
                <a:solidFill>
                  <a:srgbClr val="FF0000"/>
                </a:solidFill>
              </a:rPr>
              <a:t>「どうやって実装するか」</a:t>
            </a:r>
            <a:r>
              <a:rPr kumimoji="1" lang="ja-JP" altLang="en-US" dirty="0" smtClean="0"/>
              <a:t>ではなく、</a:t>
            </a:r>
            <a:r>
              <a:rPr kumimoji="1" lang="ja-JP" altLang="en-US" dirty="0" smtClean="0">
                <a:solidFill>
                  <a:srgbClr val="FF0000"/>
                </a:solidFill>
              </a:rPr>
              <a:t>「どのような結果が必要か」</a:t>
            </a:r>
            <a:r>
              <a:rPr kumimoji="1" lang="ja-JP" altLang="en-US" dirty="0" smtClean="0"/>
              <a:t>と考える事がカギです</a:t>
            </a:r>
            <a:r>
              <a:rPr lang="ja-JP" altLang="en-US" dirty="0"/>
              <a:t>（この辺りは、</a:t>
            </a:r>
            <a:r>
              <a:rPr lang="en-US" altLang="ja-JP" dirty="0"/>
              <a:t>SQL</a:t>
            </a:r>
            <a:r>
              <a:rPr lang="ja-JP" altLang="en-US" dirty="0"/>
              <a:t>によるクエリの設計と</a:t>
            </a:r>
            <a:r>
              <a:rPr lang="ja-JP" altLang="en-US" dirty="0" smtClean="0"/>
              <a:t>同じです） </a:t>
            </a:r>
            <a:r>
              <a:rPr kumimoji="1" lang="ja-JP" altLang="en-US" dirty="0" smtClean="0"/>
              <a:t>。</a:t>
            </a:r>
            <a:endParaRPr kumimoji="1" lang="ja-JP" altLang="en-US" dirty="0"/>
          </a:p>
        </p:txBody>
      </p:sp>
    </p:spTree>
    <p:extLst>
      <p:ext uri="{BB962C8B-B14F-4D97-AF65-F5344CB8AC3E}">
        <p14:creationId xmlns:p14="http://schemas.microsoft.com/office/powerpoint/2010/main" val="4018280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アジェンダ</a:t>
            </a:r>
            <a:endParaRPr kumimoji="1" lang="ja-JP" altLang="en-US" dirty="0"/>
          </a:p>
        </p:txBody>
      </p:sp>
      <p:sp>
        <p:nvSpPr>
          <p:cNvPr id="3" name="コンテンツ プレースホルダー 2"/>
          <p:cNvSpPr>
            <a:spLocks noGrp="1"/>
          </p:cNvSpPr>
          <p:nvPr>
            <p:ph idx="1"/>
          </p:nvPr>
        </p:nvSpPr>
        <p:spPr/>
        <p:txBody>
          <a:bodyPr/>
          <a:lstStyle/>
          <a:p>
            <a:r>
              <a:rPr lang="ja-JP" altLang="en-US" dirty="0"/>
              <a:t>ループと分岐処理からの</a:t>
            </a:r>
            <a:r>
              <a:rPr lang="ja-JP" altLang="en-US" dirty="0" smtClean="0"/>
              <a:t>脱却</a:t>
            </a:r>
            <a:endParaRPr lang="en-US" altLang="ja-JP" dirty="0" smtClean="0"/>
          </a:p>
          <a:p>
            <a:r>
              <a:rPr lang="ja-JP" altLang="en-US" b="1" dirty="0">
                <a:solidFill>
                  <a:srgbClr val="FF0000"/>
                </a:solidFill>
              </a:rPr>
              <a:t>構造的な値への</a:t>
            </a:r>
            <a:r>
              <a:rPr lang="ja-JP" altLang="en-US" b="1" dirty="0" smtClean="0">
                <a:solidFill>
                  <a:srgbClr val="FF0000"/>
                </a:solidFill>
              </a:rPr>
              <a:t>適用</a:t>
            </a:r>
            <a:endParaRPr lang="en-US" altLang="ja-JP" b="1" dirty="0" smtClean="0">
              <a:solidFill>
                <a:srgbClr val="FF0000"/>
              </a:solidFill>
            </a:endParaRPr>
          </a:p>
          <a:p>
            <a:r>
              <a:rPr lang="ja-JP" altLang="en-US" dirty="0"/>
              <a:t>初歩的な</a:t>
            </a:r>
            <a:r>
              <a:rPr lang="ja-JP" altLang="en-US" dirty="0" smtClean="0"/>
              <a:t>演算子</a:t>
            </a:r>
            <a:endParaRPr lang="en-US" altLang="ja-JP" dirty="0" smtClean="0"/>
          </a:p>
          <a:p>
            <a:r>
              <a:rPr lang="ja-JP" altLang="en-US" dirty="0"/>
              <a:t>実践的な</a:t>
            </a:r>
            <a:r>
              <a:rPr lang="en-US" altLang="ja-JP" dirty="0" err="1"/>
              <a:t>foreach</a:t>
            </a:r>
            <a:r>
              <a:rPr lang="ja-JP" altLang="en-US" dirty="0"/>
              <a:t>の</a:t>
            </a:r>
            <a:r>
              <a:rPr lang="ja-JP" altLang="en-US" dirty="0" smtClean="0"/>
              <a:t>置き換え</a:t>
            </a:r>
            <a:endParaRPr lang="en-US" altLang="ja-JP" dirty="0" smtClean="0"/>
          </a:p>
          <a:p>
            <a:r>
              <a:rPr lang="ja-JP" altLang="en-US" dirty="0"/>
              <a:t>列挙子と</a:t>
            </a:r>
            <a:r>
              <a:rPr lang="ja-JP" altLang="en-US" dirty="0" smtClean="0"/>
              <a:t>は</a:t>
            </a:r>
            <a:endParaRPr lang="en-US" altLang="ja-JP" dirty="0" smtClean="0"/>
          </a:p>
          <a:p>
            <a:r>
              <a:rPr kumimoji="1" lang="ja-JP" altLang="en-US" dirty="0" smtClean="0"/>
              <a:t>演算子を作る</a:t>
            </a:r>
            <a:endParaRPr kumimoji="1" lang="en-US" altLang="ja-JP" dirty="0" smtClean="0"/>
          </a:p>
          <a:p>
            <a:r>
              <a:rPr lang="ja-JP" altLang="en-US" dirty="0" smtClean="0"/>
              <a:t>パフォーマンスの改善</a:t>
            </a:r>
            <a:endParaRPr kumimoji="1" lang="en-US" altLang="ja-JP" dirty="0"/>
          </a:p>
        </p:txBody>
      </p:sp>
      <p:graphicFrame>
        <p:nvGraphicFramePr>
          <p:cNvPr id="4" name="図表 3"/>
          <p:cNvGraphicFramePr/>
          <p:nvPr>
            <p:extLst>
              <p:ext uri="{D42A27DB-BD31-4B8C-83A1-F6EECF244321}">
                <p14:modId xmlns:p14="http://schemas.microsoft.com/office/powerpoint/2010/main" val="3884087445"/>
              </p:ext>
            </p:extLst>
          </p:nvPr>
        </p:nvGraphicFramePr>
        <p:xfrm>
          <a:off x="6930886" y="3336971"/>
          <a:ext cx="4302539" cy="330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9212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構造的</a:t>
            </a:r>
            <a:r>
              <a:rPr lang="ja-JP" altLang="en-US" dirty="0" smtClean="0"/>
              <a:t>な値への適用</a:t>
            </a:r>
            <a:endParaRPr kumimoji="1" lang="ja-JP" altLang="en-US" dirty="0"/>
          </a:p>
        </p:txBody>
      </p:sp>
      <p:sp>
        <p:nvSpPr>
          <p:cNvPr id="3" name="コンテンツ プレースホルダー 2"/>
          <p:cNvSpPr>
            <a:spLocks noGrp="1"/>
          </p:cNvSpPr>
          <p:nvPr>
            <p:ph idx="1"/>
          </p:nvPr>
        </p:nvSpPr>
        <p:spPr>
          <a:xfrm>
            <a:off x="429658" y="1020384"/>
            <a:ext cx="11386206" cy="1192729"/>
          </a:xfrm>
        </p:spPr>
        <p:txBody>
          <a:bodyPr/>
          <a:lstStyle/>
          <a:p>
            <a:r>
              <a:rPr kumimoji="1" lang="en-US" altLang="ja-JP" dirty="0" smtClean="0"/>
              <a:t>LINQ</a:t>
            </a:r>
            <a:r>
              <a:rPr lang="ja-JP" altLang="en-US" dirty="0" smtClean="0"/>
              <a:t>が適用できるのは、</a:t>
            </a:r>
            <a:r>
              <a:rPr lang="ja-JP" altLang="en-US" dirty="0" smtClean="0">
                <a:solidFill>
                  <a:srgbClr val="FF0000"/>
                </a:solidFill>
              </a:rPr>
              <a:t>「単純な数列」</a:t>
            </a:r>
            <a:r>
              <a:rPr lang="ja-JP" altLang="en-US" dirty="0" smtClean="0"/>
              <a:t>だけではありません。</a:t>
            </a:r>
            <a:endParaRPr lang="en-US" altLang="ja-JP" dirty="0" smtClean="0"/>
          </a:p>
          <a:p>
            <a:r>
              <a:rPr kumimoji="1" lang="ja-JP" altLang="en-US" dirty="0"/>
              <a:t>以下</a:t>
            </a:r>
            <a:r>
              <a:rPr kumimoji="1" lang="ja-JP" altLang="en-US" dirty="0" smtClean="0"/>
              <a:t>のようなクラスとその配列を考えます。</a:t>
            </a:r>
            <a:endParaRPr kumimoji="1" lang="ja-JP" altLang="en-US" dirty="0"/>
          </a:p>
        </p:txBody>
      </p:sp>
      <p:pic>
        <p:nvPicPr>
          <p:cNvPr id="4" name="図 3"/>
          <p:cNvPicPr>
            <a:picLocks noChangeAspect="1"/>
          </p:cNvPicPr>
          <p:nvPr/>
        </p:nvPicPr>
        <p:blipFill>
          <a:blip r:embed="rId2"/>
          <a:stretch>
            <a:fillRect/>
          </a:stretch>
        </p:blipFill>
        <p:spPr>
          <a:xfrm>
            <a:off x="658713" y="2213113"/>
            <a:ext cx="3659734" cy="1786642"/>
          </a:xfrm>
          <a:prstGeom prst="rect">
            <a:avLst/>
          </a:prstGeom>
        </p:spPr>
      </p:pic>
      <p:pic>
        <p:nvPicPr>
          <p:cNvPr id="5" name="図 4"/>
          <p:cNvPicPr>
            <a:picLocks noChangeAspect="1"/>
          </p:cNvPicPr>
          <p:nvPr/>
        </p:nvPicPr>
        <p:blipFill>
          <a:blip r:embed="rId3"/>
          <a:stretch>
            <a:fillRect/>
          </a:stretch>
        </p:blipFill>
        <p:spPr>
          <a:xfrm>
            <a:off x="658713" y="4394978"/>
            <a:ext cx="10447958" cy="1959957"/>
          </a:xfrm>
          <a:prstGeom prst="rect">
            <a:avLst/>
          </a:prstGeom>
        </p:spPr>
      </p:pic>
      <p:sp>
        <p:nvSpPr>
          <p:cNvPr id="7" name="角丸四角形吹き出し 6"/>
          <p:cNvSpPr/>
          <p:nvPr/>
        </p:nvSpPr>
        <p:spPr>
          <a:xfrm>
            <a:off x="3651016" y="5857754"/>
            <a:ext cx="1875141" cy="699729"/>
          </a:xfrm>
          <a:prstGeom prst="wedgeRoundRectCallout">
            <a:avLst>
              <a:gd name="adj1" fmla="val -79011"/>
              <a:gd name="adj2" fmla="val -53728"/>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smtClean="0"/>
              <a:t>配列に変換</a:t>
            </a:r>
            <a:endParaRPr kumimoji="1" lang="ja-JP" altLang="en-US" dirty="0"/>
          </a:p>
        </p:txBody>
      </p:sp>
      <p:sp>
        <p:nvSpPr>
          <p:cNvPr id="8" name="角丸四角形 7"/>
          <p:cNvSpPr/>
          <p:nvPr/>
        </p:nvSpPr>
        <p:spPr>
          <a:xfrm>
            <a:off x="1702821" y="5314415"/>
            <a:ext cx="6447266" cy="340792"/>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8754377" y="4807067"/>
            <a:ext cx="2231676" cy="699729"/>
          </a:xfrm>
          <a:prstGeom prst="wedgeRoundRectCallout">
            <a:avLst>
              <a:gd name="adj1" fmla="val -83963"/>
              <a:gd name="adj2" fmla="val 42861"/>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名前が一致する</a:t>
            </a:r>
            <a:r>
              <a:rPr kumimoji="1" lang="en-US" altLang="ja-JP" dirty="0" smtClean="0"/>
              <a:t>Person</a:t>
            </a:r>
            <a:r>
              <a:rPr kumimoji="1" lang="ja-JP" altLang="en-US" dirty="0" err="1" smtClean="0"/>
              <a:t>を抽</a:t>
            </a:r>
            <a:r>
              <a:rPr kumimoji="1" lang="ja-JP" altLang="en-US" dirty="0" smtClean="0"/>
              <a:t>出</a:t>
            </a:r>
            <a:endParaRPr kumimoji="1" lang="ja-JP" altLang="en-US" dirty="0"/>
          </a:p>
        </p:txBody>
      </p:sp>
      <p:sp>
        <p:nvSpPr>
          <p:cNvPr id="9" name="角丸四角形吹き出し 8"/>
          <p:cNvSpPr/>
          <p:nvPr/>
        </p:nvSpPr>
        <p:spPr>
          <a:xfrm>
            <a:off x="5526157" y="2981739"/>
            <a:ext cx="4704521" cy="1018016"/>
          </a:xfrm>
          <a:prstGeom prst="wedgeRoundRectCallout">
            <a:avLst>
              <a:gd name="adj1" fmla="val -43583"/>
              <a:gd name="adj2" fmla="val 82633"/>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Person</a:t>
            </a:r>
            <a:r>
              <a:rPr kumimoji="1" lang="ja-JP" altLang="en-US" dirty="0" smtClean="0"/>
              <a:t>クラスの配列から、名前が一致する</a:t>
            </a:r>
            <a:r>
              <a:rPr kumimoji="1" lang="en-US" altLang="ja-JP" dirty="0" smtClean="0"/>
              <a:t>Person</a:t>
            </a:r>
            <a:r>
              <a:rPr kumimoji="1" lang="ja-JP" altLang="en-US" dirty="0" err="1" smtClean="0"/>
              <a:t>だけを抽</a:t>
            </a:r>
            <a:r>
              <a:rPr kumimoji="1" lang="ja-JP" altLang="en-US" dirty="0" smtClean="0"/>
              <a:t>出し、配列として返す</a:t>
            </a:r>
            <a:endParaRPr kumimoji="1" lang="ja-JP" altLang="en-US" dirty="0"/>
          </a:p>
        </p:txBody>
      </p:sp>
      <p:sp>
        <p:nvSpPr>
          <p:cNvPr id="10" name="角丸四角形 9"/>
          <p:cNvSpPr/>
          <p:nvPr/>
        </p:nvSpPr>
        <p:spPr>
          <a:xfrm>
            <a:off x="1094814" y="2765642"/>
            <a:ext cx="3452688" cy="366908"/>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4207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595351" y="3103469"/>
            <a:ext cx="10978063" cy="2160104"/>
          </a:xfrm>
          <a:prstGeom prst="rect">
            <a:avLst/>
          </a:prstGeom>
        </p:spPr>
      </p:pic>
      <p:sp>
        <p:nvSpPr>
          <p:cNvPr id="2" name="タイトル 1"/>
          <p:cNvSpPr>
            <a:spLocks noGrp="1"/>
          </p:cNvSpPr>
          <p:nvPr>
            <p:ph type="title"/>
          </p:nvPr>
        </p:nvSpPr>
        <p:spPr/>
        <p:txBody>
          <a:bodyPr/>
          <a:lstStyle/>
          <a:p>
            <a:r>
              <a:rPr lang="ja-JP" altLang="en-US" dirty="0"/>
              <a:t>構造的</a:t>
            </a:r>
            <a:r>
              <a:rPr lang="ja-JP" altLang="en-US" dirty="0" smtClean="0"/>
              <a:t>な値への適用</a:t>
            </a:r>
            <a:endParaRPr kumimoji="1" lang="ja-JP" altLang="en-US" dirty="0"/>
          </a:p>
        </p:txBody>
      </p:sp>
      <p:sp>
        <p:nvSpPr>
          <p:cNvPr id="3" name="コンテンツ プレースホルダー 2"/>
          <p:cNvSpPr>
            <a:spLocks noGrp="1"/>
          </p:cNvSpPr>
          <p:nvPr>
            <p:ph idx="1"/>
          </p:nvPr>
        </p:nvSpPr>
        <p:spPr>
          <a:xfrm>
            <a:off x="429658" y="1020385"/>
            <a:ext cx="11386206" cy="516868"/>
          </a:xfrm>
        </p:spPr>
        <p:txBody>
          <a:bodyPr/>
          <a:lstStyle/>
          <a:p>
            <a:r>
              <a:rPr kumimoji="1" lang="ja-JP" altLang="en-US" dirty="0" smtClean="0"/>
              <a:t>絞り込み条件には、任意の式</a:t>
            </a:r>
            <a:r>
              <a:rPr lang="ja-JP" altLang="en-US" dirty="0" smtClean="0"/>
              <a:t>を指定出来ます。</a:t>
            </a:r>
            <a:endParaRPr kumimoji="1" lang="ja-JP" altLang="en-US" dirty="0"/>
          </a:p>
        </p:txBody>
      </p:sp>
      <p:sp>
        <p:nvSpPr>
          <p:cNvPr id="8" name="角丸四角形 7"/>
          <p:cNvSpPr/>
          <p:nvPr/>
        </p:nvSpPr>
        <p:spPr>
          <a:xfrm>
            <a:off x="7739270" y="4274580"/>
            <a:ext cx="3538330" cy="340792"/>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8608603" y="3339160"/>
            <a:ext cx="2231676" cy="699729"/>
          </a:xfrm>
          <a:prstGeom prst="wedgeRoundRectCallout">
            <a:avLst>
              <a:gd name="adj1" fmla="val -42989"/>
              <a:gd name="adj2" fmla="val 93996"/>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年齢の条件を追加</a:t>
            </a:r>
            <a:endParaRPr kumimoji="1" lang="ja-JP" altLang="en-US" dirty="0"/>
          </a:p>
        </p:txBody>
      </p:sp>
      <p:sp>
        <p:nvSpPr>
          <p:cNvPr id="9" name="角丸四角形吹き出し 8"/>
          <p:cNvSpPr/>
          <p:nvPr/>
        </p:nvSpPr>
        <p:spPr>
          <a:xfrm>
            <a:off x="4588586" y="1650131"/>
            <a:ext cx="6596249" cy="1018016"/>
          </a:xfrm>
          <a:prstGeom prst="wedgeRoundRectCallout">
            <a:avLst>
              <a:gd name="adj1" fmla="val -37757"/>
              <a:gd name="adj2" fmla="val 87840"/>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Person</a:t>
            </a:r>
            <a:r>
              <a:rPr kumimoji="1" lang="ja-JP" altLang="en-US" dirty="0" smtClean="0"/>
              <a:t>クラスの配列から、名前が一致し、かつ指定年齢以上となる</a:t>
            </a:r>
            <a:r>
              <a:rPr kumimoji="1" lang="en-US" altLang="ja-JP" dirty="0" smtClean="0"/>
              <a:t>Person</a:t>
            </a:r>
            <a:r>
              <a:rPr kumimoji="1" lang="ja-JP" altLang="en-US" dirty="0" err="1" smtClean="0"/>
              <a:t>だけを抽</a:t>
            </a:r>
            <a:r>
              <a:rPr kumimoji="1" lang="ja-JP" altLang="en-US" dirty="0" smtClean="0"/>
              <a:t>出し、配列として返す</a:t>
            </a:r>
            <a:endParaRPr kumimoji="1" lang="ja-JP" altLang="en-US" dirty="0"/>
          </a:p>
        </p:txBody>
      </p:sp>
      <p:sp>
        <p:nvSpPr>
          <p:cNvPr id="11" name="メモ 10"/>
          <p:cNvSpPr/>
          <p:nvPr/>
        </p:nvSpPr>
        <p:spPr>
          <a:xfrm>
            <a:off x="6447061" y="5419363"/>
            <a:ext cx="5120650" cy="1206336"/>
          </a:xfrm>
          <a:prstGeom prst="foldedCorner">
            <a:avLst>
              <a:gd name="adj" fmla="val 20734"/>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AND</a:t>
            </a:r>
            <a:r>
              <a:rPr kumimoji="1" lang="ja-JP" altLang="en-US" dirty="0" smtClean="0"/>
              <a:t>条件だけでなく、もっと複雑な複合条件を指定することも出来ます。</a:t>
            </a:r>
            <a:endParaRPr kumimoji="1" lang="en-US" altLang="ja-JP" dirty="0" smtClean="0"/>
          </a:p>
          <a:p>
            <a:pPr algn="ctr"/>
            <a:r>
              <a:rPr kumimoji="1" lang="en-US" altLang="ja-JP" dirty="0" smtClean="0"/>
              <a:t>C#</a:t>
            </a:r>
            <a:r>
              <a:rPr kumimoji="1" lang="ja-JP" altLang="en-US" dirty="0" smtClean="0"/>
              <a:t>で記述可能な式なら何でも</a:t>
            </a:r>
            <a:r>
              <a:rPr kumimoji="1" lang="en-US" altLang="ja-JP" dirty="0" smtClean="0"/>
              <a:t>OK</a:t>
            </a:r>
            <a:r>
              <a:rPr kumimoji="1" lang="ja-JP" altLang="en-US" dirty="0" err="1" smtClean="0"/>
              <a:t>。</a:t>
            </a:r>
            <a:endParaRPr kumimoji="1" lang="ja-JP" altLang="en-US" dirty="0"/>
          </a:p>
        </p:txBody>
      </p:sp>
    </p:spTree>
    <p:extLst>
      <p:ext uri="{BB962C8B-B14F-4D97-AF65-F5344CB8AC3E}">
        <p14:creationId xmlns:p14="http://schemas.microsoft.com/office/powerpoint/2010/main" val="2077466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構造的な値への適用</a:t>
            </a:r>
            <a:endParaRPr kumimoji="1" lang="ja-JP" altLang="en-US" dirty="0"/>
          </a:p>
        </p:txBody>
      </p:sp>
      <p:sp>
        <p:nvSpPr>
          <p:cNvPr id="3" name="コンテンツ プレースホルダー 2"/>
          <p:cNvSpPr>
            <a:spLocks noGrp="1"/>
          </p:cNvSpPr>
          <p:nvPr>
            <p:ph idx="1"/>
          </p:nvPr>
        </p:nvSpPr>
        <p:spPr>
          <a:xfrm>
            <a:off x="429658" y="1020385"/>
            <a:ext cx="11386206" cy="516868"/>
          </a:xfrm>
        </p:spPr>
        <p:txBody>
          <a:bodyPr/>
          <a:lstStyle/>
          <a:p>
            <a:r>
              <a:rPr kumimoji="1" lang="ja-JP" altLang="en-US" dirty="0" smtClean="0"/>
              <a:t>ネストした構造に対しても、同じように記述出来ます。</a:t>
            </a:r>
            <a:endParaRPr kumimoji="1" lang="ja-JP" altLang="en-US" dirty="0"/>
          </a:p>
        </p:txBody>
      </p:sp>
      <p:pic>
        <p:nvPicPr>
          <p:cNvPr id="4" name="図 3"/>
          <p:cNvPicPr>
            <a:picLocks noChangeAspect="1"/>
          </p:cNvPicPr>
          <p:nvPr/>
        </p:nvPicPr>
        <p:blipFill>
          <a:blip r:embed="rId2"/>
          <a:stretch>
            <a:fillRect/>
          </a:stretch>
        </p:blipFill>
        <p:spPr>
          <a:xfrm>
            <a:off x="541051" y="1537254"/>
            <a:ext cx="3900033" cy="1758604"/>
          </a:xfrm>
          <a:prstGeom prst="rect">
            <a:avLst/>
          </a:prstGeom>
        </p:spPr>
      </p:pic>
      <p:sp>
        <p:nvSpPr>
          <p:cNvPr id="5" name="角丸四角形 4"/>
          <p:cNvSpPr/>
          <p:nvPr/>
        </p:nvSpPr>
        <p:spPr>
          <a:xfrm>
            <a:off x="793353" y="2736028"/>
            <a:ext cx="3768566" cy="288014"/>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535840" y="3348598"/>
            <a:ext cx="6959679" cy="2290998"/>
          </a:xfrm>
          <a:prstGeom prst="rect">
            <a:avLst/>
          </a:prstGeom>
        </p:spPr>
      </p:pic>
      <p:sp>
        <p:nvSpPr>
          <p:cNvPr id="7" name="角丸四角形 6"/>
          <p:cNvSpPr/>
          <p:nvPr/>
        </p:nvSpPr>
        <p:spPr>
          <a:xfrm>
            <a:off x="1794880" y="4864421"/>
            <a:ext cx="5478824" cy="268167"/>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4870333" y="2292627"/>
            <a:ext cx="3318353" cy="815296"/>
          </a:xfrm>
          <a:prstGeom prst="wedgeRoundRectCallout">
            <a:avLst>
              <a:gd name="adj1" fmla="val -40992"/>
              <a:gd name="adj2" fmla="val 85869"/>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指定された住所文字列を含む</a:t>
            </a:r>
            <a:r>
              <a:rPr kumimoji="1" lang="en-US" altLang="ja-JP" dirty="0" smtClean="0"/>
              <a:t>Person</a:t>
            </a:r>
            <a:r>
              <a:rPr kumimoji="1" lang="ja-JP" altLang="en-US" dirty="0" err="1" smtClean="0"/>
              <a:t>の抽</a:t>
            </a:r>
            <a:r>
              <a:rPr kumimoji="1" lang="ja-JP" altLang="en-US" dirty="0" smtClean="0"/>
              <a:t>出</a:t>
            </a:r>
            <a:endParaRPr kumimoji="1" lang="ja-JP" altLang="en-US" dirty="0"/>
          </a:p>
        </p:txBody>
      </p:sp>
      <p:sp>
        <p:nvSpPr>
          <p:cNvPr id="10" name="角丸四角形吹き出し 9"/>
          <p:cNvSpPr/>
          <p:nvPr/>
        </p:nvSpPr>
        <p:spPr>
          <a:xfrm>
            <a:off x="2795339" y="5851666"/>
            <a:ext cx="3822981" cy="763440"/>
          </a:xfrm>
          <a:prstGeom prst="wedgeRoundRectCallout">
            <a:avLst>
              <a:gd name="adj1" fmla="val 71432"/>
              <a:gd name="adj2" fmla="val -27442"/>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dirty="0" smtClean="0"/>
              <a:t>Contains</a:t>
            </a:r>
            <a:r>
              <a:rPr kumimoji="1" lang="ja-JP" altLang="en-US" dirty="0" smtClean="0"/>
              <a:t>演算子</a:t>
            </a:r>
            <a:r>
              <a:rPr kumimoji="1" lang="en-US" altLang="ja-JP" dirty="0" smtClean="0"/>
              <a:t>: </a:t>
            </a:r>
            <a:r>
              <a:rPr kumimoji="1" lang="ja-JP" altLang="en-US" dirty="0" smtClean="0"/>
              <a:t>配列内に一致する要素（文字列）があるかどうか</a:t>
            </a:r>
            <a:endParaRPr kumimoji="1" lang="ja-JP" altLang="en-US" dirty="0"/>
          </a:p>
        </p:txBody>
      </p:sp>
      <p:sp>
        <p:nvSpPr>
          <p:cNvPr id="12" name="テキスト ボックス 11"/>
          <p:cNvSpPr txBox="1"/>
          <p:nvPr/>
        </p:nvSpPr>
        <p:spPr>
          <a:xfrm>
            <a:off x="7448830" y="5454930"/>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Person</a:t>
            </a:r>
            <a:endParaRPr kumimoji="1" lang="ja-JP" altLang="en-US" dirty="0"/>
          </a:p>
        </p:txBody>
      </p:sp>
      <p:sp>
        <p:nvSpPr>
          <p:cNvPr id="13" name="テキスト ボックス 12"/>
          <p:cNvSpPr txBox="1"/>
          <p:nvPr/>
        </p:nvSpPr>
        <p:spPr>
          <a:xfrm>
            <a:off x="8442742" y="5454930"/>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a:t>Person</a:t>
            </a:r>
            <a:endParaRPr kumimoji="1" lang="ja-JP" altLang="en-US" dirty="0"/>
          </a:p>
        </p:txBody>
      </p:sp>
      <p:sp>
        <p:nvSpPr>
          <p:cNvPr id="14" name="テキスト ボックス 13"/>
          <p:cNvSpPr txBox="1"/>
          <p:nvPr/>
        </p:nvSpPr>
        <p:spPr>
          <a:xfrm>
            <a:off x="9436654" y="5454930"/>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a:t>Person</a:t>
            </a:r>
            <a:endParaRPr kumimoji="1" lang="ja-JP" altLang="en-US" dirty="0"/>
          </a:p>
        </p:txBody>
      </p:sp>
      <p:sp>
        <p:nvSpPr>
          <p:cNvPr id="15" name="テキスト ボックス 14"/>
          <p:cNvSpPr txBox="1"/>
          <p:nvPr/>
        </p:nvSpPr>
        <p:spPr>
          <a:xfrm>
            <a:off x="10430566" y="5454930"/>
            <a:ext cx="1512098"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t>
            </a:r>
            <a:endParaRPr kumimoji="1" lang="ja-JP" altLang="en-US" dirty="0"/>
          </a:p>
        </p:txBody>
      </p:sp>
      <p:sp>
        <p:nvSpPr>
          <p:cNvPr id="16" name="テキスト ボックス 15"/>
          <p:cNvSpPr txBox="1"/>
          <p:nvPr/>
        </p:nvSpPr>
        <p:spPr>
          <a:xfrm>
            <a:off x="7001680" y="6245774"/>
            <a:ext cx="1142962" cy="369332"/>
          </a:xfrm>
          <a:prstGeom prst="rect">
            <a:avLst/>
          </a:prstGeom>
          <a:solidFill>
            <a:srgbClr val="33CC33"/>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sp>
        <p:nvSpPr>
          <p:cNvPr id="17" name="テキスト ボックス 16"/>
          <p:cNvSpPr txBox="1"/>
          <p:nvPr/>
        </p:nvSpPr>
        <p:spPr>
          <a:xfrm>
            <a:off x="8144642" y="6245774"/>
            <a:ext cx="1142962" cy="369332"/>
          </a:xfrm>
          <a:prstGeom prst="rect">
            <a:avLst/>
          </a:prstGeom>
          <a:solidFill>
            <a:srgbClr val="33CC33"/>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sp>
        <p:nvSpPr>
          <p:cNvPr id="18" name="テキスト ボックス 17"/>
          <p:cNvSpPr txBox="1"/>
          <p:nvPr/>
        </p:nvSpPr>
        <p:spPr>
          <a:xfrm>
            <a:off x="9287604" y="6245774"/>
            <a:ext cx="1142962" cy="369332"/>
          </a:xfrm>
          <a:prstGeom prst="rect">
            <a:avLst/>
          </a:prstGeom>
          <a:solidFill>
            <a:srgbClr val="33CC33"/>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cxnSp>
        <p:nvCxnSpPr>
          <p:cNvPr id="19" name="カギ線コネクタ 18"/>
          <p:cNvCxnSpPr>
            <a:stCxn id="12" idx="2"/>
            <a:endCxn id="16" idx="0"/>
          </p:cNvCxnSpPr>
          <p:nvPr/>
        </p:nvCxnSpPr>
        <p:spPr>
          <a:xfrm rot="5400000">
            <a:off x="7548718" y="5848706"/>
            <a:ext cx="421512" cy="372625"/>
          </a:xfrm>
          <a:prstGeom prst="bentConnector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stCxn id="12" idx="2"/>
            <a:endCxn id="17" idx="0"/>
          </p:cNvCxnSpPr>
          <p:nvPr/>
        </p:nvCxnSpPr>
        <p:spPr>
          <a:xfrm rot="16200000" flipH="1">
            <a:off x="8120198" y="5649849"/>
            <a:ext cx="421512" cy="770337"/>
          </a:xfrm>
          <a:prstGeom prst="bentConnector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カギ線コネクタ 20"/>
          <p:cNvCxnSpPr>
            <a:stCxn id="12" idx="2"/>
            <a:endCxn id="18" idx="0"/>
          </p:cNvCxnSpPr>
          <p:nvPr/>
        </p:nvCxnSpPr>
        <p:spPr>
          <a:xfrm rot="16200000" flipH="1">
            <a:off x="8691679" y="5078368"/>
            <a:ext cx="421512" cy="1913299"/>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角丸四角形吹き出し 7"/>
          <p:cNvSpPr/>
          <p:nvPr/>
        </p:nvSpPr>
        <p:spPr>
          <a:xfrm>
            <a:off x="6723309" y="3757680"/>
            <a:ext cx="5128590" cy="1001125"/>
          </a:xfrm>
          <a:prstGeom prst="wedgeRoundRectCallout">
            <a:avLst>
              <a:gd name="adj1" fmla="val -60350"/>
              <a:gd name="adj2" fmla="val 58960"/>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住所群に住所文字列が含まれているかどうか</a:t>
            </a:r>
            <a:endParaRPr kumimoji="1" lang="en-US" altLang="ja-JP" dirty="0" smtClean="0"/>
          </a:p>
          <a:p>
            <a:pPr algn="ctr"/>
            <a:r>
              <a:rPr kumimoji="1" lang="ja-JP" altLang="en-US" dirty="0" smtClean="0"/>
              <a:t>（ここが独立した</a:t>
            </a:r>
            <a:r>
              <a:rPr kumimoji="1" lang="en-US" altLang="ja-JP" dirty="0" smtClean="0"/>
              <a:t>LINQ</a:t>
            </a:r>
            <a:r>
              <a:rPr kumimoji="1" lang="ja-JP" altLang="en-US" dirty="0" smtClean="0"/>
              <a:t>式。サブクエリ風味）</a:t>
            </a:r>
            <a:endParaRPr kumimoji="1" lang="ja-JP" altLang="en-US" dirty="0"/>
          </a:p>
        </p:txBody>
      </p:sp>
    </p:spTree>
    <p:extLst>
      <p:ext uri="{BB962C8B-B14F-4D97-AF65-F5344CB8AC3E}">
        <p14:creationId xmlns:p14="http://schemas.microsoft.com/office/powerpoint/2010/main" val="2489140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320403" y="2313628"/>
            <a:ext cx="11451725" cy="2774387"/>
          </a:xfrm>
          <a:prstGeom prst="rect">
            <a:avLst/>
          </a:prstGeom>
        </p:spPr>
      </p:pic>
      <p:sp>
        <p:nvSpPr>
          <p:cNvPr id="2" name="タイトル 1"/>
          <p:cNvSpPr>
            <a:spLocks noGrp="1"/>
          </p:cNvSpPr>
          <p:nvPr>
            <p:ph type="title"/>
          </p:nvPr>
        </p:nvSpPr>
        <p:spPr/>
        <p:txBody>
          <a:bodyPr/>
          <a:lstStyle/>
          <a:p>
            <a:r>
              <a:rPr lang="ja-JP" altLang="en-US" dirty="0"/>
              <a:t>構造的な値への適用</a:t>
            </a:r>
            <a:endParaRPr kumimoji="1" lang="ja-JP" altLang="en-US" dirty="0"/>
          </a:p>
        </p:txBody>
      </p:sp>
      <p:sp>
        <p:nvSpPr>
          <p:cNvPr id="3" name="コンテンツ プレースホルダー 2"/>
          <p:cNvSpPr>
            <a:spLocks noGrp="1"/>
          </p:cNvSpPr>
          <p:nvPr>
            <p:ph idx="1"/>
          </p:nvPr>
        </p:nvSpPr>
        <p:spPr>
          <a:xfrm>
            <a:off x="429658" y="1020385"/>
            <a:ext cx="11386206" cy="1272242"/>
          </a:xfrm>
        </p:spPr>
        <p:txBody>
          <a:bodyPr>
            <a:normAutofit/>
          </a:bodyPr>
          <a:lstStyle/>
          <a:p>
            <a:r>
              <a:rPr kumimoji="1" lang="ja-JP" altLang="en-US" dirty="0" smtClean="0"/>
              <a:t>おっと、ちょっと違いますね。</a:t>
            </a:r>
            <a:endParaRPr kumimoji="1" lang="en-US" altLang="ja-JP" dirty="0" smtClean="0"/>
          </a:p>
          <a:p>
            <a:pPr lvl="1"/>
            <a:r>
              <a:rPr kumimoji="1" lang="ja-JP" altLang="en-US" sz="2000" dirty="0" smtClean="0"/>
              <a:t>「</a:t>
            </a:r>
            <a:r>
              <a:rPr kumimoji="1" lang="en-US" altLang="ja-JP" sz="2000" dirty="0" err="1" smtClean="0"/>
              <a:t>AddressElements</a:t>
            </a:r>
            <a:r>
              <a:rPr kumimoji="1" lang="ja-JP" altLang="en-US" sz="2000" dirty="0" smtClean="0"/>
              <a:t>配列内に、指定された文字列と同一の文字列があるか」ではなく</a:t>
            </a:r>
            <a:endParaRPr kumimoji="1" lang="en-US" altLang="ja-JP" sz="2000" dirty="0" smtClean="0"/>
          </a:p>
          <a:p>
            <a:pPr lvl="1"/>
            <a:r>
              <a:rPr lang="ja-JP" altLang="en-US" sz="2000" dirty="0" smtClean="0"/>
              <a:t>「</a:t>
            </a:r>
            <a:r>
              <a:rPr lang="en-US" altLang="ja-JP" sz="2000" dirty="0" err="1" smtClean="0"/>
              <a:t>AddressElements</a:t>
            </a:r>
            <a:r>
              <a:rPr lang="ja-JP" altLang="en-US" sz="2000" dirty="0" smtClean="0"/>
              <a:t>配列内に、指定された文字列を含むものがあるか」ですね。</a:t>
            </a:r>
            <a:endParaRPr kumimoji="1" lang="ja-JP" altLang="en-US" sz="2000" dirty="0"/>
          </a:p>
        </p:txBody>
      </p:sp>
      <p:sp>
        <p:nvSpPr>
          <p:cNvPr id="7" name="角丸四角形 6"/>
          <p:cNvSpPr/>
          <p:nvPr/>
        </p:nvSpPr>
        <p:spPr>
          <a:xfrm>
            <a:off x="4904515" y="4073070"/>
            <a:ext cx="5428593" cy="366908"/>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7035495" y="3159409"/>
            <a:ext cx="3026806" cy="699729"/>
          </a:xfrm>
          <a:prstGeom prst="wedgeRoundRectCallout">
            <a:avLst>
              <a:gd name="adj1" fmla="val -42989"/>
              <a:gd name="adj2" fmla="val 93996"/>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配列群に住所文字列が</a:t>
            </a:r>
            <a:endParaRPr kumimoji="1" lang="en-US" altLang="ja-JP" dirty="0" smtClean="0"/>
          </a:p>
          <a:p>
            <a:pPr algn="ctr"/>
            <a:r>
              <a:rPr kumimoji="1" lang="ja-JP" altLang="en-US" dirty="0" smtClean="0"/>
              <a:t>含まれているかどうか</a:t>
            </a:r>
            <a:endParaRPr kumimoji="1" lang="ja-JP" altLang="en-US" dirty="0"/>
          </a:p>
        </p:txBody>
      </p:sp>
      <p:sp>
        <p:nvSpPr>
          <p:cNvPr id="13" name="テキスト ボックス 12"/>
          <p:cNvSpPr txBox="1"/>
          <p:nvPr/>
        </p:nvSpPr>
        <p:spPr>
          <a:xfrm>
            <a:off x="3919368" y="4833013"/>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Person</a:t>
            </a:r>
            <a:endParaRPr kumimoji="1" lang="ja-JP" altLang="en-US" dirty="0"/>
          </a:p>
        </p:txBody>
      </p:sp>
      <p:sp>
        <p:nvSpPr>
          <p:cNvPr id="14" name="テキスト ボックス 13"/>
          <p:cNvSpPr txBox="1"/>
          <p:nvPr/>
        </p:nvSpPr>
        <p:spPr>
          <a:xfrm>
            <a:off x="4913280" y="4833013"/>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a:t>Person</a:t>
            </a:r>
            <a:endParaRPr kumimoji="1" lang="ja-JP" altLang="en-US" dirty="0"/>
          </a:p>
        </p:txBody>
      </p:sp>
      <p:sp>
        <p:nvSpPr>
          <p:cNvPr id="15" name="テキスト ボックス 14"/>
          <p:cNvSpPr txBox="1"/>
          <p:nvPr/>
        </p:nvSpPr>
        <p:spPr>
          <a:xfrm>
            <a:off x="5907192" y="4833013"/>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a:t>Person</a:t>
            </a:r>
            <a:endParaRPr kumimoji="1" lang="ja-JP" altLang="en-US" dirty="0"/>
          </a:p>
        </p:txBody>
      </p:sp>
      <p:sp>
        <p:nvSpPr>
          <p:cNvPr id="16" name="テキスト ボックス 15"/>
          <p:cNvSpPr txBox="1"/>
          <p:nvPr/>
        </p:nvSpPr>
        <p:spPr>
          <a:xfrm>
            <a:off x="6901104" y="4833013"/>
            <a:ext cx="1512098"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t>
            </a:r>
            <a:endParaRPr kumimoji="1" lang="ja-JP" altLang="en-US" dirty="0"/>
          </a:p>
        </p:txBody>
      </p:sp>
      <p:sp>
        <p:nvSpPr>
          <p:cNvPr id="17" name="テキスト ボックス 16"/>
          <p:cNvSpPr txBox="1"/>
          <p:nvPr/>
        </p:nvSpPr>
        <p:spPr>
          <a:xfrm>
            <a:off x="3172760" y="5623857"/>
            <a:ext cx="1142962" cy="369332"/>
          </a:xfrm>
          <a:prstGeom prst="rect">
            <a:avLst/>
          </a:prstGeom>
          <a:solidFill>
            <a:srgbClr val="33CC33"/>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sp>
        <p:nvSpPr>
          <p:cNvPr id="18" name="テキスト ボックス 17"/>
          <p:cNvSpPr txBox="1"/>
          <p:nvPr/>
        </p:nvSpPr>
        <p:spPr>
          <a:xfrm>
            <a:off x="4315722" y="5623857"/>
            <a:ext cx="1142962" cy="369332"/>
          </a:xfrm>
          <a:prstGeom prst="rect">
            <a:avLst/>
          </a:prstGeom>
          <a:solidFill>
            <a:srgbClr val="33CC33"/>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sp>
        <p:nvSpPr>
          <p:cNvPr id="19" name="テキスト ボックス 18"/>
          <p:cNvSpPr txBox="1"/>
          <p:nvPr/>
        </p:nvSpPr>
        <p:spPr>
          <a:xfrm>
            <a:off x="5458684" y="5623857"/>
            <a:ext cx="1142962" cy="369332"/>
          </a:xfrm>
          <a:prstGeom prst="rect">
            <a:avLst/>
          </a:prstGeom>
          <a:solidFill>
            <a:srgbClr val="33CC33"/>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cxnSp>
        <p:nvCxnSpPr>
          <p:cNvPr id="21" name="カギ線コネクタ 20"/>
          <p:cNvCxnSpPr>
            <a:stCxn id="13" idx="2"/>
            <a:endCxn id="17" idx="0"/>
          </p:cNvCxnSpPr>
          <p:nvPr/>
        </p:nvCxnSpPr>
        <p:spPr>
          <a:xfrm rot="5400000">
            <a:off x="3869527" y="5077060"/>
            <a:ext cx="421512" cy="672083"/>
          </a:xfrm>
          <a:prstGeom prst="bentConnector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a:stCxn id="13" idx="2"/>
            <a:endCxn id="18" idx="0"/>
          </p:cNvCxnSpPr>
          <p:nvPr/>
        </p:nvCxnSpPr>
        <p:spPr>
          <a:xfrm rot="16200000" flipH="1">
            <a:off x="4441007" y="5177661"/>
            <a:ext cx="421512" cy="470879"/>
          </a:xfrm>
          <a:prstGeom prst="bentConnector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カギ線コネクタ 24"/>
          <p:cNvCxnSpPr>
            <a:stCxn id="13" idx="2"/>
            <a:endCxn id="19" idx="0"/>
          </p:cNvCxnSpPr>
          <p:nvPr/>
        </p:nvCxnSpPr>
        <p:spPr>
          <a:xfrm rot="16200000" flipH="1">
            <a:off x="5012488" y="4606180"/>
            <a:ext cx="421512" cy="1613841"/>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角丸四角形吹き出し 33"/>
          <p:cNvSpPr/>
          <p:nvPr/>
        </p:nvSpPr>
        <p:spPr>
          <a:xfrm>
            <a:off x="6967842" y="5392272"/>
            <a:ext cx="4557114" cy="452616"/>
          </a:xfrm>
          <a:prstGeom prst="wedgeRoundRectCallout">
            <a:avLst>
              <a:gd name="adj1" fmla="val -66649"/>
              <a:gd name="adj2" fmla="val -36192"/>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Any</a:t>
            </a:r>
            <a:r>
              <a:rPr kumimoji="1" lang="ja-JP" altLang="en-US" dirty="0" smtClean="0"/>
              <a:t>演算子</a:t>
            </a:r>
            <a:r>
              <a:rPr kumimoji="1" lang="en-US" altLang="ja-JP" dirty="0" smtClean="0"/>
              <a:t>: </a:t>
            </a:r>
            <a:r>
              <a:rPr kumimoji="1" lang="ja-JP" altLang="en-US" dirty="0" smtClean="0"/>
              <a:t>どれかが満たされるかどうか</a:t>
            </a:r>
            <a:endParaRPr kumimoji="1" lang="ja-JP" altLang="en-US" dirty="0"/>
          </a:p>
        </p:txBody>
      </p:sp>
      <p:sp>
        <p:nvSpPr>
          <p:cNvPr id="39" name="テキスト ボックス 38"/>
          <p:cNvSpPr txBox="1"/>
          <p:nvPr/>
        </p:nvSpPr>
        <p:spPr>
          <a:xfrm>
            <a:off x="892960" y="6382848"/>
            <a:ext cx="2391942" cy="36933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en-US" altLang="ja-JP" dirty="0" smtClean="0"/>
              <a:t>.</a:t>
            </a:r>
            <a:r>
              <a:rPr kumimoji="1" lang="en-US" altLang="ja-JP" dirty="0" smtClean="0">
                <a:solidFill>
                  <a:srgbClr val="FF0000"/>
                </a:solidFill>
              </a:rPr>
              <a:t>Contains</a:t>
            </a:r>
            <a:r>
              <a:rPr kumimoji="1" lang="en-US" altLang="ja-JP" dirty="0" smtClean="0"/>
              <a:t>(address)</a:t>
            </a:r>
            <a:endParaRPr kumimoji="1" lang="ja-JP" altLang="en-US" dirty="0"/>
          </a:p>
        </p:txBody>
      </p:sp>
      <p:sp>
        <p:nvSpPr>
          <p:cNvPr id="41" name="テキスト ボックス 40"/>
          <p:cNvSpPr txBox="1"/>
          <p:nvPr/>
        </p:nvSpPr>
        <p:spPr>
          <a:xfrm>
            <a:off x="3386005" y="6382848"/>
            <a:ext cx="2391942" cy="36933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en-US" altLang="ja-JP" dirty="0" smtClean="0"/>
              <a:t>.</a:t>
            </a:r>
            <a:r>
              <a:rPr kumimoji="1" lang="en-US" altLang="ja-JP" dirty="0" smtClean="0">
                <a:solidFill>
                  <a:srgbClr val="FF0000"/>
                </a:solidFill>
              </a:rPr>
              <a:t>Contains</a:t>
            </a:r>
            <a:r>
              <a:rPr kumimoji="1" lang="en-US" altLang="ja-JP" dirty="0" smtClean="0"/>
              <a:t>(address)</a:t>
            </a:r>
            <a:endParaRPr kumimoji="1" lang="ja-JP" altLang="en-US" dirty="0"/>
          </a:p>
        </p:txBody>
      </p:sp>
      <p:sp>
        <p:nvSpPr>
          <p:cNvPr id="42" name="テキスト ボックス 41"/>
          <p:cNvSpPr txBox="1"/>
          <p:nvPr/>
        </p:nvSpPr>
        <p:spPr>
          <a:xfrm>
            <a:off x="5907192" y="6382848"/>
            <a:ext cx="2391942" cy="36933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en-US" altLang="ja-JP" dirty="0" smtClean="0"/>
              <a:t>.</a:t>
            </a:r>
            <a:r>
              <a:rPr kumimoji="1" lang="en-US" altLang="ja-JP" dirty="0" smtClean="0">
                <a:solidFill>
                  <a:srgbClr val="FF0000"/>
                </a:solidFill>
              </a:rPr>
              <a:t>Contains</a:t>
            </a:r>
            <a:r>
              <a:rPr kumimoji="1" lang="en-US" altLang="ja-JP" dirty="0" smtClean="0"/>
              <a:t>(address)</a:t>
            </a:r>
            <a:endParaRPr kumimoji="1" lang="ja-JP" altLang="en-US" dirty="0"/>
          </a:p>
        </p:txBody>
      </p:sp>
      <p:cxnSp>
        <p:nvCxnSpPr>
          <p:cNvPr id="43" name="カギ線コネクタ 42"/>
          <p:cNvCxnSpPr>
            <a:stCxn id="17" idx="2"/>
            <a:endCxn id="39" idx="0"/>
          </p:cNvCxnSpPr>
          <p:nvPr/>
        </p:nvCxnSpPr>
        <p:spPr>
          <a:xfrm rot="5400000">
            <a:off x="2721757" y="5360363"/>
            <a:ext cx="389659" cy="1655310"/>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カギ線コネクタ 46"/>
          <p:cNvCxnSpPr>
            <a:stCxn id="18" idx="2"/>
            <a:endCxn id="41" idx="0"/>
          </p:cNvCxnSpPr>
          <p:nvPr/>
        </p:nvCxnSpPr>
        <p:spPr>
          <a:xfrm rot="5400000">
            <a:off x="4539761" y="6035405"/>
            <a:ext cx="389659" cy="305227"/>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a:stCxn id="19" idx="2"/>
            <a:endCxn id="42" idx="0"/>
          </p:cNvCxnSpPr>
          <p:nvPr/>
        </p:nvCxnSpPr>
        <p:spPr>
          <a:xfrm rot="16200000" flipH="1">
            <a:off x="6371835" y="5651519"/>
            <a:ext cx="389659" cy="1072998"/>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角丸四角形吹き出し 52"/>
          <p:cNvSpPr/>
          <p:nvPr/>
        </p:nvSpPr>
        <p:spPr>
          <a:xfrm>
            <a:off x="8723112" y="6188017"/>
            <a:ext cx="3309862" cy="452616"/>
          </a:xfrm>
          <a:prstGeom prst="wedgeRoundRectCallout">
            <a:avLst>
              <a:gd name="adj1" fmla="val -67608"/>
              <a:gd name="adj2" fmla="val 48717"/>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t>一つ一つは、</a:t>
            </a:r>
            <a:r>
              <a:rPr kumimoji="1" lang="en-US" altLang="ja-JP" dirty="0" err="1" smtClean="0"/>
              <a:t>string.Contains</a:t>
            </a:r>
            <a:r>
              <a:rPr kumimoji="1" lang="en-US" altLang="ja-JP" dirty="0" smtClean="0"/>
              <a:t>()</a:t>
            </a:r>
            <a:endParaRPr kumimoji="1" lang="ja-JP" altLang="en-US" dirty="0"/>
          </a:p>
        </p:txBody>
      </p:sp>
    </p:spTree>
    <p:extLst>
      <p:ext uri="{BB962C8B-B14F-4D97-AF65-F5344CB8AC3E}">
        <p14:creationId xmlns:p14="http://schemas.microsoft.com/office/powerpoint/2010/main" val="1263183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自己紹介</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けきょ </a:t>
            </a:r>
            <a:r>
              <a:rPr lang="en-US" altLang="ja-JP" dirty="0" smtClean="0"/>
              <a:t>(@kekyo2  Kouji Matsui)</a:t>
            </a:r>
          </a:p>
          <a:p>
            <a:r>
              <a:rPr kumimoji="1" lang="en-US" altLang="ja-JP" dirty="0" smtClean="0"/>
              <a:t>LINQ, </a:t>
            </a:r>
            <a:r>
              <a:rPr kumimoji="1" lang="en-US" altLang="ja-JP" dirty="0" err="1" smtClean="0"/>
              <a:t>Async</a:t>
            </a:r>
            <a:r>
              <a:rPr kumimoji="1" lang="en-US" altLang="ja-JP" dirty="0" smtClean="0"/>
              <a:t>, .NET</a:t>
            </a:r>
            <a:r>
              <a:rPr kumimoji="1" lang="ja-JP" altLang="en-US" dirty="0" smtClean="0"/>
              <a:t>とか</a:t>
            </a:r>
            <a:endParaRPr kumimoji="1" lang="en-US" altLang="ja-JP" dirty="0" smtClean="0"/>
          </a:p>
          <a:p>
            <a:r>
              <a:rPr lang="en-US" altLang="ja-JP" dirty="0" smtClean="0"/>
              <a:t>Center CLR</a:t>
            </a:r>
            <a:r>
              <a:rPr lang="ja-JP" altLang="en-US" dirty="0" smtClean="0"/>
              <a:t>オーガナイザーです</a:t>
            </a:r>
            <a:endParaRPr lang="en-US" altLang="ja-JP" dirty="0" smtClean="0"/>
          </a:p>
          <a:p>
            <a:r>
              <a:rPr kumimoji="1" lang="ja-JP" altLang="en-US" dirty="0"/>
              <a:t>会社</a:t>
            </a:r>
            <a:r>
              <a:rPr kumimoji="1" lang="ja-JP" altLang="en-US" dirty="0" smtClean="0"/>
              <a:t>やってます</a:t>
            </a:r>
            <a:endParaRPr kumimoji="1" lang="en-US" altLang="ja-JP" dirty="0" smtClean="0"/>
          </a:p>
          <a:p>
            <a:r>
              <a:rPr lang="ja-JP" altLang="en-US" dirty="0" smtClean="0"/>
              <a:t>認定スクラムマスター</a:t>
            </a:r>
            <a:endParaRPr kumimoji="1" lang="en-US" altLang="ja-JP" dirty="0" smtClean="0"/>
          </a:p>
          <a:p>
            <a:r>
              <a:rPr lang="ja-JP" altLang="en-US" dirty="0"/>
              <a:t>アーキ</a:t>
            </a:r>
            <a:r>
              <a:rPr lang="ja-JP" altLang="en-US" dirty="0" smtClean="0"/>
              <a:t>とかフレームワーク設計とか</a:t>
            </a:r>
            <a:endParaRPr kumimoji="1" lang="ja-JP" altLang="en-US" dirty="0"/>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937" y="5750804"/>
            <a:ext cx="5597774" cy="888535"/>
          </a:xfrm>
          <a:prstGeom prst="rect">
            <a:avLst/>
          </a:prstGeom>
        </p:spPr>
      </p:pic>
    </p:spTree>
    <p:extLst>
      <p:ext uri="{BB962C8B-B14F-4D97-AF65-F5344CB8AC3E}">
        <p14:creationId xmlns:p14="http://schemas.microsoft.com/office/powerpoint/2010/main" val="3581214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構造的な値への適用</a:t>
            </a:r>
            <a:endParaRPr kumimoji="1" lang="ja-JP" altLang="en-US" dirty="0"/>
          </a:p>
        </p:txBody>
      </p:sp>
      <p:sp>
        <p:nvSpPr>
          <p:cNvPr id="3" name="コンテンツ プレースホルダー 2"/>
          <p:cNvSpPr>
            <a:spLocks noGrp="1"/>
          </p:cNvSpPr>
          <p:nvPr>
            <p:ph idx="1"/>
          </p:nvPr>
        </p:nvSpPr>
        <p:spPr>
          <a:xfrm>
            <a:off x="429658" y="1020385"/>
            <a:ext cx="11386206" cy="516868"/>
          </a:xfrm>
        </p:spPr>
        <p:txBody>
          <a:bodyPr/>
          <a:lstStyle/>
          <a:p>
            <a:r>
              <a:rPr kumimoji="1" lang="ja-JP" altLang="en-US" dirty="0" smtClean="0"/>
              <a:t>構造の奥底にある値を、平坦化出来ます</a:t>
            </a:r>
            <a:endParaRPr kumimoji="1" lang="ja-JP" altLang="en-US" dirty="0"/>
          </a:p>
        </p:txBody>
      </p:sp>
      <p:pic>
        <p:nvPicPr>
          <p:cNvPr id="13" name="図 12"/>
          <p:cNvPicPr>
            <a:picLocks noChangeAspect="1"/>
          </p:cNvPicPr>
          <p:nvPr/>
        </p:nvPicPr>
        <p:blipFill>
          <a:blip r:embed="rId2"/>
          <a:stretch>
            <a:fillRect/>
          </a:stretch>
        </p:blipFill>
        <p:spPr>
          <a:xfrm>
            <a:off x="576065" y="1892182"/>
            <a:ext cx="11082534" cy="2077976"/>
          </a:xfrm>
          <a:prstGeom prst="rect">
            <a:avLst/>
          </a:prstGeom>
        </p:spPr>
      </p:pic>
      <p:sp>
        <p:nvSpPr>
          <p:cNvPr id="9" name="角丸四角形吹き出し 8"/>
          <p:cNvSpPr/>
          <p:nvPr/>
        </p:nvSpPr>
        <p:spPr>
          <a:xfrm>
            <a:off x="7465582" y="889668"/>
            <a:ext cx="4031337" cy="699729"/>
          </a:xfrm>
          <a:prstGeom prst="wedgeRoundRectCallout">
            <a:avLst>
              <a:gd name="adj1" fmla="val -42989"/>
              <a:gd name="adj2" fmla="val 93996"/>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t>名前</a:t>
            </a:r>
            <a:r>
              <a:rPr kumimoji="1" lang="ja-JP" altLang="en-US" dirty="0" smtClean="0"/>
              <a:t>が</a:t>
            </a:r>
            <a:r>
              <a:rPr kumimoji="1" lang="ja-JP" altLang="en-US" dirty="0"/>
              <a:t>一致</a:t>
            </a:r>
            <a:r>
              <a:rPr kumimoji="1" lang="ja-JP" altLang="en-US" dirty="0" smtClean="0"/>
              <a:t>する全住所文字列を抽出</a:t>
            </a:r>
            <a:endParaRPr kumimoji="1" lang="ja-JP" altLang="en-US" dirty="0"/>
          </a:p>
        </p:txBody>
      </p:sp>
      <p:sp>
        <p:nvSpPr>
          <p:cNvPr id="7" name="角丸四角形 6"/>
          <p:cNvSpPr/>
          <p:nvPr/>
        </p:nvSpPr>
        <p:spPr>
          <a:xfrm>
            <a:off x="1614867" y="3027976"/>
            <a:ext cx="5850715" cy="334988"/>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8091098" y="2354791"/>
            <a:ext cx="3620510" cy="1030396"/>
          </a:xfrm>
          <a:prstGeom prst="wedgeRoundRectCallout">
            <a:avLst>
              <a:gd name="adj1" fmla="val -70468"/>
              <a:gd name="adj2" fmla="val 31424"/>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そのままでは二重のシーケンスとなる所を、一重のシーケンスに変換する</a:t>
            </a:r>
            <a:endParaRPr kumimoji="1" lang="ja-JP" altLang="en-US" dirty="0"/>
          </a:p>
        </p:txBody>
      </p:sp>
      <p:sp>
        <p:nvSpPr>
          <p:cNvPr id="15" name="テキスト ボックス 14"/>
          <p:cNvSpPr txBox="1"/>
          <p:nvPr/>
        </p:nvSpPr>
        <p:spPr>
          <a:xfrm>
            <a:off x="1944795" y="4088277"/>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Person</a:t>
            </a:r>
            <a:endParaRPr kumimoji="1" lang="ja-JP" altLang="en-US" dirty="0"/>
          </a:p>
        </p:txBody>
      </p:sp>
      <p:sp>
        <p:nvSpPr>
          <p:cNvPr id="16" name="テキスト ボックス 15"/>
          <p:cNvSpPr txBox="1"/>
          <p:nvPr/>
        </p:nvSpPr>
        <p:spPr>
          <a:xfrm>
            <a:off x="2938707" y="4088277"/>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a:t>Person</a:t>
            </a:r>
            <a:endParaRPr kumimoji="1" lang="ja-JP" altLang="en-US" dirty="0"/>
          </a:p>
        </p:txBody>
      </p:sp>
      <p:sp>
        <p:nvSpPr>
          <p:cNvPr id="17" name="テキスト ボックス 16"/>
          <p:cNvSpPr txBox="1"/>
          <p:nvPr/>
        </p:nvSpPr>
        <p:spPr>
          <a:xfrm>
            <a:off x="3932619" y="4088277"/>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a:t>Person</a:t>
            </a:r>
            <a:endParaRPr kumimoji="1" lang="ja-JP" altLang="en-US" dirty="0"/>
          </a:p>
        </p:txBody>
      </p:sp>
      <p:sp>
        <p:nvSpPr>
          <p:cNvPr id="18" name="テキスト ボックス 17"/>
          <p:cNvSpPr txBox="1"/>
          <p:nvPr/>
        </p:nvSpPr>
        <p:spPr>
          <a:xfrm>
            <a:off x="4926531" y="4088277"/>
            <a:ext cx="1512098"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t>
            </a:r>
            <a:endParaRPr kumimoji="1" lang="ja-JP" altLang="en-US" dirty="0"/>
          </a:p>
        </p:txBody>
      </p:sp>
      <p:sp>
        <p:nvSpPr>
          <p:cNvPr id="19" name="テキスト ボックス 18"/>
          <p:cNvSpPr txBox="1"/>
          <p:nvPr/>
        </p:nvSpPr>
        <p:spPr>
          <a:xfrm>
            <a:off x="160323" y="4800551"/>
            <a:ext cx="1142962" cy="369332"/>
          </a:xfrm>
          <a:prstGeom prst="rect">
            <a:avLst/>
          </a:prstGeom>
          <a:solidFill>
            <a:srgbClr val="33CC33"/>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sp>
        <p:nvSpPr>
          <p:cNvPr id="20" name="テキスト ボックス 19"/>
          <p:cNvSpPr txBox="1"/>
          <p:nvPr/>
        </p:nvSpPr>
        <p:spPr>
          <a:xfrm>
            <a:off x="1303285" y="4800551"/>
            <a:ext cx="1142962" cy="369332"/>
          </a:xfrm>
          <a:prstGeom prst="rect">
            <a:avLst/>
          </a:prstGeom>
          <a:solidFill>
            <a:srgbClr val="33CC33"/>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sp>
        <p:nvSpPr>
          <p:cNvPr id="21" name="テキスト ボックス 20"/>
          <p:cNvSpPr txBox="1"/>
          <p:nvPr/>
        </p:nvSpPr>
        <p:spPr>
          <a:xfrm>
            <a:off x="2446247" y="4800551"/>
            <a:ext cx="1142962" cy="369332"/>
          </a:xfrm>
          <a:prstGeom prst="rect">
            <a:avLst/>
          </a:prstGeom>
          <a:solidFill>
            <a:srgbClr val="33CC33"/>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cxnSp>
        <p:nvCxnSpPr>
          <p:cNvPr id="22" name="カギ線コネクタ 21"/>
          <p:cNvCxnSpPr>
            <a:stCxn id="15" idx="2"/>
            <a:endCxn id="19" idx="0"/>
          </p:cNvCxnSpPr>
          <p:nvPr/>
        </p:nvCxnSpPr>
        <p:spPr>
          <a:xfrm rot="5400000">
            <a:off x="1415307" y="3774107"/>
            <a:ext cx="342942" cy="1709947"/>
          </a:xfrm>
          <a:prstGeom prst="bentConnector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stCxn id="15" idx="2"/>
            <a:endCxn id="20" idx="0"/>
          </p:cNvCxnSpPr>
          <p:nvPr/>
        </p:nvCxnSpPr>
        <p:spPr>
          <a:xfrm rot="5400000">
            <a:off x="1986788" y="4345588"/>
            <a:ext cx="342942" cy="566985"/>
          </a:xfrm>
          <a:prstGeom prst="bentConnector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a:stCxn id="15" idx="2"/>
            <a:endCxn id="21" idx="0"/>
          </p:cNvCxnSpPr>
          <p:nvPr/>
        </p:nvCxnSpPr>
        <p:spPr>
          <a:xfrm rot="16200000" flipH="1">
            <a:off x="2558268" y="4341091"/>
            <a:ext cx="342942" cy="575977"/>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632420" y="5354549"/>
            <a:ext cx="1142962" cy="369332"/>
          </a:xfrm>
          <a:prstGeom prst="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sp>
        <p:nvSpPr>
          <p:cNvPr id="32" name="テキスト ボックス 31"/>
          <p:cNvSpPr txBox="1"/>
          <p:nvPr/>
        </p:nvSpPr>
        <p:spPr>
          <a:xfrm>
            <a:off x="3775382" y="5354549"/>
            <a:ext cx="1142962" cy="369332"/>
          </a:xfrm>
          <a:prstGeom prst="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sp>
        <p:nvSpPr>
          <p:cNvPr id="33" name="テキスト ボックス 32"/>
          <p:cNvSpPr txBox="1"/>
          <p:nvPr/>
        </p:nvSpPr>
        <p:spPr>
          <a:xfrm>
            <a:off x="4918344" y="5354549"/>
            <a:ext cx="1142962" cy="369332"/>
          </a:xfrm>
          <a:prstGeom prst="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cxnSp>
        <p:nvCxnSpPr>
          <p:cNvPr id="34" name="カギ線コネクタ 33"/>
          <p:cNvCxnSpPr>
            <a:stCxn id="16" idx="2"/>
            <a:endCxn id="31" idx="0"/>
          </p:cNvCxnSpPr>
          <p:nvPr/>
        </p:nvCxnSpPr>
        <p:spPr>
          <a:xfrm rot="5400000">
            <a:off x="2871312" y="4790198"/>
            <a:ext cx="896940" cy="231762"/>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16" idx="2"/>
            <a:endCxn id="32" idx="0"/>
          </p:cNvCxnSpPr>
          <p:nvPr/>
        </p:nvCxnSpPr>
        <p:spPr>
          <a:xfrm rot="16200000" flipH="1">
            <a:off x="3442793" y="4450479"/>
            <a:ext cx="896940" cy="911200"/>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カギ線コネクタ 39"/>
          <p:cNvCxnSpPr>
            <a:stCxn id="16" idx="2"/>
            <a:endCxn id="33" idx="0"/>
          </p:cNvCxnSpPr>
          <p:nvPr/>
        </p:nvCxnSpPr>
        <p:spPr>
          <a:xfrm rot="16200000" flipH="1">
            <a:off x="4014274" y="3878998"/>
            <a:ext cx="896940" cy="2054162"/>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4897957" y="6150544"/>
            <a:ext cx="1142962" cy="369332"/>
          </a:xfrm>
          <a:prstGeom prst="rect">
            <a:avLst/>
          </a:prstGeom>
          <a:solidFill>
            <a:srgbClr val="33CC33"/>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sp>
        <p:nvSpPr>
          <p:cNvPr id="71" name="テキスト ボックス 70"/>
          <p:cNvSpPr txBox="1"/>
          <p:nvPr/>
        </p:nvSpPr>
        <p:spPr>
          <a:xfrm>
            <a:off x="6040919" y="6150544"/>
            <a:ext cx="1142962" cy="369332"/>
          </a:xfrm>
          <a:prstGeom prst="rect">
            <a:avLst/>
          </a:prstGeom>
          <a:solidFill>
            <a:srgbClr val="33CC33"/>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sp>
        <p:nvSpPr>
          <p:cNvPr id="72" name="テキスト ボックス 71"/>
          <p:cNvSpPr txBox="1"/>
          <p:nvPr/>
        </p:nvSpPr>
        <p:spPr>
          <a:xfrm>
            <a:off x="7183881" y="6150544"/>
            <a:ext cx="1142962" cy="369332"/>
          </a:xfrm>
          <a:prstGeom prst="rect">
            <a:avLst/>
          </a:prstGeom>
          <a:solidFill>
            <a:srgbClr val="33CC33"/>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sp>
        <p:nvSpPr>
          <p:cNvPr id="58" name="テキスト ボックス 57"/>
          <p:cNvSpPr txBox="1"/>
          <p:nvPr/>
        </p:nvSpPr>
        <p:spPr>
          <a:xfrm>
            <a:off x="8326843" y="6150544"/>
            <a:ext cx="1142962" cy="369332"/>
          </a:xfrm>
          <a:prstGeom prst="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sp>
        <p:nvSpPr>
          <p:cNvPr id="59" name="テキスト ボックス 58"/>
          <p:cNvSpPr txBox="1"/>
          <p:nvPr/>
        </p:nvSpPr>
        <p:spPr>
          <a:xfrm>
            <a:off x="9469805" y="6150544"/>
            <a:ext cx="1142962" cy="369332"/>
          </a:xfrm>
          <a:prstGeom prst="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sp>
        <p:nvSpPr>
          <p:cNvPr id="60" name="テキスト ボックス 59"/>
          <p:cNvSpPr txBox="1"/>
          <p:nvPr/>
        </p:nvSpPr>
        <p:spPr>
          <a:xfrm>
            <a:off x="10612767" y="6150544"/>
            <a:ext cx="1142962" cy="369332"/>
          </a:xfrm>
          <a:prstGeom prst="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kumimoji="1" lang="en-US" altLang="ja-JP" dirty="0" smtClean="0"/>
              <a:t>Address</a:t>
            </a:r>
            <a:endParaRPr kumimoji="1" lang="ja-JP" altLang="en-US" dirty="0"/>
          </a:p>
        </p:txBody>
      </p:sp>
      <p:sp>
        <p:nvSpPr>
          <p:cNvPr id="73" name="曲折矢印 72"/>
          <p:cNvSpPr/>
          <p:nvPr/>
        </p:nvSpPr>
        <p:spPr>
          <a:xfrm rot="5400000">
            <a:off x="6562089" y="3938159"/>
            <a:ext cx="1294187" cy="2888974"/>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solidFill>
                <a:schemeClr val="tx1"/>
              </a:solidFill>
            </a:endParaRPr>
          </a:p>
        </p:txBody>
      </p:sp>
      <p:sp>
        <p:nvSpPr>
          <p:cNvPr id="74" name="テキスト ボックス 73"/>
          <p:cNvSpPr txBox="1"/>
          <p:nvPr/>
        </p:nvSpPr>
        <p:spPr>
          <a:xfrm>
            <a:off x="6326431" y="4721412"/>
            <a:ext cx="1598369" cy="369332"/>
          </a:xfrm>
          <a:prstGeom prst="rect">
            <a:avLst/>
          </a:prstGeom>
          <a:noFill/>
        </p:spPr>
        <p:txBody>
          <a:bodyPr wrap="square" rtlCol="0">
            <a:spAutoFit/>
          </a:bodyPr>
          <a:lstStyle/>
          <a:p>
            <a:r>
              <a:rPr kumimoji="1" lang="en-US" altLang="ja-JP" dirty="0" err="1" smtClean="0">
                <a:solidFill>
                  <a:schemeClr val="bg1"/>
                </a:solidFill>
              </a:rPr>
              <a:t>SelectMany</a:t>
            </a:r>
            <a:r>
              <a:rPr kumimoji="1" lang="en-US" altLang="ja-JP" dirty="0" smtClean="0">
                <a:solidFill>
                  <a:schemeClr val="bg1"/>
                </a:solidFill>
              </a:rPr>
              <a:t>()</a:t>
            </a:r>
            <a:endParaRPr kumimoji="1" lang="ja-JP" altLang="en-US" dirty="0">
              <a:solidFill>
                <a:schemeClr val="bg1"/>
              </a:solidFill>
            </a:endParaRPr>
          </a:p>
        </p:txBody>
      </p:sp>
    </p:spTree>
    <p:extLst>
      <p:ext uri="{BB962C8B-B14F-4D97-AF65-F5344CB8AC3E}">
        <p14:creationId xmlns:p14="http://schemas.microsoft.com/office/powerpoint/2010/main" val="2480653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構造的な値への適用</a:t>
            </a:r>
            <a:endParaRPr kumimoji="1" lang="ja-JP" altLang="en-US" dirty="0"/>
          </a:p>
        </p:txBody>
      </p:sp>
      <p:sp>
        <p:nvSpPr>
          <p:cNvPr id="3" name="コンテンツ プレースホルダー 2"/>
          <p:cNvSpPr>
            <a:spLocks noGrp="1"/>
          </p:cNvSpPr>
          <p:nvPr>
            <p:ph idx="1"/>
          </p:nvPr>
        </p:nvSpPr>
        <p:spPr>
          <a:xfrm>
            <a:off x="429658" y="1020385"/>
            <a:ext cx="11386206" cy="662641"/>
          </a:xfrm>
        </p:spPr>
        <p:txBody>
          <a:bodyPr/>
          <a:lstStyle/>
          <a:p>
            <a:r>
              <a:rPr kumimoji="1" lang="ja-JP" altLang="en-US" dirty="0" smtClean="0"/>
              <a:t>質問：ここまでの例をループや分岐条件でサクッと書けますか？</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2842" y="2378294"/>
            <a:ext cx="1361202" cy="3877204"/>
          </a:xfrm>
          <a:prstGeom prst="rect">
            <a:avLst/>
          </a:prstGeom>
          <a:effectLst>
            <a:reflection blurRad="6350" stA="35000" endPos="20000" dir="5400000" sy="-100000" algn="bl" rotWithShape="0"/>
          </a:effectLst>
        </p:spPr>
      </p:pic>
      <p:sp>
        <p:nvSpPr>
          <p:cNvPr id="5" name="コンテンツ プレースホルダー 2"/>
          <p:cNvSpPr txBox="1">
            <a:spLocks/>
          </p:cNvSpPr>
          <p:nvPr/>
        </p:nvSpPr>
        <p:spPr>
          <a:xfrm>
            <a:off x="429658" y="1683027"/>
            <a:ext cx="8621577" cy="1325216"/>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8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24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r>
              <a:rPr lang="ja-JP" altLang="en-US" dirty="0"/>
              <a:t>特</a:t>
            </a:r>
            <a:r>
              <a:rPr lang="ja-JP" altLang="en-US" dirty="0" smtClean="0"/>
              <a:t>に最後に挙げた</a:t>
            </a:r>
            <a:r>
              <a:rPr lang="en-US" altLang="ja-JP" dirty="0" err="1" smtClean="0"/>
              <a:t>SelectMany</a:t>
            </a:r>
            <a:r>
              <a:rPr lang="ja-JP" altLang="en-US" dirty="0" smtClean="0"/>
              <a:t>と同等の処理を、ループと分岐条件で書くと、単純な結果に対して非常に複雑な処理が必要になります。</a:t>
            </a:r>
            <a:endParaRPr lang="ja-JP" altLang="en-US" dirty="0"/>
          </a:p>
        </p:txBody>
      </p:sp>
      <p:sp>
        <p:nvSpPr>
          <p:cNvPr id="6" name="角丸四角形吹き出し 5"/>
          <p:cNvSpPr/>
          <p:nvPr/>
        </p:nvSpPr>
        <p:spPr>
          <a:xfrm>
            <a:off x="3207025" y="3680009"/>
            <a:ext cx="4953000" cy="1024513"/>
          </a:xfrm>
          <a:prstGeom prst="wedgeRoundRectCallout">
            <a:avLst>
              <a:gd name="adj1" fmla="val 72650"/>
              <a:gd name="adj2" fmla="val -44457"/>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List&lt;T&gt;</a:t>
            </a:r>
            <a:r>
              <a:rPr kumimoji="1" lang="ja-JP" altLang="en-US" dirty="0" smtClean="0"/>
              <a:t>を封じたら、多分面倒この上ないわね。自分で考えてみて。</a:t>
            </a:r>
            <a:endParaRPr kumimoji="1" lang="ja-JP" altLang="en-US" dirty="0"/>
          </a:p>
        </p:txBody>
      </p:sp>
    </p:spTree>
    <p:extLst>
      <p:ext uri="{BB962C8B-B14F-4D97-AF65-F5344CB8AC3E}">
        <p14:creationId xmlns:p14="http://schemas.microsoft.com/office/powerpoint/2010/main" val="1587425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アジェンダ</a:t>
            </a:r>
            <a:endParaRPr kumimoji="1" lang="ja-JP" altLang="en-US" dirty="0"/>
          </a:p>
        </p:txBody>
      </p:sp>
      <p:sp>
        <p:nvSpPr>
          <p:cNvPr id="3" name="コンテンツ プレースホルダー 2"/>
          <p:cNvSpPr>
            <a:spLocks noGrp="1"/>
          </p:cNvSpPr>
          <p:nvPr>
            <p:ph idx="1"/>
          </p:nvPr>
        </p:nvSpPr>
        <p:spPr/>
        <p:txBody>
          <a:bodyPr/>
          <a:lstStyle/>
          <a:p>
            <a:r>
              <a:rPr lang="ja-JP" altLang="en-US" dirty="0"/>
              <a:t>ループと分岐処理からの</a:t>
            </a:r>
            <a:r>
              <a:rPr lang="ja-JP" altLang="en-US" dirty="0" smtClean="0"/>
              <a:t>脱却</a:t>
            </a:r>
            <a:endParaRPr lang="en-US" altLang="ja-JP" dirty="0" smtClean="0"/>
          </a:p>
          <a:p>
            <a:r>
              <a:rPr lang="ja-JP" altLang="en-US" dirty="0"/>
              <a:t>構造的な値への</a:t>
            </a:r>
            <a:r>
              <a:rPr lang="ja-JP" altLang="en-US" dirty="0" smtClean="0"/>
              <a:t>適用</a:t>
            </a:r>
            <a:endParaRPr lang="en-US" altLang="ja-JP" dirty="0" smtClean="0"/>
          </a:p>
          <a:p>
            <a:r>
              <a:rPr lang="ja-JP" altLang="en-US" b="1" dirty="0">
                <a:solidFill>
                  <a:srgbClr val="FF0000"/>
                </a:solidFill>
              </a:rPr>
              <a:t>初歩的な</a:t>
            </a:r>
            <a:r>
              <a:rPr lang="ja-JP" altLang="en-US" b="1" dirty="0" smtClean="0">
                <a:solidFill>
                  <a:srgbClr val="FF0000"/>
                </a:solidFill>
              </a:rPr>
              <a:t>演算子</a:t>
            </a:r>
            <a:endParaRPr lang="en-US" altLang="ja-JP" b="1" dirty="0" smtClean="0">
              <a:solidFill>
                <a:srgbClr val="FF0000"/>
              </a:solidFill>
            </a:endParaRPr>
          </a:p>
          <a:p>
            <a:r>
              <a:rPr lang="ja-JP" altLang="en-US" dirty="0"/>
              <a:t>実践的な</a:t>
            </a:r>
            <a:r>
              <a:rPr lang="en-US" altLang="ja-JP" dirty="0" err="1"/>
              <a:t>foreach</a:t>
            </a:r>
            <a:r>
              <a:rPr lang="ja-JP" altLang="en-US" dirty="0"/>
              <a:t>の</a:t>
            </a:r>
            <a:r>
              <a:rPr lang="ja-JP" altLang="en-US" dirty="0" smtClean="0"/>
              <a:t>置き換え</a:t>
            </a:r>
            <a:endParaRPr lang="en-US" altLang="ja-JP" dirty="0" smtClean="0"/>
          </a:p>
          <a:p>
            <a:r>
              <a:rPr lang="ja-JP" altLang="en-US" dirty="0"/>
              <a:t>列挙子と</a:t>
            </a:r>
            <a:r>
              <a:rPr lang="ja-JP" altLang="en-US" dirty="0" smtClean="0"/>
              <a:t>は</a:t>
            </a:r>
            <a:endParaRPr lang="en-US" altLang="ja-JP" dirty="0" smtClean="0"/>
          </a:p>
          <a:p>
            <a:r>
              <a:rPr kumimoji="1" lang="ja-JP" altLang="en-US" dirty="0" smtClean="0"/>
              <a:t>演算子を作る</a:t>
            </a:r>
            <a:endParaRPr kumimoji="1" lang="en-US" altLang="ja-JP" dirty="0" smtClean="0"/>
          </a:p>
          <a:p>
            <a:r>
              <a:rPr lang="ja-JP" altLang="en-US" dirty="0" smtClean="0"/>
              <a:t>パフォーマンスの改善</a:t>
            </a:r>
            <a:endParaRPr kumimoji="1" lang="en-US" altLang="ja-JP" dirty="0"/>
          </a:p>
        </p:txBody>
      </p:sp>
      <p:pic>
        <p:nvPicPr>
          <p:cNvPr id="4" name="図 3"/>
          <p:cNvPicPr>
            <a:picLocks noChangeAspect="1"/>
          </p:cNvPicPr>
          <p:nvPr/>
        </p:nvPicPr>
        <p:blipFill>
          <a:blip r:embed="rId2"/>
          <a:stretch>
            <a:fillRect/>
          </a:stretch>
        </p:blipFill>
        <p:spPr>
          <a:xfrm>
            <a:off x="6909933" y="4157637"/>
            <a:ext cx="4482490" cy="2203406"/>
          </a:xfrm>
          <a:prstGeom prst="rect">
            <a:avLst/>
          </a:prstGeom>
        </p:spPr>
      </p:pic>
    </p:spTree>
    <p:extLst>
      <p:ext uri="{BB962C8B-B14F-4D97-AF65-F5344CB8AC3E}">
        <p14:creationId xmlns:p14="http://schemas.microsoft.com/office/powerpoint/2010/main" val="1178491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初歩的な演算子</a:t>
            </a:r>
            <a:endParaRPr kumimoji="1" lang="ja-JP" altLang="en-US" dirty="0"/>
          </a:p>
        </p:txBody>
      </p:sp>
      <p:sp>
        <p:nvSpPr>
          <p:cNvPr id="3" name="コンテンツ プレースホルダー 2"/>
          <p:cNvSpPr>
            <a:spLocks noGrp="1"/>
          </p:cNvSpPr>
          <p:nvPr>
            <p:ph idx="1"/>
          </p:nvPr>
        </p:nvSpPr>
        <p:spPr>
          <a:xfrm>
            <a:off x="429658" y="1020383"/>
            <a:ext cx="11386206" cy="477113"/>
          </a:xfrm>
        </p:spPr>
        <p:txBody>
          <a:bodyPr>
            <a:normAutofit/>
          </a:bodyPr>
          <a:lstStyle/>
          <a:p>
            <a:r>
              <a:rPr kumimoji="1" lang="ja-JP" altLang="en-US" dirty="0" smtClean="0"/>
              <a:t>とりあえず、以下の使い方を覚えましょう。</a:t>
            </a:r>
            <a:endParaRPr lang="en-US" altLang="ja-JP" dirty="0" smtClean="0"/>
          </a:p>
        </p:txBody>
      </p:sp>
      <p:graphicFrame>
        <p:nvGraphicFramePr>
          <p:cNvPr id="4" name="表 3"/>
          <p:cNvGraphicFramePr>
            <a:graphicFrameLocks noGrp="1"/>
          </p:cNvGraphicFramePr>
          <p:nvPr>
            <p:extLst>
              <p:ext uri="{D42A27DB-BD31-4B8C-83A1-F6EECF244321}">
                <p14:modId xmlns:p14="http://schemas.microsoft.com/office/powerpoint/2010/main" val="4175972451"/>
              </p:ext>
            </p:extLst>
          </p:nvPr>
        </p:nvGraphicFramePr>
        <p:xfrm>
          <a:off x="945320" y="1614959"/>
          <a:ext cx="5747027" cy="4399280"/>
        </p:xfrm>
        <a:graphic>
          <a:graphicData uri="http://schemas.openxmlformats.org/drawingml/2006/table">
            <a:tbl>
              <a:tblPr firstRow="1" bandRow="1">
                <a:tableStyleId>{00A15C55-8517-42AA-B614-E9B94910E393}</a:tableStyleId>
              </a:tblPr>
              <a:tblGrid>
                <a:gridCol w="1943654"/>
                <a:gridCol w="3803373"/>
              </a:tblGrid>
              <a:tr h="370840">
                <a:tc>
                  <a:txBody>
                    <a:bodyPr/>
                    <a:lstStyle/>
                    <a:p>
                      <a:r>
                        <a:rPr kumimoji="1" lang="ja-JP" altLang="en-US" dirty="0" smtClean="0"/>
                        <a:t>機能グループ</a:t>
                      </a:r>
                      <a:endParaRPr kumimoji="1" lang="ja-JP" altLang="en-US" dirty="0"/>
                    </a:p>
                  </a:txBody>
                  <a:tcPr/>
                </a:tc>
                <a:tc>
                  <a:txBody>
                    <a:bodyPr/>
                    <a:lstStyle/>
                    <a:p>
                      <a:r>
                        <a:rPr kumimoji="1" lang="ja-JP" altLang="en-US" dirty="0" smtClean="0"/>
                        <a:t>演算子</a:t>
                      </a:r>
                      <a:endParaRPr kumimoji="1" lang="ja-JP" altLang="en-US" dirty="0"/>
                    </a:p>
                  </a:txBody>
                  <a:tcPr/>
                </a:tc>
              </a:tr>
              <a:tr h="370840">
                <a:tc>
                  <a:txBody>
                    <a:bodyPr/>
                    <a:lstStyle/>
                    <a:p>
                      <a:r>
                        <a:rPr kumimoji="1" lang="ja-JP" altLang="en-US" dirty="0" smtClean="0"/>
                        <a:t>射影（変換）</a:t>
                      </a:r>
                      <a:endParaRPr kumimoji="1" lang="ja-JP" altLang="en-US" dirty="0"/>
                    </a:p>
                  </a:txBody>
                  <a:tcPr/>
                </a:tc>
                <a:tc>
                  <a:txBody>
                    <a:bodyPr/>
                    <a:lstStyle/>
                    <a:p>
                      <a:r>
                        <a:rPr kumimoji="1" lang="en-US" altLang="ja-JP" dirty="0" smtClean="0"/>
                        <a:t>Select</a:t>
                      </a:r>
                    </a:p>
                    <a:p>
                      <a:r>
                        <a:rPr kumimoji="1" lang="en-US" altLang="ja-JP" dirty="0" err="1" smtClean="0"/>
                        <a:t>SelectMany</a:t>
                      </a:r>
                      <a:endParaRPr kumimoji="1" lang="ja-JP" altLang="en-US" dirty="0"/>
                    </a:p>
                  </a:txBody>
                  <a:tcPr/>
                </a:tc>
              </a:tr>
              <a:tr h="370840">
                <a:tc>
                  <a:txBody>
                    <a:bodyPr/>
                    <a:lstStyle/>
                    <a:p>
                      <a:r>
                        <a:rPr kumimoji="1" lang="ja-JP" altLang="en-US" dirty="0" smtClean="0"/>
                        <a:t>フィルター</a:t>
                      </a:r>
                      <a:endParaRPr kumimoji="1" lang="ja-JP" altLang="en-US" dirty="0"/>
                    </a:p>
                  </a:txBody>
                  <a:tcPr/>
                </a:tc>
                <a:tc>
                  <a:txBody>
                    <a:bodyPr/>
                    <a:lstStyle/>
                    <a:p>
                      <a:r>
                        <a:rPr kumimoji="1" lang="en-US" altLang="ja-JP" dirty="0" smtClean="0"/>
                        <a:t>Where</a:t>
                      </a:r>
                    </a:p>
                    <a:p>
                      <a:r>
                        <a:rPr kumimoji="1" lang="en-US" altLang="ja-JP" dirty="0" smtClean="0"/>
                        <a:t>Skip</a:t>
                      </a:r>
                    </a:p>
                    <a:p>
                      <a:r>
                        <a:rPr kumimoji="1" lang="en-US" altLang="ja-JP" dirty="0" smtClean="0"/>
                        <a:t>Take</a:t>
                      </a:r>
                    </a:p>
                    <a:p>
                      <a:r>
                        <a:rPr kumimoji="1" lang="en-US" altLang="ja-JP" dirty="0" smtClean="0"/>
                        <a:t>Distinct</a:t>
                      </a:r>
                      <a:endParaRPr kumimoji="1" lang="ja-JP" altLang="en-US" dirty="0"/>
                    </a:p>
                  </a:txBody>
                  <a:tcPr/>
                </a:tc>
              </a:tr>
              <a:tr h="370840">
                <a:tc>
                  <a:txBody>
                    <a:bodyPr/>
                    <a:lstStyle/>
                    <a:p>
                      <a:r>
                        <a:rPr kumimoji="1" lang="ja-JP" altLang="en-US" dirty="0" smtClean="0"/>
                        <a:t>ソート</a:t>
                      </a:r>
                      <a:endParaRPr kumimoji="1" lang="ja-JP" altLang="en-US" dirty="0"/>
                    </a:p>
                  </a:txBody>
                  <a:tcPr/>
                </a:tc>
                <a:tc>
                  <a:txBody>
                    <a:bodyPr/>
                    <a:lstStyle/>
                    <a:p>
                      <a:r>
                        <a:rPr kumimoji="1" lang="en-US" altLang="ja-JP" dirty="0" err="1" smtClean="0"/>
                        <a:t>OrderBy</a:t>
                      </a:r>
                      <a:r>
                        <a:rPr kumimoji="1" lang="en-US" altLang="ja-JP" dirty="0" smtClean="0"/>
                        <a:t> / </a:t>
                      </a:r>
                      <a:r>
                        <a:rPr kumimoji="1" lang="en-US" altLang="ja-JP" dirty="0" err="1" smtClean="0"/>
                        <a:t>OrderByDescending</a:t>
                      </a:r>
                      <a:endParaRPr kumimoji="1" lang="en-US" altLang="ja-JP" dirty="0" smtClean="0"/>
                    </a:p>
                    <a:p>
                      <a:r>
                        <a:rPr kumimoji="1" lang="en-US" altLang="ja-JP" dirty="0" err="1" smtClean="0"/>
                        <a:t>ThenBy</a:t>
                      </a:r>
                      <a:r>
                        <a:rPr kumimoji="1" lang="en-US" altLang="ja-JP" dirty="0" smtClean="0"/>
                        <a:t> / </a:t>
                      </a:r>
                      <a:r>
                        <a:rPr kumimoji="1" lang="en-US" altLang="ja-JP" dirty="0" err="1" smtClean="0"/>
                        <a:t>ThenByDescending</a:t>
                      </a:r>
                      <a:endParaRPr kumimoji="1" lang="ja-JP" altLang="en-US" dirty="0"/>
                    </a:p>
                  </a:txBody>
                  <a:tcPr/>
                </a:tc>
              </a:tr>
              <a:tr h="370840">
                <a:tc>
                  <a:txBody>
                    <a:bodyPr/>
                    <a:lstStyle/>
                    <a:p>
                      <a:r>
                        <a:rPr kumimoji="1" lang="ja-JP" altLang="en-US" dirty="0" smtClean="0"/>
                        <a:t>単項（即値）</a:t>
                      </a:r>
                      <a:endParaRPr kumimoji="1" lang="ja-JP" altLang="en-US" dirty="0"/>
                    </a:p>
                  </a:txBody>
                  <a:tcPr/>
                </a:tc>
                <a:tc>
                  <a:txBody>
                    <a:bodyPr/>
                    <a:lstStyle/>
                    <a:p>
                      <a:r>
                        <a:rPr kumimoji="1" lang="en-US" altLang="ja-JP" dirty="0" smtClean="0"/>
                        <a:t>Any / All</a:t>
                      </a:r>
                    </a:p>
                    <a:p>
                      <a:r>
                        <a:rPr kumimoji="1" lang="en-US" altLang="ja-JP" dirty="0" smtClean="0"/>
                        <a:t>Max / Min</a:t>
                      </a:r>
                    </a:p>
                    <a:p>
                      <a:r>
                        <a:rPr kumimoji="1" lang="en-US" altLang="ja-JP" dirty="0" smtClean="0"/>
                        <a:t>Sum</a:t>
                      </a:r>
                    </a:p>
                    <a:p>
                      <a:r>
                        <a:rPr kumimoji="1" lang="en-US" altLang="ja-JP" dirty="0" smtClean="0"/>
                        <a:t>Count</a:t>
                      </a:r>
                      <a:endParaRPr kumimoji="1" lang="ja-JP" altLang="en-US" dirty="0"/>
                    </a:p>
                  </a:txBody>
                  <a:tcPr/>
                </a:tc>
              </a:tr>
              <a:tr h="370840">
                <a:tc>
                  <a:txBody>
                    <a:bodyPr/>
                    <a:lstStyle/>
                    <a:p>
                      <a:r>
                        <a:rPr kumimoji="1" lang="ja-JP" altLang="en-US" dirty="0" smtClean="0"/>
                        <a:t>固定化</a:t>
                      </a:r>
                      <a:endParaRPr kumimoji="1" lang="ja-JP" altLang="en-US" dirty="0"/>
                    </a:p>
                  </a:txBody>
                  <a:tcPr/>
                </a:tc>
                <a:tc>
                  <a:txBody>
                    <a:bodyPr/>
                    <a:lstStyle/>
                    <a:p>
                      <a:r>
                        <a:rPr kumimoji="1" lang="en-US" altLang="ja-JP" dirty="0" err="1" smtClean="0"/>
                        <a:t>ToList</a:t>
                      </a:r>
                      <a:r>
                        <a:rPr kumimoji="1" lang="en-US" altLang="ja-JP" dirty="0" smtClean="0"/>
                        <a:t> / </a:t>
                      </a:r>
                      <a:r>
                        <a:rPr kumimoji="1" lang="en-US" altLang="ja-JP" dirty="0" err="1" smtClean="0"/>
                        <a:t>ToArray</a:t>
                      </a:r>
                      <a:endParaRPr kumimoji="1" lang="en-US" altLang="ja-JP" dirty="0" smtClean="0"/>
                    </a:p>
                  </a:txBody>
                  <a:tcPr/>
                </a:tc>
              </a:tr>
            </a:tbl>
          </a:graphicData>
        </a:graphic>
      </p:graphicFrame>
    </p:spTree>
    <p:extLst>
      <p:ext uri="{BB962C8B-B14F-4D97-AF65-F5344CB8AC3E}">
        <p14:creationId xmlns:p14="http://schemas.microsoft.com/office/powerpoint/2010/main" val="486144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初歩的な演算子（射影）</a:t>
            </a:r>
            <a:endParaRPr kumimoji="1" lang="ja-JP" altLang="en-US" dirty="0"/>
          </a:p>
        </p:txBody>
      </p:sp>
      <p:sp>
        <p:nvSpPr>
          <p:cNvPr id="3" name="コンテンツ プレースホルダー 2"/>
          <p:cNvSpPr>
            <a:spLocks noGrp="1"/>
          </p:cNvSpPr>
          <p:nvPr>
            <p:ph idx="1"/>
          </p:nvPr>
        </p:nvSpPr>
        <p:spPr>
          <a:xfrm>
            <a:off x="429658" y="1020383"/>
            <a:ext cx="11386206" cy="2167101"/>
          </a:xfrm>
        </p:spPr>
        <p:txBody>
          <a:bodyPr>
            <a:normAutofit/>
          </a:bodyPr>
          <a:lstStyle/>
          <a:p>
            <a:r>
              <a:rPr kumimoji="1" lang="ja-JP" altLang="en-US" dirty="0" smtClean="0"/>
              <a:t>とても多彩な射影（変換）</a:t>
            </a:r>
            <a:endParaRPr kumimoji="1" lang="en-US" altLang="ja-JP" dirty="0" smtClean="0"/>
          </a:p>
          <a:p>
            <a:pPr lvl="1"/>
            <a:r>
              <a:rPr lang="en-US" altLang="ja-JP" dirty="0" smtClean="0">
                <a:solidFill>
                  <a:srgbClr val="FF0000"/>
                </a:solidFill>
              </a:rPr>
              <a:t>Select</a:t>
            </a:r>
            <a:r>
              <a:rPr lang="ja-JP" altLang="en-US" dirty="0" smtClean="0">
                <a:solidFill>
                  <a:srgbClr val="FF0000"/>
                </a:solidFill>
              </a:rPr>
              <a:t>演算子</a:t>
            </a:r>
            <a:r>
              <a:rPr lang="ja-JP" altLang="en-US" dirty="0" smtClean="0"/>
              <a:t>は、入力となる要素を、</a:t>
            </a:r>
            <a:r>
              <a:rPr lang="ja-JP" altLang="en-US" dirty="0" smtClean="0">
                <a:solidFill>
                  <a:srgbClr val="FF0000"/>
                </a:solidFill>
              </a:rPr>
              <a:t>別の何かに変換</a:t>
            </a:r>
            <a:r>
              <a:rPr lang="ja-JP" altLang="en-US" dirty="0" smtClean="0"/>
              <a:t>します。物体に対する影のように、形を変える様から</a:t>
            </a:r>
            <a:r>
              <a:rPr lang="ja-JP" altLang="en-US" dirty="0" smtClean="0">
                <a:solidFill>
                  <a:srgbClr val="FF0000"/>
                </a:solidFill>
              </a:rPr>
              <a:t>「射影」</a:t>
            </a:r>
            <a:r>
              <a:rPr lang="ja-JP" altLang="en-US" dirty="0" smtClean="0"/>
              <a:t>と呼びます。</a:t>
            </a:r>
            <a:endParaRPr lang="en-US" altLang="ja-JP" dirty="0" smtClean="0"/>
          </a:p>
          <a:p>
            <a:pPr lvl="1"/>
            <a:r>
              <a:rPr lang="ja-JP" altLang="en-US" dirty="0"/>
              <a:t>例えば、</a:t>
            </a:r>
            <a:r>
              <a:rPr lang="en-US" altLang="ja-JP" dirty="0" err="1"/>
              <a:t>int</a:t>
            </a:r>
            <a:r>
              <a:rPr lang="ja-JP" altLang="en-US" dirty="0"/>
              <a:t>の値群を文字列群に変換するには、以下のように</a:t>
            </a:r>
            <a:r>
              <a:rPr lang="en-US" altLang="ja-JP" dirty="0"/>
              <a:t>Select</a:t>
            </a:r>
            <a:r>
              <a:rPr lang="ja-JP" altLang="en-US" dirty="0"/>
              <a:t>を使います</a:t>
            </a:r>
            <a:r>
              <a:rPr lang="ja-JP" altLang="en-US" dirty="0" smtClean="0"/>
              <a:t>。</a:t>
            </a:r>
            <a:endParaRPr lang="en-US" altLang="ja-JP" dirty="0" smtClean="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6548" y="3124900"/>
            <a:ext cx="1037375" cy="3342161"/>
          </a:xfrm>
          <a:prstGeom prst="rect">
            <a:avLst/>
          </a:prstGeom>
          <a:effectLst>
            <a:outerShdw blurRad="25400" dist="127000" dir="13020000" sx="89000" sy="89000" kx="1200000" algn="br" rotWithShape="0">
              <a:prstClr val="black">
                <a:alpha val="55000"/>
              </a:prstClr>
            </a:outerShdw>
          </a:effectLst>
        </p:spPr>
      </p:pic>
      <p:sp>
        <p:nvSpPr>
          <p:cNvPr id="6" name="下矢印 5"/>
          <p:cNvSpPr/>
          <p:nvPr/>
        </p:nvSpPr>
        <p:spPr>
          <a:xfrm rot="3947636">
            <a:off x="9977772" y="4141841"/>
            <a:ext cx="776236" cy="77638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コンテンツ プレースホルダー 2"/>
          <p:cNvSpPr txBox="1">
            <a:spLocks/>
          </p:cNvSpPr>
          <p:nvPr/>
        </p:nvSpPr>
        <p:spPr>
          <a:xfrm>
            <a:off x="429658" y="2292625"/>
            <a:ext cx="8171003" cy="832275"/>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8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24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pPr lvl="1"/>
            <a:endParaRPr lang="en-US" altLang="ja-JP" dirty="0" smtClean="0"/>
          </a:p>
        </p:txBody>
      </p:sp>
      <p:pic>
        <p:nvPicPr>
          <p:cNvPr id="9" name="図 8"/>
          <p:cNvPicPr>
            <a:picLocks noChangeAspect="1"/>
          </p:cNvPicPr>
          <p:nvPr/>
        </p:nvPicPr>
        <p:blipFill>
          <a:blip r:embed="rId3"/>
          <a:stretch>
            <a:fillRect/>
          </a:stretch>
        </p:blipFill>
        <p:spPr>
          <a:xfrm>
            <a:off x="883280" y="3508553"/>
            <a:ext cx="8046418" cy="1287427"/>
          </a:xfrm>
          <a:prstGeom prst="rect">
            <a:avLst/>
          </a:prstGeom>
        </p:spPr>
      </p:pic>
      <p:sp>
        <p:nvSpPr>
          <p:cNvPr id="10" name="角丸四角形 9"/>
          <p:cNvSpPr/>
          <p:nvPr/>
        </p:nvSpPr>
        <p:spPr>
          <a:xfrm>
            <a:off x="5208105" y="4034461"/>
            <a:ext cx="2080592" cy="366908"/>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6726364" y="4855614"/>
            <a:ext cx="2906761" cy="1023031"/>
          </a:xfrm>
          <a:prstGeom prst="wedgeRoundRectCallout">
            <a:avLst>
              <a:gd name="adj1" fmla="val -45519"/>
              <a:gd name="adj2" fmla="val -102478"/>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このラムダ式で、</a:t>
            </a:r>
            <a:r>
              <a:rPr kumimoji="1" lang="en-US" altLang="ja-JP" dirty="0" smtClean="0"/>
              <a:t>value (</a:t>
            </a:r>
            <a:r>
              <a:rPr kumimoji="1" lang="en-US" altLang="ja-JP" dirty="0" err="1" smtClean="0"/>
              <a:t>int</a:t>
            </a:r>
            <a:r>
              <a:rPr kumimoji="1" lang="ja-JP" altLang="en-US" dirty="0" smtClean="0"/>
              <a:t>の値</a:t>
            </a:r>
            <a:r>
              <a:rPr kumimoji="1" lang="en-US" altLang="ja-JP" dirty="0" smtClean="0"/>
              <a:t>)</a:t>
            </a:r>
            <a:r>
              <a:rPr kumimoji="1" lang="ja-JP" altLang="en-US" dirty="0" smtClean="0"/>
              <a:t>を文字列に変換する</a:t>
            </a:r>
            <a:endParaRPr kumimoji="1" lang="ja-JP" altLang="en-US" dirty="0"/>
          </a:p>
        </p:txBody>
      </p:sp>
      <p:sp>
        <p:nvSpPr>
          <p:cNvPr id="12" name="角丸四角形吹き出し 11"/>
          <p:cNvSpPr/>
          <p:nvPr/>
        </p:nvSpPr>
        <p:spPr>
          <a:xfrm>
            <a:off x="782811" y="4847681"/>
            <a:ext cx="2856881" cy="757989"/>
          </a:xfrm>
          <a:prstGeom prst="wedgeRoundRectCallout">
            <a:avLst>
              <a:gd name="adj1" fmla="val 43072"/>
              <a:gd name="adj2" fmla="val -113447"/>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全ての要素に対して</a:t>
            </a:r>
            <a:endParaRPr kumimoji="1" lang="en-US" altLang="ja-JP" dirty="0" smtClean="0"/>
          </a:p>
          <a:p>
            <a:pPr algn="ctr"/>
            <a:r>
              <a:rPr kumimoji="1" lang="ja-JP" altLang="en-US" dirty="0" smtClean="0"/>
              <a:t>ラムダ式を実行</a:t>
            </a:r>
            <a:endParaRPr kumimoji="1" lang="ja-JP" altLang="en-US" dirty="0"/>
          </a:p>
        </p:txBody>
      </p:sp>
      <p:sp>
        <p:nvSpPr>
          <p:cNvPr id="13" name="角丸四角形吹き出し 12"/>
          <p:cNvSpPr/>
          <p:nvPr/>
        </p:nvSpPr>
        <p:spPr>
          <a:xfrm>
            <a:off x="4263115" y="4722438"/>
            <a:ext cx="2243682" cy="769935"/>
          </a:xfrm>
          <a:prstGeom prst="wedgeRoundRectCallout">
            <a:avLst>
              <a:gd name="adj1" fmla="val -45519"/>
              <a:gd name="adj2" fmla="val -102478"/>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t>要素が代入される引数</a:t>
            </a:r>
            <a:endParaRPr kumimoji="1" lang="ja-JP" altLang="en-US" dirty="0"/>
          </a:p>
        </p:txBody>
      </p:sp>
    </p:spTree>
    <p:extLst>
      <p:ext uri="{BB962C8B-B14F-4D97-AF65-F5344CB8AC3E}">
        <p14:creationId xmlns:p14="http://schemas.microsoft.com/office/powerpoint/2010/main" val="1597787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初歩的な演算子（射影）</a:t>
            </a:r>
            <a:endParaRPr kumimoji="1" lang="ja-JP" altLang="en-US" dirty="0"/>
          </a:p>
        </p:txBody>
      </p:sp>
      <p:sp>
        <p:nvSpPr>
          <p:cNvPr id="3" name="コンテンツ プレースホルダー 2"/>
          <p:cNvSpPr>
            <a:spLocks noGrp="1"/>
          </p:cNvSpPr>
          <p:nvPr>
            <p:ph idx="1"/>
          </p:nvPr>
        </p:nvSpPr>
        <p:spPr>
          <a:xfrm>
            <a:off x="429658" y="1020384"/>
            <a:ext cx="11386206" cy="1020451"/>
          </a:xfrm>
        </p:spPr>
        <p:txBody>
          <a:bodyPr/>
          <a:lstStyle/>
          <a:p>
            <a:r>
              <a:rPr kumimoji="1" lang="en-US" altLang="ja-JP" dirty="0" smtClean="0"/>
              <a:t>Select</a:t>
            </a:r>
            <a:r>
              <a:rPr kumimoji="1" lang="ja-JP" altLang="en-US" dirty="0" smtClean="0"/>
              <a:t>には、仮引数を</a:t>
            </a:r>
            <a:r>
              <a:rPr kumimoji="1" lang="en-US" altLang="ja-JP" dirty="0" smtClean="0"/>
              <a:t>2</a:t>
            </a:r>
            <a:r>
              <a:rPr kumimoji="1" lang="ja-JP" altLang="en-US" dirty="0" smtClean="0"/>
              <a:t>つ取るオーバーロードがあります。これを</a:t>
            </a:r>
            <a:r>
              <a:rPr kumimoji="1" lang="ja-JP" altLang="en-US" dirty="0" smtClean="0">
                <a:solidFill>
                  <a:srgbClr val="FF0000"/>
                </a:solidFill>
              </a:rPr>
              <a:t>「インデックス付き射影」</a:t>
            </a:r>
            <a:r>
              <a:rPr kumimoji="1" lang="ja-JP" altLang="en-US" dirty="0" smtClean="0"/>
              <a:t>と呼びます。</a:t>
            </a:r>
            <a:endParaRPr kumimoji="1" lang="ja-JP" altLang="en-US" dirty="0"/>
          </a:p>
        </p:txBody>
      </p:sp>
      <p:pic>
        <p:nvPicPr>
          <p:cNvPr id="4" name="図 3"/>
          <p:cNvPicPr>
            <a:picLocks noChangeAspect="1"/>
          </p:cNvPicPr>
          <p:nvPr/>
        </p:nvPicPr>
        <p:blipFill>
          <a:blip r:embed="rId2"/>
          <a:stretch>
            <a:fillRect/>
          </a:stretch>
        </p:blipFill>
        <p:spPr>
          <a:xfrm>
            <a:off x="429658" y="2206910"/>
            <a:ext cx="11304865" cy="1237348"/>
          </a:xfrm>
          <a:prstGeom prst="rect">
            <a:avLst/>
          </a:prstGeom>
        </p:spPr>
      </p:pic>
      <p:sp>
        <p:nvSpPr>
          <p:cNvPr id="5" name="角丸四角形 4"/>
          <p:cNvSpPr/>
          <p:nvPr/>
        </p:nvSpPr>
        <p:spPr>
          <a:xfrm>
            <a:off x="3564836" y="2759439"/>
            <a:ext cx="1722781" cy="366908"/>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3803374" y="3495959"/>
            <a:ext cx="6387548" cy="908658"/>
          </a:xfrm>
          <a:prstGeom prst="wedgeRoundRectCallout">
            <a:avLst>
              <a:gd name="adj1" fmla="val -36972"/>
              <a:gd name="adj2" fmla="val -94199"/>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2</a:t>
            </a:r>
            <a:r>
              <a:rPr kumimoji="1" lang="ja-JP" altLang="en-US" dirty="0" smtClean="0"/>
              <a:t>つ目の引数が、インデックスを表す。</a:t>
            </a:r>
            <a:endParaRPr kumimoji="1" lang="en-US" altLang="ja-JP" dirty="0" smtClean="0"/>
          </a:p>
          <a:p>
            <a:pPr algn="ctr"/>
            <a:r>
              <a:rPr kumimoji="1" lang="ja-JP" altLang="en-US" dirty="0"/>
              <a:t>要素</a:t>
            </a:r>
            <a:r>
              <a:rPr kumimoji="1" lang="ja-JP" altLang="en-US" dirty="0" smtClean="0"/>
              <a:t>の先頭を</a:t>
            </a:r>
            <a:r>
              <a:rPr kumimoji="1" lang="en-US" altLang="ja-JP" dirty="0" smtClean="0"/>
              <a:t>0</a:t>
            </a:r>
            <a:r>
              <a:rPr kumimoji="1" lang="ja-JP" altLang="en-US" dirty="0" smtClean="0"/>
              <a:t>とし、</a:t>
            </a:r>
            <a:r>
              <a:rPr kumimoji="1" lang="en-US" altLang="ja-JP" dirty="0" smtClean="0"/>
              <a:t>1…n</a:t>
            </a:r>
            <a:r>
              <a:rPr kumimoji="1" lang="ja-JP" altLang="en-US" dirty="0" err="1" smtClean="0"/>
              <a:t>のように</a:t>
            </a:r>
            <a:r>
              <a:rPr kumimoji="1" lang="ja-JP" altLang="en-US" dirty="0" smtClean="0"/>
              <a:t>インクリメントされる。</a:t>
            </a:r>
            <a:endParaRPr kumimoji="1" lang="ja-JP" altLang="en-US" dirty="0"/>
          </a:p>
        </p:txBody>
      </p:sp>
      <p:sp>
        <p:nvSpPr>
          <p:cNvPr id="7" name="メモ 6"/>
          <p:cNvSpPr/>
          <p:nvPr/>
        </p:nvSpPr>
        <p:spPr>
          <a:xfrm>
            <a:off x="5287617" y="5587131"/>
            <a:ext cx="5763259" cy="720903"/>
          </a:xfrm>
          <a:prstGeom prst="foldedCorner">
            <a:avLst>
              <a:gd name="adj" fmla="val 20734"/>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要素の先頭からの位置を把握したい場合に使えます。</a:t>
            </a:r>
            <a:endParaRPr kumimoji="1" lang="en-US" altLang="ja-JP" dirty="0" smtClean="0"/>
          </a:p>
        </p:txBody>
      </p:sp>
    </p:spTree>
    <p:extLst>
      <p:ext uri="{BB962C8B-B14F-4D97-AF65-F5344CB8AC3E}">
        <p14:creationId xmlns:p14="http://schemas.microsoft.com/office/powerpoint/2010/main" val="3738934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初歩的な</a:t>
            </a:r>
            <a:r>
              <a:rPr lang="ja-JP" altLang="en-US" dirty="0"/>
              <a:t>演算子（射影）</a:t>
            </a:r>
            <a:endParaRPr kumimoji="1" lang="ja-JP" altLang="en-US" dirty="0"/>
          </a:p>
        </p:txBody>
      </p:sp>
      <p:sp>
        <p:nvSpPr>
          <p:cNvPr id="3" name="コンテンツ プレースホルダー 2"/>
          <p:cNvSpPr>
            <a:spLocks noGrp="1"/>
          </p:cNvSpPr>
          <p:nvPr>
            <p:ph idx="1"/>
          </p:nvPr>
        </p:nvSpPr>
        <p:spPr>
          <a:xfrm>
            <a:off x="429658" y="1020384"/>
            <a:ext cx="11386206" cy="1590294"/>
          </a:xfrm>
        </p:spPr>
        <p:txBody>
          <a:bodyPr>
            <a:normAutofit/>
          </a:bodyPr>
          <a:lstStyle/>
          <a:p>
            <a:r>
              <a:rPr kumimoji="1" lang="ja-JP" altLang="en-US" dirty="0" smtClean="0"/>
              <a:t>射影（変換）</a:t>
            </a:r>
            <a:endParaRPr kumimoji="1" lang="en-US" altLang="ja-JP" dirty="0" smtClean="0"/>
          </a:p>
          <a:p>
            <a:pPr lvl="1"/>
            <a:r>
              <a:rPr lang="en-US" altLang="ja-JP" dirty="0" err="1" smtClean="0">
                <a:solidFill>
                  <a:srgbClr val="FF0000"/>
                </a:solidFill>
              </a:rPr>
              <a:t>SelectMany</a:t>
            </a:r>
            <a:r>
              <a:rPr lang="ja-JP" altLang="en-US" dirty="0" smtClean="0">
                <a:solidFill>
                  <a:srgbClr val="FF0000"/>
                </a:solidFill>
              </a:rPr>
              <a:t>演算子</a:t>
            </a:r>
            <a:r>
              <a:rPr lang="ja-JP" altLang="en-US" dirty="0" smtClean="0"/>
              <a:t>は、特殊な射影変換です。射影対象の要素が「アンループ」の対象となります。その結果、列挙が二重となる要素を</a:t>
            </a:r>
            <a:r>
              <a:rPr lang="ja-JP" altLang="en-US" dirty="0" smtClean="0">
                <a:solidFill>
                  <a:srgbClr val="FF0000"/>
                </a:solidFill>
              </a:rPr>
              <a:t>「一重に展開」</a:t>
            </a:r>
            <a:r>
              <a:rPr lang="ja-JP" altLang="en-US" dirty="0" smtClean="0"/>
              <a:t>します。</a:t>
            </a:r>
            <a:endParaRPr lang="en-US" altLang="ja-JP" dirty="0" smtClean="0"/>
          </a:p>
        </p:txBody>
      </p:sp>
      <p:pic>
        <p:nvPicPr>
          <p:cNvPr id="4" name="図 3"/>
          <p:cNvPicPr>
            <a:picLocks noChangeAspect="1"/>
          </p:cNvPicPr>
          <p:nvPr/>
        </p:nvPicPr>
        <p:blipFill>
          <a:blip r:embed="rId2"/>
          <a:stretch>
            <a:fillRect/>
          </a:stretch>
        </p:blipFill>
        <p:spPr>
          <a:xfrm>
            <a:off x="896192" y="2968740"/>
            <a:ext cx="10222382" cy="1409398"/>
          </a:xfrm>
          <a:prstGeom prst="rect">
            <a:avLst/>
          </a:prstGeom>
        </p:spPr>
      </p:pic>
      <p:pic>
        <p:nvPicPr>
          <p:cNvPr id="8" name="図 7"/>
          <p:cNvPicPr>
            <a:picLocks noChangeAspect="1"/>
          </p:cNvPicPr>
          <p:nvPr/>
        </p:nvPicPr>
        <p:blipFill>
          <a:blip r:embed="rId3"/>
          <a:stretch>
            <a:fillRect/>
          </a:stretch>
        </p:blipFill>
        <p:spPr>
          <a:xfrm>
            <a:off x="896192" y="5135971"/>
            <a:ext cx="10178647" cy="1513748"/>
          </a:xfrm>
          <a:prstGeom prst="rect">
            <a:avLst/>
          </a:prstGeom>
        </p:spPr>
      </p:pic>
      <p:sp>
        <p:nvSpPr>
          <p:cNvPr id="10" name="角丸四角形 9"/>
          <p:cNvSpPr/>
          <p:nvPr/>
        </p:nvSpPr>
        <p:spPr>
          <a:xfrm>
            <a:off x="4227444" y="5831427"/>
            <a:ext cx="1550504" cy="366908"/>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147931" y="3660806"/>
            <a:ext cx="927652" cy="366908"/>
          </a:xfrm>
          <a:prstGeom prst="roundRect">
            <a:avLst>
              <a:gd name="adj" fmla="val 6511"/>
            </a:avLst>
          </a:prstGeom>
          <a:noFill/>
          <a:ln w="412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968488" y="5135971"/>
            <a:ext cx="927652" cy="366908"/>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968487" y="2945203"/>
            <a:ext cx="1113183" cy="366908"/>
          </a:xfrm>
          <a:prstGeom prst="roundRect">
            <a:avLst>
              <a:gd name="adj" fmla="val 6511"/>
            </a:avLst>
          </a:prstGeom>
          <a:noFill/>
          <a:ln w="412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6153965" y="3270722"/>
            <a:ext cx="927193" cy="440653"/>
          </a:xfrm>
          <a:prstGeom prst="wedgeRoundRectCallout">
            <a:avLst>
              <a:gd name="adj1" fmla="val 85506"/>
              <a:gd name="adj2" fmla="val 78740"/>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dirty="0" err="1"/>
              <a:t>i</a:t>
            </a:r>
            <a:r>
              <a:rPr kumimoji="1" lang="en-US" altLang="ja-JP" dirty="0" err="1" smtClean="0"/>
              <a:t>nt</a:t>
            </a:r>
            <a:r>
              <a:rPr kumimoji="1" lang="en-US" altLang="ja-JP" dirty="0" smtClean="0"/>
              <a:t>[]</a:t>
            </a:r>
            <a:endParaRPr kumimoji="1" lang="ja-JP" altLang="en-US" dirty="0"/>
          </a:p>
        </p:txBody>
      </p:sp>
      <p:sp>
        <p:nvSpPr>
          <p:cNvPr id="16" name="角丸四角形吹き出し 15"/>
          <p:cNvSpPr/>
          <p:nvPr/>
        </p:nvSpPr>
        <p:spPr>
          <a:xfrm>
            <a:off x="6896087" y="5431094"/>
            <a:ext cx="927193" cy="440653"/>
          </a:xfrm>
          <a:prstGeom prst="wedgeRoundRectCallout">
            <a:avLst>
              <a:gd name="adj1" fmla="val 85506"/>
              <a:gd name="adj2" fmla="val 78740"/>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dirty="0" err="1"/>
              <a:t>i</a:t>
            </a:r>
            <a:r>
              <a:rPr kumimoji="1" lang="en-US" altLang="ja-JP" dirty="0" err="1" smtClean="0"/>
              <a:t>nt</a:t>
            </a:r>
            <a:r>
              <a:rPr kumimoji="1" lang="en-US" altLang="ja-JP" dirty="0" smtClean="0"/>
              <a:t>[]</a:t>
            </a:r>
            <a:endParaRPr kumimoji="1" lang="ja-JP" altLang="en-US" dirty="0"/>
          </a:p>
        </p:txBody>
      </p:sp>
      <p:sp>
        <p:nvSpPr>
          <p:cNvPr id="23" name="角丸四角形吹き出し 22"/>
          <p:cNvSpPr/>
          <p:nvPr/>
        </p:nvSpPr>
        <p:spPr>
          <a:xfrm>
            <a:off x="4227444" y="4680120"/>
            <a:ext cx="4081668" cy="440653"/>
          </a:xfrm>
          <a:prstGeom prst="wedgeRoundRectCallout">
            <a:avLst>
              <a:gd name="adj1" fmla="val -61757"/>
              <a:gd name="adj2" fmla="val 60696"/>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アンループされて、ただの配列に</a:t>
            </a:r>
            <a:endParaRPr kumimoji="1" lang="ja-JP" altLang="en-US" dirty="0"/>
          </a:p>
        </p:txBody>
      </p:sp>
      <p:sp>
        <p:nvSpPr>
          <p:cNvPr id="24" name="角丸四角形吹き出し 23"/>
          <p:cNvSpPr/>
          <p:nvPr/>
        </p:nvSpPr>
        <p:spPr>
          <a:xfrm>
            <a:off x="4081670" y="2425763"/>
            <a:ext cx="1802295" cy="440653"/>
          </a:xfrm>
          <a:prstGeom prst="wedgeRoundRectCallout">
            <a:avLst>
              <a:gd name="adj1" fmla="val -67639"/>
              <a:gd name="adj2" fmla="val 63703"/>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二重の配列</a:t>
            </a:r>
            <a:endParaRPr kumimoji="1" lang="ja-JP" altLang="en-US" dirty="0"/>
          </a:p>
        </p:txBody>
      </p:sp>
    </p:spTree>
    <p:extLst>
      <p:ext uri="{BB962C8B-B14F-4D97-AF65-F5344CB8AC3E}">
        <p14:creationId xmlns:p14="http://schemas.microsoft.com/office/powerpoint/2010/main" val="3598739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初歩的な</a:t>
            </a:r>
            <a:r>
              <a:rPr lang="ja-JP" altLang="en-US" dirty="0" smtClean="0"/>
              <a:t>演算子</a:t>
            </a:r>
            <a:r>
              <a:rPr lang="ja-JP" altLang="en-US" dirty="0"/>
              <a:t>（射影）</a:t>
            </a:r>
            <a:endParaRPr kumimoji="1" lang="ja-JP" altLang="en-US" dirty="0"/>
          </a:p>
        </p:txBody>
      </p:sp>
      <p:sp>
        <p:nvSpPr>
          <p:cNvPr id="3" name="コンテンツ プレースホルダー 2"/>
          <p:cNvSpPr>
            <a:spLocks noGrp="1"/>
          </p:cNvSpPr>
          <p:nvPr>
            <p:ph idx="1"/>
          </p:nvPr>
        </p:nvSpPr>
        <p:spPr>
          <a:xfrm>
            <a:off x="336891" y="1020385"/>
            <a:ext cx="11497299" cy="2968520"/>
          </a:xfrm>
        </p:spPr>
        <p:txBody>
          <a:bodyPr/>
          <a:lstStyle/>
          <a:p>
            <a:r>
              <a:rPr kumimoji="1" lang="en-US" altLang="ja-JP" dirty="0" smtClean="0"/>
              <a:t>LINQ</a:t>
            </a:r>
            <a:r>
              <a:rPr kumimoji="1" lang="ja-JP" altLang="en-US" dirty="0" smtClean="0"/>
              <a:t>には</a:t>
            </a:r>
            <a:r>
              <a:rPr kumimoji="1" lang="ja-JP" altLang="en-US" dirty="0" smtClean="0">
                <a:solidFill>
                  <a:srgbClr val="FF0000"/>
                </a:solidFill>
              </a:rPr>
              <a:t>「メソッド構文」</a:t>
            </a:r>
            <a:r>
              <a:rPr kumimoji="1" lang="ja-JP" altLang="en-US" dirty="0" smtClean="0"/>
              <a:t>と</a:t>
            </a:r>
            <a:r>
              <a:rPr kumimoji="1" lang="ja-JP" altLang="en-US" dirty="0" smtClean="0">
                <a:solidFill>
                  <a:srgbClr val="FF0000"/>
                </a:solidFill>
              </a:rPr>
              <a:t>「クエリ構文」</a:t>
            </a:r>
            <a:r>
              <a:rPr kumimoji="1" lang="ja-JP" altLang="en-US" dirty="0" smtClean="0"/>
              <a:t>という書き方があります。</a:t>
            </a:r>
            <a:endParaRPr kumimoji="1" lang="en-US" altLang="ja-JP" dirty="0" smtClean="0"/>
          </a:p>
          <a:p>
            <a:r>
              <a:rPr kumimoji="1" lang="ja-JP" altLang="en-US" dirty="0" smtClean="0"/>
              <a:t>メソッド構文は、今まで例に挙げてきたような「</a:t>
            </a:r>
            <a:r>
              <a:rPr kumimoji="1" lang="en-US" altLang="ja-JP" dirty="0" smtClean="0"/>
              <a:t>Select</a:t>
            </a:r>
            <a:r>
              <a:rPr kumimoji="1" lang="ja-JP" altLang="en-US" dirty="0" smtClean="0"/>
              <a:t>」や「</a:t>
            </a:r>
            <a:r>
              <a:rPr kumimoji="1" lang="en-US" altLang="ja-JP" dirty="0" smtClean="0"/>
              <a:t>Where</a:t>
            </a:r>
            <a:r>
              <a:rPr kumimoji="1" lang="ja-JP" altLang="en-US" dirty="0" smtClean="0"/>
              <a:t>」などの</a:t>
            </a:r>
            <a:r>
              <a:rPr kumimoji="1" lang="ja-JP" altLang="en-US" dirty="0" smtClean="0">
                <a:solidFill>
                  <a:srgbClr val="FF0000"/>
                </a:solidFill>
              </a:rPr>
              <a:t>メソッドを使って直接記述する構文</a:t>
            </a:r>
            <a:r>
              <a:rPr kumimoji="1" lang="ja-JP" altLang="en-US" dirty="0" smtClean="0"/>
              <a:t>です。</a:t>
            </a:r>
            <a:endParaRPr kumimoji="1" lang="en-US" altLang="ja-JP" dirty="0" smtClean="0"/>
          </a:p>
          <a:p>
            <a:r>
              <a:rPr lang="ja-JP" altLang="en-US" dirty="0" smtClean="0"/>
              <a:t>クエリ</a:t>
            </a:r>
            <a:r>
              <a:rPr lang="ja-JP" altLang="en-US" dirty="0"/>
              <a:t>構文</a:t>
            </a:r>
            <a:r>
              <a:rPr lang="ja-JP" altLang="en-US" dirty="0" smtClean="0"/>
              <a:t>は、</a:t>
            </a:r>
            <a:r>
              <a:rPr lang="en-US" altLang="ja-JP" dirty="0" smtClean="0"/>
              <a:t>LINQ</a:t>
            </a:r>
            <a:r>
              <a:rPr lang="ja-JP" altLang="en-US" dirty="0" smtClean="0"/>
              <a:t>入門で良く扱われる</a:t>
            </a:r>
            <a:r>
              <a:rPr lang="ja-JP" altLang="en-US" dirty="0" smtClean="0">
                <a:solidFill>
                  <a:srgbClr val="FF0000"/>
                </a:solidFill>
              </a:rPr>
              <a:t>「</a:t>
            </a:r>
            <a:r>
              <a:rPr lang="en-US" altLang="ja-JP" dirty="0" smtClean="0">
                <a:solidFill>
                  <a:srgbClr val="FF0000"/>
                </a:solidFill>
              </a:rPr>
              <a:t>SQL</a:t>
            </a:r>
            <a:r>
              <a:rPr lang="ja-JP" altLang="en-US" dirty="0" smtClean="0">
                <a:solidFill>
                  <a:srgbClr val="FF0000"/>
                </a:solidFill>
              </a:rPr>
              <a:t>」に似た単語で書ける構文</a:t>
            </a:r>
            <a:r>
              <a:rPr lang="ja-JP" altLang="en-US" dirty="0" smtClean="0"/>
              <a:t>です。以下に例を示します。</a:t>
            </a:r>
            <a:endParaRPr kumimoji="1" lang="ja-JP" altLang="en-US" dirty="0"/>
          </a:p>
        </p:txBody>
      </p:sp>
      <p:pic>
        <p:nvPicPr>
          <p:cNvPr id="4" name="図 3"/>
          <p:cNvPicPr>
            <a:picLocks noChangeAspect="1"/>
          </p:cNvPicPr>
          <p:nvPr/>
        </p:nvPicPr>
        <p:blipFill>
          <a:blip r:embed="rId2"/>
          <a:stretch>
            <a:fillRect/>
          </a:stretch>
        </p:blipFill>
        <p:spPr>
          <a:xfrm>
            <a:off x="516748" y="3586949"/>
            <a:ext cx="10164504" cy="3087097"/>
          </a:xfrm>
          <a:prstGeom prst="rect">
            <a:avLst/>
          </a:prstGeom>
        </p:spPr>
      </p:pic>
      <p:sp>
        <p:nvSpPr>
          <p:cNvPr id="5" name="角丸四角形 4"/>
          <p:cNvSpPr/>
          <p:nvPr/>
        </p:nvSpPr>
        <p:spPr>
          <a:xfrm>
            <a:off x="1524000" y="4708504"/>
            <a:ext cx="9337109" cy="1400747"/>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4784036" y="4382873"/>
            <a:ext cx="3008243" cy="651262"/>
          </a:xfrm>
          <a:prstGeom prst="wedgeRoundRectCallout">
            <a:avLst>
              <a:gd name="adj1" fmla="val -67639"/>
              <a:gd name="adj2" fmla="val 63703"/>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t>何</a:t>
            </a:r>
            <a:r>
              <a:rPr kumimoji="1" lang="ja-JP" altLang="en-US" dirty="0" smtClean="0"/>
              <a:t>となく、</a:t>
            </a:r>
            <a:r>
              <a:rPr kumimoji="1" lang="en-US" altLang="ja-JP" dirty="0" smtClean="0"/>
              <a:t>SQL</a:t>
            </a:r>
            <a:r>
              <a:rPr kumimoji="1" lang="ja-JP" altLang="en-US" dirty="0" smtClean="0"/>
              <a:t>っぽい</a:t>
            </a:r>
            <a:endParaRPr kumimoji="1" lang="ja-JP" altLang="en-US" dirty="0"/>
          </a:p>
        </p:txBody>
      </p:sp>
    </p:spTree>
    <p:extLst>
      <p:ext uri="{BB962C8B-B14F-4D97-AF65-F5344CB8AC3E}">
        <p14:creationId xmlns:p14="http://schemas.microsoft.com/office/powerpoint/2010/main" val="2954860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初歩的な</a:t>
            </a:r>
            <a:r>
              <a:rPr lang="ja-JP" altLang="en-US" dirty="0" smtClean="0"/>
              <a:t>演算子</a:t>
            </a:r>
            <a:r>
              <a:rPr lang="ja-JP" altLang="en-US" dirty="0"/>
              <a:t>（射影）</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44194774"/>
              </p:ext>
            </p:extLst>
          </p:nvPr>
        </p:nvGraphicFramePr>
        <p:xfrm>
          <a:off x="481493" y="1694474"/>
          <a:ext cx="11086217" cy="4668520"/>
        </p:xfrm>
        <a:graphic>
          <a:graphicData uri="http://schemas.openxmlformats.org/drawingml/2006/table">
            <a:tbl>
              <a:tblPr firstRow="1" bandRow="1">
                <a:tableStyleId>{F5AB1C69-6EDB-4FF4-983F-18BD219EF322}</a:tableStyleId>
              </a:tblPr>
              <a:tblGrid>
                <a:gridCol w="2178138"/>
                <a:gridCol w="8908079"/>
              </a:tblGrid>
              <a:tr h="370840">
                <a:tc>
                  <a:txBody>
                    <a:bodyPr/>
                    <a:lstStyle/>
                    <a:p>
                      <a:r>
                        <a:rPr kumimoji="1" lang="ja-JP" altLang="en-US" dirty="0" smtClean="0"/>
                        <a:t>構文</a:t>
                      </a:r>
                      <a:endParaRPr kumimoji="1" lang="ja-JP" altLang="en-US" dirty="0"/>
                    </a:p>
                  </a:txBody>
                  <a:tcPr/>
                </a:tc>
                <a:tc>
                  <a:txBody>
                    <a:bodyPr/>
                    <a:lstStyle/>
                    <a:p>
                      <a:r>
                        <a:rPr kumimoji="1" lang="ja-JP" altLang="en-US" dirty="0" smtClean="0"/>
                        <a:t>特徴</a:t>
                      </a:r>
                      <a:endParaRPr kumimoji="1" lang="ja-JP" altLang="en-US" dirty="0"/>
                    </a:p>
                  </a:txBody>
                  <a:tcPr/>
                </a:tc>
              </a:tr>
              <a:tr h="370840">
                <a:tc>
                  <a:txBody>
                    <a:bodyPr/>
                    <a:lstStyle/>
                    <a:p>
                      <a:r>
                        <a:rPr kumimoji="1" lang="ja-JP" altLang="en-US" dirty="0" smtClean="0"/>
                        <a:t>メソッド構文</a:t>
                      </a:r>
                      <a:endParaRPr kumimoji="1" lang="ja-JP" altLang="en-US" dirty="0"/>
                    </a:p>
                  </a:txBody>
                  <a:tcPr/>
                </a:tc>
                <a:tc>
                  <a:txBody>
                    <a:bodyPr/>
                    <a:lstStyle/>
                    <a:p>
                      <a:r>
                        <a:rPr kumimoji="1" lang="ja-JP" altLang="en-US" smtClean="0"/>
                        <a:t>全ての演算子を使用することが可能。</a:t>
                      </a:r>
                      <a:endParaRPr kumimoji="1" lang="en-US" altLang="ja-JP" smtClean="0"/>
                    </a:p>
                    <a:p>
                      <a:r>
                        <a:rPr kumimoji="1" lang="ja-JP" altLang="en-US" smtClean="0"/>
                        <a:t>ブロック化されたラムダ式を使用することで、複雑な処理を射影やフィルターで実装可能。</a:t>
                      </a:r>
                      <a:endParaRPr kumimoji="1" lang="en-US" altLang="ja-JP" smtClean="0"/>
                    </a:p>
                    <a:p>
                      <a:r>
                        <a:rPr kumimoji="1" lang="ja-JP" altLang="en-US" smtClean="0"/>
                        <a:t>完全な記述が可能な反面、煩雑になりやすい。</a:t>
                      </a:r>
                      <a:endParaRPr kumimoji="1" lang="ja-JP" altLang="en-US" dirty="0"/>
                    </a:p>
                  </a:txBody>
                  <a:tcPr/>
                </a:tc>
              </a:tr>
              <a:tr h="370840">
                <a:tc>
                  <a:txBody>
                    <a:bodyPr/>
                    <a:lstStyle/>
                    <a:p>
                      <a:r>
                        <a:rPr kumimoji="1" lang="ja-JP" altLang="en-US" dirty="0" smtClean="0"/>
                        <a:t>クエリ構文</a:t>
                      </a:r>
                      <a:endParaRPr kumimoji="1" lang="ja-JP" altLang="en-US" dirty="0"/>
                    </a:p>
                  </a:txBody>
                  <a:tcPr/>
                </a:tc>
                <a:tc>
                  <a:txBody>
                    <a:bodyPr/>
                    <a:lstStyle/>
                    <a:p>
                      <a:r>
                        <a:rPr kumimoji="1" lang="en-US" altLang="ja-JP" dirty="0" smtClean="0"/>
                        <a:t>SQL</a:t>
                      </a:r>
                      <a:r>
                        <a:rPr kumimoji="1" lang="ja-JP" altLang="en-US" dirty="0" smtClean="0"/>
                        <a:t>に似た、フレンドリーな構文を使用可能。</a:t>
                      </a:r>
                      <a:endParaRPr kumimoji="1" lang="en-US" altLang="ja-JP" dirty="0" smtClean="0"/>
                    </a:p>
                    <a:p>
                      <a:r>
                        <a:rPr kumimoji="1" lang="ja-JP" altLang="en-US" dirty="0" smtClean="0"/>
                        <a:t>式は暗黙にラムダ式として取り扱われるので、仮引数の宣言が不要で、式の記述がシンプルになります。</a:t>
                      </a:r>
                      <a:endParaRPr kumimoji="1" lang="en-US" altLang="ja-JP" dirty="0" smtClean="0"/>
                    </a:p>
                    <a:p>
                      <a:r>
                        <a:rPr kumimoji="1" lang="ja-JP" altLang="en-US" dirty="0" smtClean="0"/>
                        <a:t>ブロック化されたラムダ式を使う事は出来ないので、純粋に式として記述する必要があります。</a:t>
                      </a:r>
                      <a:endParaRPr kumimoji="1" lang="en-US" altLang="ja-JP" dirty="0" smtClean="0"/>
                    </a:p>
                    <a:p>
                      <a:r>
                        <a:rPr kumimoji="1" lang="ja-JP" altLang="en-US" dirty="0" smtClean="0"/>
                        <a:t>サポートされる演算子は一部のみ（</a:t>
                      </a:r>
                      <a:r>
                        <a:rPr kumimoji="1" lang="en-US" altLang="ja-JP" dirty="0" smtClean="0"/>
                        <a:t>Select, </a:t>
                      </a:r>
                      <a:r>
                        <a:rPr kumimoji="1" lang="en-US" altLang="ja-JP" dirty="0" err="1" smtClean="0"/>
                        <a:t>SelectMany</a:t>
                      </a:r>
                      <a:r>
                        <a:rPr kumimoji="1" lang="en-US" altLang="ja-JP" dirty="0" smtClean="0"/>
                        <a:t>,</a:t>
                      </a:r>
                      <a:r>
                        <a:rPr kumimoji="1" lang="en-US" altLang="ja-JP" baseline="0" dirty="0" smtClean="0"/>
                        <a:t> </a:t>
                      </a:r>
                      <a:r>
                        <a:rPr kumimoji="1" lang="en-US" altLang="ja-JP" dirty="0" smtClean="0"/>
                        <a:t>Where, </a:t>
                      </a:r>
                      <a:r>
                        <a:rPr kumimoji="1" lang="en-US" altLang="ja-JP" dirty="0" err="1" smtClean="0"/>
                        <a:t>OrderBy</a:t>
                      </a:r>
                      <a:r>
                        <a:rPr kumimoji="1" lang="en-US" altLang="ja-JP" dirty="0" smtClean="0"/>
                        <a:t>, </a:t>
                      </a:r>
                      <a:r>
                        <a:rPr kumimoji="1" lang="en-US" altLang="ja-JP" dirty="0" err="1" smtClean="0"/>
                        <a:t>ThenBy</a:t>
                      </a:r>
                      <a:r>
                        <a:rPr kumimoji="1" lang="en-US" altLang="ja-JP" dirty="0" smtClean="0"/>
                        <a:t>,</a:t>
                      </a:r>
                      <a:r>
                        <a:rPr kumimoji="1" lang="en-US" altLang="ja-JP" baseline="0" dirty="0" smtClean="0"/>
                        <a:t> Join, </a:t>
                      </a:r>
                      <a:r>
                        <a:rPr kumimoji="1" lang="en-US" altLang="ja-JP" baseline="0" dirty="0" err="1" smtClean="0"/>
                        <a:t>GroupBy</a:t>
                      </a:r>
                      <a:r>
                        <a:rPr kumimoji="1" lang="ja-JP" altLang="en-US" dirty="0" smtClean="0"/>
                        <a:t>）。また、コンパイラによって固定的に置き換えられる「構文糖」です。</a:t>
                      </a:r>
                      <a:endParaRPr kumimoji="1" lang="en-US" altLang="ja-JP" dirty="0" smtClean="0"/>
                    </a:p>
                    <a:p>
                      <a:r>
                        <a:rPr kumimoji="1" lang="en-US" altLang="ja-JP" dirty="0" err="1" smtClean="0">
                          <a:solidFill>
                            <a:srgbClr val="FF0000"/>
                          </a:solidFill>
                        </a:rPr>
                        <a:t>SelectMany</a:t>
                      </a:r>
                      <a:r>
                        <a:rPr kumimoji="1" lang="ja-JP" altLang="en-US" dirty="0" smtClean="0">
                          <a:solidFill>
                            <a:srgbClr val="FF0000"/>
                          </a:solidFill>
                        </a:rPr>
                        <a:t>のネストした要素の引き渡しを暗黙裡に行えるため、</a:t>
                      </a:r>
                      <a:r>
                        <a:rPr kumimoji="1" lang="en-US" altLang="ja-JP" dirty="0" err="1" smtClean="0">
                          <a:solidFill>
                            <a:srgbClr val="FF0000"/>
                          </a:solidFill>
                        </a:rPr>
                        <a:t>SelectMany</a:t>
                      </a:r>
                      <a:r>
                        <a:rPr kumimoji="1" lang="ja-JP" altLang="en-US" dirty="0" smtClean="0">
                          <a:solidFill>
                            <a:srgbClr val="FF0000"/>
                          </a:solidFill>
                        </a:rPr>
                        <a:t>について非常に簡潔に記述できます。</a:t>
                      </a:r>
                      <a:endParaRPr kumimoji="1" lang="en-US" altLang="ja-JP" dirty="0" smtClean="0">
                        <a:solidFill>
                          <a:srgbClr val="FF0000"/>
                        </a:solidFill>
                      </a:endParaRPr>
                    </a:p>
                    <a:p>
                      <a:r>
                        <a:rPr kumimoji="1" lang="en-US" altLang="ja-JP" dirty="0" smtClean="0">
                          <a:solidFill>
                            <a:srgbClr val="FF0000"/>
                          </a:solidFill>
                        </a:rPr>
                        <a:t>let</a:t>
                      </a:r>
                      <a:r>
                        <a:rPr kumimoji="1" lang="ja-JP" altLang="en-US" dirty="0" smtClean="0">
                          <a:solidFill>
                            <a:srgbClr val="FF0000"/>
                          </a:solidFill>
                        </a:rPr>
                        <a:t>（範囲変数）を使用できる。メソッド構文ではいちいち匿名クラスに再代入が必要だが、</a:t>
                      </a:r>
                      <a:r>
                        <a:rPr kumimoji="1" lang="en-US" altLang="ja-JP" dirty="0" smtClean="0">
                          <a:solidFill>
                            <a:srgbClr val="FF0000"/>
                          </a:solidFill>
                        </a:rPr>
                        <a:t>let</a:t>
                      </a:r>
                      <a:r>
                        <a:rPr kumimoji="1" lang="ja-JP" altLang="en-US" dirty="0" smtClean="0">
                          <a:solidFill>
                            <a:srgbClr val="FF0000"/>
                          </a:solidFill>
                        </a:rPr>
                        <a:t>を使うと簡単に値を持ってまわることが出来ます。</a:t>
                      </a:r>
                      <a:endParaRPr kumimoji="1" lang="ja-JP" altLang="en-US" dirty="0">
                        <a:solidFill>
                          <a:srgbClr val="FF0000"/>
                        </a:solidFill>
                      </a:endParaRPr>
                    </a:p>
                  </a:txBody>
                  <a:tcPr/>
                </a:tc>
              </a:tr>
            </a:tbl>
          </a:graphicData>
        </a:graphic>
      </p:graphicFrame>
      <p:sp>
        <p:nvSpPr>
          <p:cNvPr id="5" name="コンテンツ プレースホルダー 2"/>
          <p:cNvSpPr>
            <a:spLocks noGrp="1"/>
          </p:cNvSpPr>
          <p:nvPr>
            <p:ph idx="1"/>
          </p:nvPr>
        </p:nvSpPr>
        <p:spPr>
          <a:xfrm>
            <a:off x="336891" y="1020385"/>
            <a:ext cx="11497299" cy="543372"/>
          </a:xfrm>
        </p:spPr>
        <p:txBody>
          <a:bodyPr/>
          <a:lstStyle/>
          <a:p>
            <a:r>
              <a:rPr kumimoji="1" lang="ja-JP" altLang="en-US" dirty="0" smtClean="0"/>
              <a:t>メソッド構文とクエリ構文の比較</a:t>
            </a:r>
            <a:endParaRPr kumimoji="1" lang="ja-JP" altLang="en-US" dirty="0"/>
          </a:p>
        </p:txBody>
      </p:sp>
      <p:sp>
        <p:nvSpPr>
          <p:cNvPr id="6" name="角丸四角形吹き出し 5"/>
          <p:cNvSpPr/>
          <p:nvPr/>
        </p:nvSpPr>
        <p:spPr>
          <a:xfrm>
            <a:off x="7407965" y="1020385"/>
            <a:ext cx="3749404" cy="813029"/>
          </a:xfrm>
          <a:prstGeom prst="wedgeRoundRectCallout">
            <a:avLst>
              <a:gd name="adj1" fmla="val -43327"/>
              <a:gd name="adj2" fmla="val 90654"/>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個人的には、どちらが優れているとは言えないと思います</a:t>
            </a:r>
            <a:endParaRPr kumimoji="1" lang="ja-JP" altLang="en-US" dirty="0"/>
          </a:p>
        </p:txBody>
      </p:sp>
    </p:spTree>
    <p:extLst>
      <p:ext uri="{BB962C8B-B14F-4D97-AF65-F5344CB8AC3E}">
        <p14:creationId xmlns:p14="http://schemas.microsoft.com/office/powerpoint/2010/main" val="847685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初歩的な</a:t>
            </a:r>
            <a:r>
              <a:rPr lang="ja-JP" altLang="en-US" dirty="0" smtClean="0"/>
              <a:t>演算子</a:t>
            </a:r>
            <a:r>
              <a:rPr lang="ja-JP" altLang="en-US" dirty="0"/>
              <a:t>（射影）</a:t>
            </a:r>
            <a:endParaRPr kumimoji="1" lang="ja-JP" altLang="en-US" dirty="0"/>
          </a:p>
        </p:txBody>
      </p:sp>
      <p:sp>
        <p:nvSpPr>
          <p:cNvPr id="3" name="コンテンツ プレースホルダー 2"/>
          <p:cNvSpPr>
            <a:spLocks noGrp="1"/>
          </p:cNvSpPr>
          <p:nvPr>
            <p:ph idx="1"/>
          </p:nvPr>
        </p:nvSpPr>
        <p:spPr>
          <a:xfrm>
            <a:off x="429658" y="1020384"/>
            <a:ext cx="11386206" cy="569877"/>
          </a:xfrm>
        </p:spPr>
        <p:txBody>
          <a:bodyPr/>
          <a:lstStyle/>
          <a:p>
            <a:r>
              <a:rPr kumimoji="1" lang="ja-JP" altLang="en-US" dirty="0" smtClean="0"/>
              <a:t>クエリ構文による</a:t>
            </a:r>
            <a:r>
              <a:rPr kumimoji="1" lang="en-US" altLang="ja-JP" dirty="0" err="1" smtClean="0"/>
              <a:t>SelectMany</a:t>
            </a:r>
            <a:r>
              <a:rPr kumimoji="1" lang="ja-JP" altLang="en-US" dirty="0" smtClean="0"/>
              <a:t>の例を示します。</a:t>
            </a:r>
            <a:endParaRPr kumimoji="1" lang="ja-JP" altLang="en-US" dirty="0"/>
          </a:p>
        </p:txBody>
      </p:sp>
      <p:pic>
        <p:nvPicPr>
          <p:cNvPr id="4" name="図 3"/>
          <p:cNvPicPr>
            <a:picLocks noChangeAspect="1"/>
          </p:cNvPicPr>
          <p:nvPr/>
        </p:nvPicPr>
        <p:blipFill>
          <a:blip r:embed="rId2"/>
          <a:stretch>
            <a:fillRect/>
          </a:stretch>
        </p:blipFill>
        <p:spPr>
          <a:xfrm>
            <a:off x="551212" y="1820172"/>
            <a:ext cx="9135486" cy="3069879"/>
          </a:xfrm>
          <a:prstGeom prst="rect">
            <a:avLst/>
          </a:prstGeom>
        </p:spPr>
      </p:pic>
      <p:sp>
        <p:nvSpPr>
          <p:cNvPr id="5" name="角丸四角形 4"/>
          <p:cNvSpPr/>
          <p:nvPr/>
        </p:nvSpPr>
        <p:spPr>
          <a:xfrm>
            <a:off x="1749287" y="3648331"/>
            <a:ext cx="5128591" cy="287566"/>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7425213" y="2979085"/>
            <a:ext cx="3559878" cy="813029"/>
          </a:xfrm>
          <a:prstGeom prst="wedgeRoundRectCallout">
            <a:avLst>
              <a:gd name="adj1" fmla="val -67897"/>
              <a:gd name="adj2" fmla="val 45015"/>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a:t>f</a:t>
            </a:r>
            <a:r>
              <a:rPr kumimoji="1" lang="en-US" altLang="ja-JP" dirty="0" smtClean="0"/>
              <a:t>rom</a:t>
            </a:r>
            <a:r>
              <a:rPr kumimoji="1" lang="ja-JP" altLang="en-US" dirty="0" smtClean="0"/>
              <a:t>を多重に宣言することで、</a:t>
            </a:r>
            <a:r>
              <a:rPr kumimoji="1" lang="en-US" altLang="ja-JP" dirty="0" err="1" smtClean="0"/>
              <a:t>SelectMany</a:t>
            </a:r>
            <a:r>
              <a:rPr kumimoji="1" lang="ja-JP" altLang="en-US" dirty="0" smtClean="0"/>
              <a:t>として扱われる</a:t>
            </a:r>
            <a:endParaRPr kumimoji="1" lang="ja-JP" altLang="en-US" dirty="0"/>
          </a:p>
        </p:txBody>
      </p:sp>
      <p:sp>
        <p:nvSpPr>
          <p:cNvPr id="7" name="メモ 6"/>
          <p:cNvSpPr/>
          <p:nvPr/>
        </p:nvSpPr>
        <p:spPr>
          <a:xfrm>
            <a:off x="2729948" y="4951027"/>
            <a:ext cx="8493207" cy="1378500"/>
          </a:xfrm>
          <a:prstGeom prst="foldedCorner">
            <a:avLst>
              <a:gd name="adj" fmla="val 20734"/>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もちろん、何多重になっても問題ありません。メソッド構文で同じ事を書こうとすると、</a:t>
            </a:r>
            <a:r>
              <a:rPr kumimoji="1" lang="en-US" altLang="ja-JP" dirty="0" err="1" smtClean="0"/>
              <a:t>SelectMany</a:t>
            </a:r>
            <a:r>
              <a:rPr kumimoji="1" lang="ja-JP" altLang="en-US" dirty="0" smtClean="0"/>
              <a:t>をネストさせる事になり、ちょっとキツイです。</a:t>
            </a:r>
            <a:endParaRPr kumimoji="1" lang="en-US" altLang="ja-JP" dirty="0" smtClean="0"/>
          </a:p>
          <a:p>
            <a:pPr algn="ctr"/>
            <a:r>
              <a:rPr kumimoji="1" lang="ja-JP" altLang="en-US" dirty="0" smtClean="0"/>
              <a:t>「たっぷり多重」の例</a:t>
            </a:r>
            <a:r>
              <a:rPr kumimoji="1" lang="en-US" altLang="ja-JP" dirty="0" smtClean="0"/>
              <a:t>: http</a:t>
            </a:r>
            <a:r>
              <a:rPr kumimoji="1" lang="en-US" altLang="ja-JP" dirty="0"/>
              <a:t>://</a:t>
            </a:r>
            <a:r>
              <a:rPr kumimoji="1" lang="en-US" altLang="ja-JP" dirty="0" smtClean="0"/>
              <a:t>www.kekyo.net/2014/12/08/4441</a:t>
            </a:r>
          </a:p>
        </p:txBody>
      </p:sp>
    </p:spTree>
    <p:extLst>
      <p:ext uri="{BB962C8B-B14F-4D97-AF65-F5344CB8AC3E}">
        <p14:creationId xmlns:p14="http://schemas.microsoft.com/office/powerpoint/2010/main" val="2382003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Final LINQ Extensions</a:t>
            </a:r>
            <a:endParaRPr kumimoji="1" lang="ja-JP" altLang="en-US" dirty="0"/>
          </a:p>
        </p:txBody>
      </p:sp>
      <p:sp>
        <p:nvSpPr>
          <p:cNvPr id="3" name="コンテンツ プレースホルダー 2"/>
          <p:cNvSpPr>
            <a:spLocks noGrp="1"/>
          </p:cNvSpPr>
          <p:nvPr>
            <p:ph idx="1"/>
          </p:nvPr>
        </p:nvSpPr>
        <p:spPr>
          <a:xfrm>
            <a:off x="429658" y="1020384"/>
            <a:ext cx="11386206" cy="3803407"/>
          </a:xfrm>
        </p:spPr>
        <p:txBody>
          <a:bodyPr/>
          <a:lstStyle/>
          <a:p>
            <a:r>
              <a:rPr kumimoji="1" lang="ja-JP" altLang="en-US" dirty="0" smtClean="0"/>
              <a:t>そろそろ、</a:t>
            </a:r>
            <a:r>
              <a:rPr kumimoji="1" lang="en-US" altLang="ja-JP" dirty="0" smtClean="0">
                <a:solidFill>
                  <a:srgbClr val="FF0000"/>
                </a:solidFill>
              </a:rPr>
              <a:t>LINQ</a:t>
            </a:r>
            <a:r>
              <a:rPr kumimoji="1" lang="ja-JP" altLang="en-US" dirty="0" smtClean="0"/>
              <a:t>も当たり前の空気になってきた今日この頃。</a:t>
            </a:r>
            <a:endParaRPr kumimoji="1" lang="en-US" altLang="ja-JP" dirty="0" smtClean="0"/>
          </a:p>
          <a:p>
            <a:r>
              <a:rPr lang="ja-JP" altLang="en-US" dirty="0" smtClean="0"/>
              <a:t>まだ</a:t>
            </a:r>
            <a:r>
              <a:rPr lang="en-US" altLang="ja-JP" dirty="0" smtClean="0"/>
              <a:t>LINQ</a:t>
            </a:r>
            <a:r>
              <a:rPr lang="ja-JP" altLang="en-US" dirty="0" smtClean="0"/>
              <a:t>が使えていないという方々に、クモの糸を垂らしてみます。</a:t>
            </a:r>
            <a:endParaRPr lang="en-US" altLang="ja-JP" dirty="0" smtClean="0"/>
          </a:p>
          <a:p>
            <a:r>
              <a:rPr kumimoji="1" lang="ja-JP" altLang="en-US" dirty="0"/>
              <a:t>普通</a:t>
            </a:r>
            <a:r>
              <a:rPr kumimoji="1" lang="ja-JP" altLang="en-US" dirty="0" smtClean="0"/>
              <a:t>の入門的な内容なら、いくらでも資料があるので、同じような内容にならないように、導入を工夫してみました。</a:t>
            </a:r>
            <a:endParaRPr kumimoji="1" lang="en-US" altLang="ja-JP" dirty="0" smtClean="0"/>
          </a:p>
          <a:p>
            <a:endParaRPr lang="en-US" altLang="ja-JP" dirty="0"/>
          </a:p>
          <a:p>
            <a:r>
              <a:rPr kumimoji="1" lang="en-US" altLang="ja-JP" dirty="0" smtClean="0">
                <a:solidFill>
                  <a:srgbClr val="FF0000"/>
                </a:solidFill>
              </a:rPr>
              <a:t>LINQ to Object</a:t>
            </a:r>
            <a:r>
              <a:rPr kumimoji="1" lang="ja-JP" altLang="en-US" dirty="0" smtClean="0"/>
              <a:t>が対象です（</a:t>
            </a:r>
            <a:r>
              <a:rPr kumimoji="1" lang="en-US" altLang="ja-JP" dirty="0" smtClean="0"/>
              <a:t>PLINQ</a:t>
            </a:r>
            <a:r>
              <a:rPr kumimoji="1" lang="ja-JP" altLang="en-US" dirty="0" smtClean="0"/>
              <a:t>は少しだ</a:t>
            </a:r>
            <a:r>
              <a:rPr lang="ja-JP" altLang="en-US" dirty="0" smtClean="0"/>
              <a:t>け触れます）</a:t>
            </a:r>
            <a:r>
              <a:rPr kumimoji="1" lang="ja-JP" altLang="en-US" dirty="0" smtClean="0"/>
              <a:t>。</a:t>
            </a:r>
            <a:endParaRPr kumimoji="1" lang="en-US" altLang="ja-JP" dirty="0" smtClean="0"/>
          </a:p>
          <a:p>
            <a:r>
              <a:rPr kumimoji="1" lang="ja-JP" altLang="en-US" dirty="0" smtClean="0"/>
              <a:t>ここを抑えておけば、他の</a:t>
            </a:r>
            <a:r>
              <a:rPr kumimoji="1" lang="en-US" altLang="ja-JP" dirty="0" smtClean="0"/>
              <a:t>LINQ</a:t>
            </a:r>
            <a:r>
              <a:rPr kumimoji="1" lang="ja-JP" altLang="en-US" dirty="0" smtClean="0"/>
              <a:t>もママ行けるでしょう。</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388" y="3079933"/>
            <a:ext cx="1056446" cy="3270260"/>
          </a:xfrm>
          <a:prstGeom prst="rect">
            <a:avLst/>
          </a:prstGeom>
          <a:effectLst>
            <a:reflection blurRad="6350" stA="50000" endA="300" endPos="20000" dir="5400000" sy="-100000" algn="bl" rotWithShape="0"/>
          </a:effectLst>
        </p:spPr>
      </p:pic>
    </p:spTree>
    <p:extLst>
      <p:ext uri="{BB962C8B-B14F-4D97-AF65-F5344CB8AC3E}">
        <p14:creationId xmlns:p14="http://schemas.microsoft.com/office/powerpoint/2010/main" val="2269929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初歩的な演算子（射影）</a:t>
            </a:r>
            <a:endParaRPr kumimoji="1" lang="ja-JP" altLang="en-US" dirty="0"/>
          </a:p>
        </p:txBody>
      </p:sp>
      <p:sp>
        <p:nvSpPr>
          <p:cNvPr id="3" name="コンテンツ プレースホルダー 2"/>
          <p:cNvSpPr>
            <a:spLocks noGrp="1"/>
          </p:cNvSpPr>
          <p:nvPr>
            <p:ph idx="1"/>
          </p:nvPr>
        </p:nvSpPr>
        <p:spPr>
          <a:xfrm>
            <a:off x="429658" y="1020384"/>
            <a:ext cx="11386206" cy="569877"/>
          </a:xfrm>
        </p:spPr>
        <p:txBody>
          <a:bodyPr/>
          <a:lstStyle/>
          <a:p>
            <a:r>
              <a:rPr kumimoji="1" lang="en-US" altLang="ja-JP" dirty="0" err="1" smtClean="0"/>
              <a:t>SelectMany</a:t>
            </a:r>
            <a:r>
              <a:rPr kumimoji="1" lang="ja-JP" altLang="en-US" dirty="0" smtClean="0"/>
              <a:t>の外側にある要素にも、簡単にアクセス可能</a:t>
            </a:r>
            <a:endParaRPr kumimoji="1" lang="ja-JP" altLang="en-US" dirty="0"/>
          </a:p>
        </p:txBody>
      </p:sp>
      <p:pic>
        <p:nvPicPr>
          <p:cNvPr id="4" name="図 3"/>
          <p:cNvPicPr>
            <a:picLocks noChangeAspect="1"/>
          </p:cNvPicPr>
          <p:nvPr/>
        </p:nvPicPr>
        <p:blipFill>
          <a:blip r:embed="rId2"/>
          <a:stretch>
            <a:fillRect/>
          </a:stretch>
        </p:blipFill>
        <p:spPr>
          <a:xfrm>
            <a:off x="429658" y="1590261"/>
            <a:ext cx="9495473" cy="2568347"/>
          </a:xfrm>
          <a:prstGeom prst="rect">
            <a:avLst/>
          </a:prstGeom>
        </p:spPr>
      </p:pic>
      <p:sp>
        <p:nvSpPr>
          <p:cNvPr id="5" name="角丸四角形 4"/>
          <p:cNvSpPr/>
          <p:nvPr/>
        </p:nvSpPr>
        <p:spPr>
          <a:xfrm>
            <a:off x="4518992" y="3343602"/>
            <a:ext cx="1166192" cy="287494"/>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5976731" y="1974574"/>
            <a:ext cx="6130642" cy="1357509"/>
          </a:xfrm>
          <a:prstGeom prst="wedgeRoundRectCallout">
            <a:avLst>
              <a:gd name="adj1" fmla="val -56589"/>
              <a:gd name="adj2" fmla="val 53672"/>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メソッド構文で</a:t>
            </a:r>
            <a:r>
              <a:rPr kumimoji="1" lang="en-US" altLang="ja-JP" dirty="0" err="1" smtClean="0"/>
              <a:t>SelectMany</a:t>
            </a:r>
            <a:r>
              <a:rPr kumimoji="1" lang="ja-JP" altLang="en-US" dirty="0" smtClean="0"/>
              <a:t>を使う場合、この式を解決するには、事前に別の要素に射影が必要で、かなり面倒</a:t>
            </a:r>
            <a:endParaRPr kumimoji="1" lang="en-US" altLang="ja-JP" dirty="0" smtClean="0"/>
          </a:p>
          <a:p>
            <a:pPr algn="ctr"/>
            <a:r>
              <a:rPr kumimoji="1" lang="ja-JP" altLang="en-US" dirty="0" smtClean="0"/>
              <a:t>（クエリ構文なら、自然に書けて、あとはコンパイラが勝手にやってくれる）</a:t>
            </a:r>
            <a:endParaRPr kumimoji="1" lang="ja-JP" altLang="en-US" dirty="0"/>
          </a:p>
        </p:txBody>
      </p:sp>
      <p:sp>
        <p:nvSpPr>
          <p:cNvPr id="7" name="角丸四角形 6"/>
          <p:cNvSpPr/>
          <p:nvPr/>
        </p:nvSpPr>
        <p:spPr>
          <a:xfrm>
            <a:off x="1987827" y="2600053"/>
            <a:ext cx="728869" cy="262417"/>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stretch>
            <a:fillRect/>
          </a:stretch>
        </p:blipFill>
        <p:spPr>
          <a:xfrm>
            <a:off x="429658" y="4284506"/>
            <a:ext cx="11299972" cy="2389137"/>
          </a:xfrm>
          <a:prstGeom prst="rect">
            <a:avLst/>
          </a:prstGeom>
        </p:spPr>
      </p:pic>
      <p:sp>
        <p:nvSpPr>
          <p:cNvPr id="9" name="角丸四角形 8"/>
          <p:cNvSpPr/>
          <p:nvPr/>
        </p:nvSpPr>
        <p:spPr>
          <a:xfrm>
            <a:off x="6321288" y="5596471"/>
            <a:ext cx="5141842" cy="274242"/>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1272209" y="3101009"/>
            <a:ext cx="4412975" cy="0"/>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3" name="曲線コネクタ 12"/>
          <p:cNvCxnSpPr>
            <a:stCxn id="5" idx="0"/>
            <a:endCxn id="7" idx="3"/>
          </p:cNvCxnSpPr>
          <p:nvPr/>
        </p:nvCxnSpPr>
        <p:spPr>
          <a:xfrm rot="16200000" flipV="1">
            <a:off x="3603222" y="1844736"/>
            <a:ext cx="612340" cy="2385392"/>
          </a:xfrm>
          <a:prstGeom prst="curvedConnector2">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614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598313" y="2734424"/>
            <a:ext cx="10968635" cy="3220278"/>
          </a:xfrm>
          <a:prstGeom prst="rect">
            <a:avLst/>
          </a:prstGeom>
        </p:spPr>
      </p:pic>
      <p:sp>
        <p:nvSpPr>
          <p:cNvPr id="2" name="タイトル 1"/>
          <p:cNvSpPr>
            <a:spLocks noGrp="1"/>
          </p:cNvSpPr>
          <p:nvPr>
            <p:ph type="title"/>
          </p:nvPr>
        </p:nvSpPr>
        <p:spPr/>
        <p:txBody>
          <a:bodyPr/>
          <a:lstStyle/>
          <a:p>
            <a:r>
              <a:rPr lang="ja-JP" altLang="en-US" dirty="0"/>
              <a:t>初歩的な</a:t>
            </a:r>
            <a:r>
              <a:rPr lang="ja-JP" altLang="en-US" dirty="0" smtClean="0"/>
              <a:t>演算子</a:t>
            </a:r>
            <a:r>
              <a:rPr lang="ja-JP" altLang="en-US" dirty="0"/>
              <a:t>（射影）</a:t>
            </a:r>
            <a:endParaRPr kumimoji="1" lang="ja-JP" altLang="en-US" dirty="0"/>
          </a:p>
        </p:txBody>
      </p:sp>
      <p:sp>
        <p:nvSpPr>
          <p:cNvPr id="3" name="コンテンツ プレースホルダー 2"/>
          <p:cNvSpPr>
            <a:spLocks noGrp="1"/>
          </p:cNvSpPr>
          <p:nvPr>
            <p:ph idx="1"/>
          </p:nvPr>
        </p:nvSpPr>
        <p:spPr>
          <a:xfrm>
            <a:off x="429658" y="1020384"/>
            <a:ext cx="11386206" cy="1583324"/>
          </a:xfrm>
        </p:spPr>
        <p:txBody>
          <a:bodyPr>
            <a:normAutofit fontScale="92500"/>
          </a:bodyPr>
          <a:lstStyle/>
          <a:p>
            <a:r>
              <a:rPr kumimoji="1" lang="ja-JP" altLang="en-US" dirty="0" smtClean="0"/>
              <a:t>範囲変数</a:t>
            </a:r>
            <a:r>
              <a:rPr kumimoji="1" lang="en-US" altLang="ja-JP" dirty="0" smtClean="0"/>
              <a:t>(let)</a:t>
            </a:r>
            <a:r>
              <a:rPr kumimoji="1" lang="ja-JP" altLang="en-US" dirty="0" smtClean="0"/>
              <a:t>を使うと、一時変数のように値の記憶に使えます。スコープは一反復内に限られ、</a:t>
            </a:r>
            <a:r>
              <a:rPr kumimoji="1" lang="en-US" altLang="ja-JP" dirty="0" err="1" smtClean="0"/>
              <a:t>readonly</a:t>
            </a:r>
            <a:r>
              <a:rPr kumimoji="1" lang="ja-JP" altLang="en-US" dirty="0" smtClean="0"/>
              <a:t>扱いなので、副作用の心配はありません。</a:t>
            </a:r>
            <a:endParaRPr kumimoji="1" lang="en-US" altLang="ja-JP" dirty="0" smtClean="0"/>
          </a:p>
          <a:p>
            <a:r>
              <a:rPr kumimoji="1" lang="ja-JP" altLang="en-US" dirty="0" smtClean="0"/>
              <a:t>範囲変数も、射影の壁を乗り越える便利な道具です。</a:t>
            </a:r>
            <a:endParaRPr kumimoji="1" lang="ja-JP" altLang="en-US" dirty="0"/>
          </a:p>
        </p:txBody>
      </p:sp>
      <p:sp>
        <p:nvSpPr>
          <p:cNvPr id="5" name="角丸四角形 4"/>
          <p:cNvSpPr/>
          <p:nvPr/>
        </p:nvSpPr>
        <p:spPr>
          <a:xfrm>
            <a:off x="1722783" y="4161024"/>
            <a:ext cx="5989982" cy="296182"/>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6317395" y="3257541"/>
            <a:ext cx="4059057" cy="813029"/>
          </a:xfrm>
          <a:prstGeom prst="wedgeRoundRectCallout">
            <a:avLst>
              <a:gd name="adj1" fmla="val -65291"/>
              <a:gd name="adj2" fmla="val 58055"/>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この式のコストが高い場合、結果を保持して使いまわしたい</a:t>
            </a:r>
            <a:endParaRPr kumimoji="1" lang="ja-JP" altLang="en-US" dirty="0"/>
          </a:p>
        </p:txBody>
      </p:sp>
      <p:sp>
        <p:nvSpPr>
          <p:cNvPr id="9" name="角丸四角形 8"/>
          <p:cNvSpPr/>
          <p:nvPr/>
        </p:nvSpPr>
        <p:spPr>
          <a:xfrm>
            <a:off x="6732104" y="4457206"/>
            <a:ext cx="2385648" cy="304800"/>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194852" y="5053554"/>
            <a:ext cx="1590261" cy="304800"/>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1457740" y="4801762"/>
            <a:ext cx="9700462" cy="0"/>
          </a:xfrm>
          <a:prstGeom prst="line">
            <a:avLst/>
          </a:prstGeom>
          <a:ln w="31750">
            <a:solidFill>
              <a:srgbClr val="00B050"/>
            </a:solidFill>
            <a:prstDash val="dash"/>
          </a:ln>
        </p:spPr>
        <p:style>
          <a:lnRef idx="1">
            <a:schemeClr val="accent3"/>
          </a:lnRef>
          <a:fillRef idx="0">
            <a:schemeClr val="accent3"/>
          </a:fillRef>
          <a:effectRef idx="0">
            <a:schemeClr val="accent3"/>
          </a:effectRef>
          <a:fontRef idx="minor">
            <a:schemeClr val="tx1"/>
          </a:fontRef>
        </p:style>
      </p:cxnSp>
      <p:sp>
        <p:nvSpPr>
          <p:cNvPr id="13" name="角丸四角形吹き出し 12"/>
          <p:cNvSpPr/>
          <p:nvPr/>
        </p:nvSpPr>
        <p:spPr>
          <a:xfrm>
            <a:off x="10003448" y="5205954"/>
            <a:ext cx="1563500" cy="420586"/>
          </a:xfrm>
          <a:prstGeom prst="wedgeRoundRectCallout">
            <a:avLst>
              <a:gd name="adj1" fmla="val -44101"/>
              <a:gd name="adj2" fmla="val -124696"/>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射影の壁</a:t>
            </a:r>
            <a:endParaRPr kumimoji="1" lang="ja-JP" altLang="en-US" dirty="0"/>
          </a:p>
        </p:txBody>
      </p:sp>
      <p:sp>
        <p:nvSpPr>
          <p:cNvPr id="14" name="角丸四角形吹き出し 13"/>
          <p:cNvSpPr/>
          <p:nvPr/>
        </p:nvSpPr>
        <p:spPr>
          <a:xfrm>
            <a:off x="6082630" y="5760975"/>
            <a:ext cx="2663686" cy="639246"/>
          </a:xfrm>
          <a:prstGeom prst="wedgeRoundRectCallout">
            <a:avLst>
              <a:gd name="adj1" fmla="val -44101"/>
              <a:gd name="adj2" fmla="val -124696"/>
              <a:gd name="adj3" fmla="val 1666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範囲変数も越えられる</a:t>
            </a:r>
            <a:endParaRPr kumimoji="1" lang="ja-JP" altLang="en-US" dirty="0"/>
          </a:p>
        </p:txBody>
      </p:sp>
      <p:cxnSp>
        <p:nvCxnSpPr>
          <p:cNvPr id="16" name="曲線コネクタ 15"/>
          <p:cNvCxnSpPr>
            <a:stCxn id="10" idx="0"/>
            <a:endCxn id="24" idx="2"/>
          </p:cNvCxnSpPr>
          <p:nvPr/>
        </p:nvCxnSpPr>
        <p:spPr>
          <a:xfrm rot="16200000" flipV="1">
            <a:off x="3957931" y="3021501"/>
            <a:ext cx="592037" cy="3472069"/>
          </a:xfrm>
          <a:prstGeom prst="curvedConnector3">
            <a:avLst>
              <a:gd name="adj1" fmla="val 50000"/>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1722783" y="4161024"/>
            <a:ext cx="1590261" cy="304800"/>
          </a:xfrm>
          <a:prstGeom prst="roundRect">
            <a:avLst>
              <a:gd name="adj" fmla="val 6511"/>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1722783" y="4156717"/>
            <a:ext cx="1590261" cy="304800"/>
          </a:xfrm>
          <a:prstGeom prst="roundRect">
            <a:avLst>
              <a:gd name="adj" fmla="val 6511"/>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32072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初歩的な</a:t>
            </a:r>
            <a:r>
              <a:rPr lang="ja-JP" altLang="en-US" dirty="0" smtClean="0"/>
              <a:t>演算子（フィルター）</a:t>
            </a:r>
            <a:endParaRPr kumimoji="1" lang="ja-JP" altLang="en-US" dirty="0"/>
          </a:p>
        </p:txBody>
      </p:sp>
      <p:sp>
        <p:nvSpPr>
          <p:cNvPr id="3" name="コンテンツ プレースホルダー 2"/>
          <p:cNvSpPr>
            <a:spLocks noGrp="1"/>
          </p:cNvSpPr>
          <p:nvPr>
            <p:ph idx="1"/>
          </p:nvPr>
        </p:nvSpPr>
        <p:spPr>
          <a:xfrm>
            <a:off x="429658" y="1020384"/>
            <a:ext cx="11386206" cy="569877"/>
          </a:xfrm>
        </p:spPr>
        <p:txBody>
          <a:bodyPr/>
          <a:lstStyle/>
          <a:p>
            <a:r>
              <a:rPr kumimoji="1" lang="en-US" altLang="ja-JP" dirty="0" smtClean="0"/>
              <a:t>Where</a:t>
            </a:r>
            <a:r>
              <a:rPr kumimoji="1" lang="ja-JP" altLang="en-US" dirty="0" smtClean="0"/>
              <a:t>はフィルター条件に従って、要素を制限します。</a:t>
            </a:r>
            <a:endParaRPr kumimoji="1" lang="ja-JP" altLang="en-US" dirty="0"/>
          </a:p>
        </p:txBody>
      </p:sp>
      <p:pic>
        <p:nvPicPr>
          <p:cNvPr id="8" name="図 7"/>
          <p:cNvPicPr>
            <a:picLocks noChangeAspect="1"/>
          </p:cNvPicPr>
          <p:nvPr/>
        </p:nvPicPr>
        <p:blipFill>
          <a:blip r:embed="rId2"/>
          <a:stretch>
            <a:fillRect/>
          </a:stretch>
        </p:blipFill>
        <p:spPr>
          <a:xfrm>
            <a:off x="576065" y="1892182"/>
            <a:ext cx="11082534" cy="2077976"/>
          </a:xfrm>
          <a:prstGeom prst="rect">
            <a:avLst/>
          </a:prstGeom>
        </p:spPr>
      </p:pic>
      <p:sp>
        <p:nvSpPr>
          <p:cNvPr id="9" name="角丸四角形 8"/>
          <p:cNvSpPr/>
          <p:nvPr/>
        </p:nvSpPr>
        <p:spPr>
          <a:xfrm>
            <a:off x="3617843" y="2763676"/>
            <a:ext cx="3816627" cy="334988"/>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8038089" y="2931170"/>
            <a:ext cx="3279268" cy="792691"/>
          </a:xfrm>
          <a:prstGeom prst="wedgeRoundRectCallout">
            <a:avLst>
              <a:gd name="adj1" fmla="val -71566"/>
              <a:gd name="adj2" fmla="val -41885"/>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フィルター条件をラムダ式で与える</a:t>
            </a:r>
            <a:endParaRPr kumimoji="1" lang="ja-JP" altLang="en-US" dirty="0"/>
          </a:p>
        </p:txBody>
      </p:sp>
    </p:spTree>
    <p:extLst>
      <p:ext uri="{BB962C8B-B14F-4D97-AF65-F5344CB8AC3E}">
        <p14:creationId xmlns:p14="http://schemas.microsoft.com/office/powerpoint/2010/main" val="120790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初歩的な</a:t>
            </a:r>
            <a:r>
              <a:rPr lang="ja-JP" altLang="en-US" dirty="0" smtClean="0"/>
              <a:t>演算子（フィルター）</a:t>
            </a:r>
            <a:endParaRPr kumimoji="1" lang="ja-JP" altLang="en-US" dirty="0"/>
          </a:p>
        </p:txBody>
      </p:sp>
      <p:sp>
        <p:nvSpPr>
          <p:cNvPr id="3" name="コンテンツ プレースホルダー 2"/>
          <p:cNvSpPr>
            <a:spLocks noGrp="1"/>
          </p:cNvSpPr>
          <p:nvPr>
            <p:ph idx="1"/>
          </p:nvPr>
        </p:nvSpPr>
        <p:spPr>
          <a:xfrm>
            <a:off x="429658" y="1020384"/>
            <a:ext cx="11386206" cy="1910786"/>
          </a:xfrm>
        </p:spPr>
        <p:txBody>
          <a:bodyPr>
            <a:normAutofit lnSpcReduction="10000"/>
          </a:bodyPr>
          <a:lstStyle/>
          <a:p>
            <a:r>
              <a:rPr kumimoji="1" lang="en-US" altLang="ja-JP" dirty="0" smtClean="0"/>
              <a:t>Skip</a:t>
            </a:r>
            <a:r>
              <a:rPr kumimoji="1" lang="ja-JP" altLang="en-US" dirty="0" smtClean="0"/>
              <a:t>は指定された要素数だけ、飛ばします。</a:t>
            </a:r>
            <a:endParaRPr kumimoji="1" lang="en-US" altLang="ja-JP" dirty="0" smtClean="0"/>
          </a:p>
          <a:p>
            <a:r>
              <a:rPr lang="en-US" altLang="ja-JP" dirty="0"/>
              <a:t>Take</a:t>
            </a:r>
            <a:r>
              <a:rPr lang="ja-JP" altLang="en-US" dirty="0"/>
              <a:t>は指定された要素数だけ、取得します。</a:t>
            </a:r>
          </a:p>
          <a:p>
            <a:r>
              <a:rPr lang="ja-JP" altLang="en-US" dirty="0" smtClean="0"/>
              <a:t>この二つを組み合わせると、任意の位置から任意の個数の要素を抜き出すことも出来ます。</a:t>
            </a:r>
            <a:endParaRPr kumimoji="1" lang="ja-JP" altLang="en-US" dirty="0"/>
          </a:p>
        </p:txBody>
      </p:sp>
      <p:sp>
        <p:nvSpPr>
          <p:cNvPr id="7" name="角丸四角形吹き出し 6"/>
          <p:cNvSpPr/>
          <p:nvPr/>
        </p:nvSpPr>
        <p:spPr>
          <a:xfrm>
            <a:off x="5963275" y="5084788"/>
            <a:ext cx="1583246" cy="608025"/>
          </a:xfrm>
          <a:prstGeom prst="wedgeRoundRectCallout">
            <a:avLst>
              <a:gd name="adj1" fmla="val 85924"/>
              <a:gd name="adj2" fmla="val -41118"/>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Skip(start)</a:t>
            </a:r>
            <a:endParaRPr kumimoji="1" lang="ja-JP" altLang="en-US" dirty="0"/>
          </a:p>
        </p:txBody>
      </p:sp>
      <p:sp>
        <p:nvSpPr>
          <p:cNvPr id="5" name="テキスト ボックス 4"/>
          <p:cNvSpPr txBox="1"/>
          <p:nvPr/>
        </p:nvSpPr>
        <p:spPr>
          <a:xfrm>
            <a:off x="7190701" y="4493121"/>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n0</a:t>
            </a:r>
            <a:endParaRPr kumimoji="1" lang="ja-JP" altLang="en-US" dirty="0"/>
          </a:p>
        </p:txBody>
      </p:sp>
      <p:sp>
        <p:nvSpPr>
          <p:cNvPr id="6" name="テキスト ボックス 5"/>
          <p:cNvSpPr txBox="1"/>
          <p:nvPr/>
        </p:nvSpPr>
        <p:spPr>
          <a:xfrm>
            <a:off x="7626726" y="4493121"/>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n1</a:t>
            </a:r>
            <a:endParaRPr kumimoji="1" lang="ja-JP" altLang="en-US" dirty="0"/>
          </a:p>
        </p:txBody>
      </p:sp>
      <p:sp>
        <p:nvSpPr>
          <p:cNvPr id="8" name="テキスト ボックス 7"/>
          <p:cNvSpPr txBox="1"/>
          <p:nvPr/>
        </p:nvSpPr>
        <p:spPr>
          <a:xfrm>
            <a:off x="8062751" y="4493121"/>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n2</a:t>
            </a:r>
            <a:endParaRPr kumimoji="1" lang="ja-JP" altLang="en-US" dirty="0"/>
          </a:p>
        </p:txBody>
      </p:sp>
      <p:sp>
        <p:nvSpPr>
          <p:cNvPr id="10" name="テキスト ボックス 9"/>
          <p:cNvSpPr txBox="1"/>
          <p:nvPr/>
        </p:nvSpPr>
        <p:spPr>
          <a:xfrm>
            <a:off x="8498776" y="4493121"/>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n3</a:t>
            </a:r>
            <a:endParaRPr kumimoji="1" lang="ja-JP" altLang="en-US" dirty="0"/>
          </a:p>
        </p:txBody>
      </p:sp>
      <p:sp>
        <p:nvSpPr>
          <p:cNvPr id="11" name="テキスト ボックス 10"/>
          <p:cNvSpPr txBox="1"/>
          <p:nvPr/>
        </p:nvSpPr>
        <p:spPr>
          <a:xfrm>
            <a:off x="8934801" y="4493121"/>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n4</a:t>
            </a:r>
            <a:endParaRPr kumimoji="1" lang="ja-JP" altLang="en-US" dirty="0"/>
          </a:p>
        </p:txBody>
      </p:sp>
      <p:sp>
        <p:nvSpPr>
          <p:cNvPr id="12" name="テキスト ボックス 11"/>
          <p:cNvSpPr txBox="1"/>
          <p:nvPr/>
        </p:nvSpPr>
        <p:spPr>
          <a:xfrm>
            <a:off x="9370826" y="4493121"/>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n5</a:t>
            </a:r>
            <a:endParaRPr kumimoji="1" lang="ja-JP" altLang="en-US" dirty="0"/>
          </a:p>
        </p:txBody>
      </p:sp>
      <p:sp>
        <p:nvSpPr>
          <p:cNvPr id="13" name="テキスト ボックス 12"/>
          <p:cNvSpPr txBox="1"/>
          <p:nvPr/>
        </p:nvSpPr>
        <p:spPr>
          <a:xfrm>
            <a:off x="9803968" y="4493121"/>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n6</a:t>
            </a:r>
            <a:endParaRPr kumimoji="1" lang="ja-JP" altLang="en-US" dirty="0"/>
          </a:p>
        </p:txBody>
      </p:sp>
      <p:sp>
        <p:nvSpPr>
          <p:cNvPr id="14" name="テキスト ボックス 13"/>
          <p:cNvSpPr txBox="1"/>
          <p:nvPr/>
        </p:nvSpPr>
        <p:spPr>
          <a:xfrm>
            <a:off x="10239993" y="4493121"/>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n7</a:t>
            </a:r>
            <a:endParaRPr kumimoji="1" lang="ja-JP" altLang="en-US" dirty="0"/>
          </a:p>
        </p:txBody>
      </p:sp>
      <p:sp>
        <p:nvSpPr>
          <p:cNvPr id="15" name="テキスト ボックス 14"/>
          <p:cNvSpPr txBox="1"/>
          <p:nvPr/>
        </p:nvSpPr>
        <p:spPr>
          <a:xfrm>
            <a:off x="10676018" y="4493121"/>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n8</a:t>
            </a:r>
            <a:endParaRPr kumimoji="1" lang="ja-JP" altLang="en-US" dirty="0"/>
          </a:p>
        </p:txBody>
      </p:sp>
      <p:sp>
        <p:nvSpPr>
          <p:cNvPr id="16" name="テキスト ボックス 15"/>
          <p:cNvSpPr txBox="1"/>
          <p:nvPr/>
        </p:nvSpPr>
        <p:spPr>
          <a:xfrm>
            <a:off x="8120191" y="5323482"/>
            <a:ext cx="436025"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n2</a:t>
            </a:r>
            <a:endParaRPr kumimoji="1" lang="ja-JP" altLang="en-US" dirty="0"/>
          </a:p>
        </p:txBody>
      </p:sp>
      <p:sp>
        <p:nvSpPr>
          <p:cNvPr id="17" name="テキスト ボックス 16"/>
          <p:cNvSpPr txBox="1"/>
          <p:nvPr/>
        </p:nvSpPr>
        <p:spPr>
          <a:xfrm>
            <a:off x="8556216" y="5323482"/>
            <a:ext cx="436025"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n3</a:t>
            </a:r>
            <a:endParaRPr kumimoji="1" lang="ja-JP" altLang="en-US" dirty="0"/>
          </a:p>
        </p:txBody>
      </p:sp>
      <p:sp>
        <p:nvSpPr>
          <p:cNvPr id="18" name="テキスト ボックス 17"/>
          <p:cNvSpPr txBox="1"/>
          <p:nvPr/>
        </p:nvSpPr>
        <p:spPr>
          <a:xfrm>
            <a:off x="8992241" y="5323482"/>
            <a:ext cx="436025"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n4</a:t>
            </a:r>
            <a:endParaRPr kumimoji="1" lang="ja-JP" altLang="en-US" dirty="0"/>
          </a:p>
        </p:txBody>
      </p:sp>
      <p:sp>
        <p:nvSpPr>
          <p:cNvPr id="19" name="テキスト ボックス 18"/>
          <p:cNvSpPr txBox="1"/>
          <p:nvPr/>
        </p:nvSpPr>
        <p:spPr>
          <a:xfrm>
            <a:off x="9428266" y="5323482"/>
            <a:ext cx="436025"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n5</a:t>
            </a:r>
            <a:endParaRPr kumimoji="1" lang="ja-JP" altLang="en-US" dirty="0"/>
          </a:p>
        </p:txBody>
      </p:sp>
      <p:sp>
        <p:nvSpPr>
          <p:cNvPr id="20" name="テキスト ボックス 19"/>
          <p:cNvSpPr txBox="1"/>
          <p:nvPr/>
        </p:nvSpPr>
        <p:spPr>
          <a:xfrm>
            <a:off x="9861408" y="5323482"/>
            <a:ext cx="436025"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n6</a:t>
            </a:r>
            <a:endParaRPr kumimoji="1" lang="ja-JP" altLang="en-US" dirty="0"/>
          </a:p>
        </p:txBody>
      </p:sp>
      <p:sp>
        <p:nvSpPr>
          <p:cNvPr id="21" name="テキスト ボックス 20"/>
          <p:cNvSpPr txBox="1"/>
          <p:nvPr/>
        </p:nvSpPr>
        <p:spPr>
          <a:xfrm>
            <a:off x="10297433" y="5323482"/>
            <a:ext cx="436025"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n7</a:t>
            </a:r>
            <a:endParaRPr kumimoji="1" lang="ja-JP" altLang="en-US" dirty="0"/>
          </a:p>
        </p:txBody>
      </p:sp>
      <p:sp>
        <p:nvSpPr>
          <p:cNvPr id="22" name="テキスト ボックス 21"/>
          <p:cNvSpPr txBox="1"/>
          <p:nvPr/>
        </p:nvSpPr>
        <p:spPr>
          <a:xfrm>
            <a:off x="10733458" y="5323482"/>
            <a:ext cx="436025"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n8</a:t>
            </a:r>
            <a:endParaRPr kumimoji="1" lang="ja-JP" altLang="en-US" dirty="0"/>
          </a:p>
        </p:txBody>
      </p:sp>
      <p:sp>
        <p:nvSpPr>
          <p:cNvPr id="23" name="テキスト ボックス 22"/>
          <p:cNvSpPr txBox="1"/>
          <p:nvPr/>
        </p:nvSpPr>
        <p:spPr>
          <a:xfrm>
            <a:off x="8200560" y="6153842"/>
            <a:ext cx="436025" cy="369332"/>
          </a:xfrm>
          <a:prstGeom prst="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kumimoji="1" lang="en-US" altLang="ja-JP" dirty="0" smtClean="0"/>
              <a:t>n2</a:t>
            </a:r>
            <a:endParaRPr kumimoji="1" lang="ja-JP" altLang="en-US" dirty="0"/>
          </a:p>
        </p:txBody>
      </p:sp>
      <p:sp>
        <p:nvSpPr>
          <p:cNvPr id="24" name="テキスト ボックス 23"/>
          <p:cNvSpPr txBox="1"/>
          <p:nvPr/>
        </p:nvSpPr>
        <p:spPr>
          <a:xfrm>
            <a:off x="8636585" y="6153842"/>
            <a:ext cx="436025" cy="369332"/>
          </a:xfrm>
          <a:prstGeom prst="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kumimoji="1" lang="en-US" altLang="ja-JP" dirty="0" smtClean="0"/>
              <a:t>n3</a:t>
            </a:r>
            <a:endParaRPr kumimoji="1" lang="ja-JP" altLang="en-US" dirty="0"/>
          </a:p>
        </p:txBody>
      </p:sp>
      <p:sp>
        <p:nvSpPr>
          <p:cNvPr id="25" name="テキスト ボックス 24"/>
          <p:cNvSpPr txBox="1"/>
          <p:nvPr/>
        </p:nvSpPr>
        <p:spPr>
          <a:xfrm>
            <a:off x="9072610" y="6153842"/>
            <a:ext cx="436025" cy="369332"/>
          </a:xfrm>
          <a:prstGeom prst="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kumimoji="1" lang="en-US" altLang="ja-JP" dirty="0" smtClean="0"/>
              <a:t>n4</a:t>
            </a:r>
            <a:endParaRPr kumimoji="1" lang="ja-JP" altLang="en-US" dirty="0"/>
          </a:p>
        </p:txBody>
      </p:sp>
      <p:sp>
        <p:nvSpPr>
          <p:cNvPr id="26" name="テキスト ボックス 25"/>
          <p:cNvSpPr txBox="1"/>
          <p:nvPr/>
        </p:nvSpPr>
        <p:spPr>
          <a:xfrm>
            <a:off x="9508635" y="6153842"/>
            <a:ext cx="436025" cy="369332"/>
          </a:xfrm>
          <a:prstGeom prst="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kumimoji="1" lang="en-US" altLang="ja-JP" dirty="0" smtClean="0"/>
              <a:t>n5</a:t>
            </a:r>
            <a:endParaRPr kumimoji="1" lang="ja-JP" altLang="en-US" dirty="0"/>
          </a:p>
        </p:txBody>
      </p:sp>
      <p:sp>
        <p:nvSpPr>
          <p:cNvPr id="27" name="テキスト ボックス 26"/>
          <p:cNvSpPr txBox="1"/>
          <p:nvPr/>
        </p:nvSpPr>
        <p:spPr>
          <a:xfrm>
            <a:off x="9941777" y="6153842"/>
            <a:ext cx="436025" cy="369332"/>
          </a:xfrm>
          <a:prstGeom prst="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kumimoji="1" lang="en-US" altLang="ja-JP" dirty="0" smtClean="0"/>
              <a:t>n6</a:t>
            </a:r>
            <a:endParaRPr kumimoji="1" lang="ja-JP" altLang="en-US" dirty="0"/>
          </a:p>
        </p:txBody>
      </p:sp>
      <p:pic>
        <p:nvPicPr>
          <p:cNvPr id="4" name="図 3"/>
          <p:cNvPicPr>
            <a:picLocks noChangeAspect="1"/>
          </p:cNvPicPr>
          <p:nvPr/>
        </p:nvPicPr>
        <p:blipFill>
          <a:blip r:embed="rId2"/>
          <a:stretch>
            <a:fillRect/>
          </a:stretch>
        </p:blipFill>
        <p:spPr>
          <a:xfrm>
            <a:off x="597039" y="3061886"/>
            <a:ext cx="10265919" cy="1360544"/>
          </a:xfrm>
          <a:prstGeom prst="rect">
            <a:avLst/>
          </a:prstGeom>
        </p:spPr>
      </p:pic>
      <p:sp>
        <p:nvSpPr>
          <p:cNvPr id="30" name="角丸四角形吹き出し 29"/>
          <p:cNvSpPr/>
          <p:nvPr/>
        </p:nvSpPr>
        <p:spPr>
          <a:xfrm>
            <a:off x="6043480" y="5962774"/>
            <a:ext cx="1583246" cy="608025"/>
          </a:xfrm>
          <a:prstGeom prst="wedgeRoundRectCallout">
            <a:avLst>
              <a:gd name="adj1" fmla="val 81739"/>
              <a:gd name="adj2" fmla="val -47656"/>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dirty="0" smtClean="0"/>
              <a:t>Take(count)</a:t>
            </a:r>
            <a:endParaRPr kumimoji="1" lang="ja-JP" altLang="en-US" dirty="0"/>
          </a:p>
        </p:txBody>
      </p:sp>
      <p:cxnSp>
        <p:nvCxnSpPr>
          <p:cNvPr id="32" name="カギ線コネクタ 31"/>
          <p:cNvCxnSpPr>
            <a:stCxn id="8" idx="2"/>
            <a:endCxn id="16" idx="0"/>
          </p:cNvCxnSpPr>
          <p:nvPr/>
        </p:nvCxnSpPr>
        <p:spPr>
          <a:xfrm rot="16200000" flipH="1">
            <a:off x="8078970" y="5064247"/>
            <a:ext cx="461029" cy="57440"/>
          </a:xfrm>
          <a:prstGeom prst="bentConnector3">
            <a:avLst/>
          </a:prstGeom>
          <a:ln w="317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3" name="カギ線コネクタ 32"/>
          <p:cNvCxnSpPr>
            <a:stCxn id="10" idx="2"/>
            <a:endCxn id="17" idx="0"/>
          </p:cNvCxnSpPr>
          <p:nvPr/>
        </p:nvCxnSpPr>
        <p:spPr>
          <a:xfrm rot="16200000" flipH="1">
            <a:off x="8514995" y="5064247"/>
            <a:ext cx="461029" cy="57440"/>
          </a:xfrm>
          <a:prstGeom prst="bentConnector3">
            <a:avLst/>
          </a:prstGeom>
          <a:ln w="317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6" name="カギ線コネクタ 35"/>
          <p:cNvCxnSpPr>
            <a:stCxn id="11" idx="2"/>
            <a:endCxn id="18" idx="0"/>
          </p:cNvCxnSpPr>
          <p:nvPr/>
        </p:nvCxnSpPr>
        <p:spPr>
          <a:xfrm rot="16200000" flipH="1">
            <a:off x="8951020" y="5064247"/>
            <a:ext cx="461029" cy="57440"/>
          </a:xfrm>
          <a:prstGeom prst="bentConnector3">
            <a:avLst/>
          </a:prstGeom>
          <a:ln w="317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9" name="カギ線コネクタ 38"/>
          <p:cNvCxnSpPr>
            <a:stCxn id="12" idx="2"/>
            <a:endCxn id="19" idx="0"/>
          </p:cNvCxnSpPr>
          <p:nvPr/>
        </p:nvCxnSpPr>
        <p:spPr>
          <a:xfrm rot="16200000" flipH="1">
            <a:off x="9387045" y="5064247"/>
            <a:ext cx="461029" cy="57440"/>
          </a:xfrm>
          <a:prstGeom prst="bentConnector3">
            <a:avLst/>
          </a:prstGeom>
          <a:ln w="317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2" name="カギ線コネクタ 41"/>
          <p:cNvCxnSpPr>
            <a:stCxn id="13" idx="2"/>
            <a:endCxn id="20" idx="0"/>
          </p:cNvCxnSpPr>
          <p:nvPr/>
        </p:nvCxnSpPr>
        <p:spPr>
          <a:xfrm rot="16200000" flipH="1">
            <a:off x="9820187" y="5064247"/>
            <a:ext cx="461029" cy="57440"/>
          </a:xfrm>
          <a:prstGeom prst="bentConnector3">
            <a:avLst/>
          </a:prstGeom>
          <a:ln w="317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5" name="カギ線コネクタ 44"/>
          <p:cNvCxnSpPr>
            <a:stCxn id="14" idx="2"/>
            <a:endCxn id="21" idx="0"/>
          </p:cNvCxnSpPr>
          <p:nvPr/>
        </p:nvCxnSpPr>
        <p:spPr>
          <a:xfrm rot="16200000" flipH="1">
            <a:off x="10256212" y="5064247"/>
            <a:ext cx="461029" cy="57440"/>
          </a:xfrm>
          <a:prstGeom prst="bentConnector3">
            <a:avLst/>
          </a:prstGeom>
          <a:ln w="317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8" name="カギ線コネクタ 47"/>
          <p:cNvCxnSpPr>
            <a:stCxn id="15" idx="2"/>
            <a:endCxn id="22" idx="0"/>
          </p:cNvCxnSpPr>
          <p:nvPr/>
        </p:nvCxnSpPr>
        <p:spPr>
          <a:xfrm rot="16200000" flipH="1">
            <a:off x="10692237" y="5064247"/>
            <a:ext cx="461029" cy="57440"/>
          </a:xfrm>
          <a:prstGeom prst="bentConnector3">
            <a:avLst/>
          </a:prstGeom>
          <a:ln w="317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1" name="カギ線コネクタ 50"/>
          <p:cNvCxnSpPr>
            <a:stCxn id="16" idx="2"/>
            <a:endCxn id="23" idx="0"/>
          </p:cNvCxnSpPr>
          <p:nvPr/>
        </p:nvCxnSpPr>
        <p:spPr>
          <a:xfrm rot="16200000" flipH="1">
            <a:off x="8147874" y="5883143"/>
            <a:ext cx="461028" cy="80369"/>
          </a:xfrm>
          <a:prstGeom prst="bentConnector3">
            <a:avLst/>
          </a:prstGeom>
          <a:ln w="317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4" name="カギ線コネクタ 53"/>
          <p:cNvCxnSpPr>
            <a:stCxn id="17" idx="2"/>
            <a:endCxn id="24" idx="0"/>
          </p:cNvCxnSpPr>
          <p:nvPr/>
        </p:nvCxnSpPr>
        <p:spPr>
          <a:xfrm rot="16200000" flipH="1">
            <a:off x="8583899" y="5883143"/>
            <a:ext cx="461028" cy="80369"/>
          </a:xfrm>
          <a:prstGeom prst="bentConnector3">
            <a:avLst/>
          </a:prstGeom>
          <a:ln w="317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8" name="カギ線コネクタ 57"/>
          <p:cNvCxnSpPr>
            <a:stCxn id="18" idx="2"/>
            <a:endCxn id="25" idx="0"/>
          </p:cNvCxnSpPr>
          <p:nvPr/>
        </p:nvCxnSpPr>
        <p:spPr>
          <a:xfrm rot="16200000" flipH="1">
            <a:off x="9019924" y="5883143"/>
            <a:ext cx="461028" cy="80369"/>
          </a:xfrm>
          <a:prstGeom prst="bentConnector3">
            <a:avLst/>
          </a:prstGeom>
          <a:ln w="317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1" name="カギ線コネクタ 60"/>
          <p:cNvCxnSpPr>
            <a:stCxn id="19" idx="2"/>
            <a:endCxn id="26" idx="0"/>
          </p:cNvCxnSpPr>
          <p:nvPr/>
        </p:nvCxnSpPr>
        <p:spPr>
          <a:xfrm rot="16200000" flipH="1">
            <a:off x="9455949" y="5883143"/>
            <a:ext cx="461028" cy="80369"/>
          </a:xfrm>
          <a:prstGeom prst="bentConnector3">
            <a:avLst/>
          </a:prstGeom>
          <a:ln w="317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4" name="カギ線コネクタ 63"/>
          <p:cNvCxnSpPr>
            <a:stCxn id="20" idx="2"/>
            <a:endCxn id="27" idx="0"/>
          </p:cNvCxnSpPr>
          <p:nvPr/>
        </p:nvCxnSpPr>
        <p:spPr>
          <a:xfrm rot="16200000" flipH="1">
            <a:off x="9889091" y="5883143"/>
            <a:ext cx="461028" cy="80369"/>
          </a:xfrm>
          <a:prstGeom prst="bentConnector3">
            <a:avLst/>
          </a:prstGeom>
          <a:ln w="317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79" name="角丸四角形 78"/>
          <p:cNvSpPr/>
          <p:nvPr/>
        </p:nvSpPr>
        <p:spPr>
          <a:xfrm>
            <a:off x="3262243" y="3742158"/>
            <a:ext cx="1614557" cy="334988"/>
          </a:xfrm>
          <a:prstGeom prst="roundRect">
            <a:avLst>
              <a:gd name="adj" fmla="val 6511"/>
            </a:avLst>
          </a:prstGeom>
          <a:no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角丸四角形 79"/>
          <p:cNvSpPr/>
          <p:nvPr/>
        </p:nvSpPr>
        <p:spPr>
          <a:xfrm>
            <a:off x="5018639" y="3742158"/>
            <a:ext cx="1572662" cy="334988"/>
          </a:xfrm>
          <a:prstGeom prst="roundRect">
            <a:avLst>
              <a:gd name="adj" fmla="val 6511"/>
            </a:avLst>
          </a:prstGeom>
          <a:no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9483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初歩的な</a:t>
            </a:r>
            <a:r>
              <a:rPr lang="ja-JP" altLang="en-US" dirty="0" smtClean="0"/>
              <a:t>演算子（フィルター）</a:t>
            </a:r>
            <a:endParaRPr kumimoji="1" lang="ja-JP" altLang="en-US" dirty="0"/>
          </a:p>
        </p:txBody>
      </p:sp>
      <p:sp>
        <p:nvSpPr>
          <p:cNvPr id="3" name="コンテンツ プレースホルダー 2"/>
          <p:cNvSpPr>
            <a:spLocks noGrp="1"/>
          </p:cNvSpPr>
          <p:nvPr>
            <p:ph idx="1"/>
          </p:nvPr>
        </p:nvSpPr>
        <p:spPr>
          <a:xfrm>
            <a:off x="429658" y="1020384"/>
            <a:ext cx="11386206" cy="3105568"/>
          </a:xfrm>
        </p:spPr>
        <p:txBody>
          <a:bodyPr/>
          <a:lstStyle/>
          <a:p>
            <a:r>
              <a:rPr kumimoji="1" lang="en-US" altLang="ja-JP" dirty="0" smtClean="0"/>
              <a:t>Distinct</a:t>
            </a:r>
            <a:r>
              <a:rPr kumimoji="1" lang="ja-JP" altLang="en-US" dirty="0" smtClean="0"/>
              <a:t>は重複する要素値を削減します。</a:t>
            </a:r>
            <a:endParaRPr kumimoji="1" lang="en-US" altLang="ja-JP" dirty="0" smtClean="0"/>
          </a:p>
          <a:p>
            <a:r>
              <a:rPr kumimoji="1" lang="ja-JP" altLang="en-US" dirty="0" smtClean="0"/>
              <a:t>考え方は</a:t>
            </a:r>
            <a:r>
              <a:rPr kumimoji="1" lang="en-US" altLang="ja-JP" dirty="0" smtClean="0"/>
              <a:t>SQL</a:t>
            </a:r>
            <a:r>
              <a:rPr kumimoji="1" lang="ja-JP" altLang="en-US" dirty="0" smtClean="0"/>
              <a:t>の</a:t>
            </a:r>
            <a:r>
              <a:rPr kumimoji="1" lang="en-US" altLang="ja-JP" dirty="0" smtClean="0"/>
              <a:t>DISTINCT</a:t>
            </a:r>
            <a:r>
              <a:rPr kumimoji="1" lang="ja-JP" altLang="en-US" dirty="0" smtClean="0"/>
              <a:t>と同じですが、「同一の値」の担保は</a:t>
            </a:r>
            <a:r>
              <a:rPr kumimoji="1" lang="en-US" altLang="ja-JP" dirty="0" smtClean="0"/>
              <a:t>Equals</a:t>
            </a:r>
            <a:r>
              <a:rPr kumimoji="1" lang="ja-JP" altLang="en-US" dirty="0" smtClean="0"/>
              <a:t>メソッドか、</a:t>
            </a:r>
            <a:r>
              <a:rPr kumimoji="1" lang="en-US" altLang="ja-JP" dirty="0" err="1" smtClean="0"/>
              <a:t>IEquatable</a:t>
            </a:r>
            <a:r>
              <a:rPr kumimoji="1" lang="en-US" altLang="ja-JP" dirty="0" smtClean="0"/>
              <a:t>&lt;T&gt;.Equals</a:t>
            </a:r>
            <a:r>
              <a:rPr kumimoji="1" lang="ja-JP" altLang="en-US" dirty="0" smtClean="0"/>
              <a:t>か、</a:t>
            </a:r>
            <a:r>
              <a:rPr kumimoji="1" lang="en-US" altLang="ja-JP" dirty="0" err="1" smtClean="0"/>
              <a:t>IEqualityComparer</a:t>
            </a:r>
            <a:r>
              <a:rPr kumimoji="1" lang="en-US" altLang="ja-JP" dirty="0" smtClean="0"/>
              <a:t>&lt;T&gt;</a:t>
            </a:r>
            <a:r>
              <a:rPr kumimoji="1" lang="ja-JP" altLang="en-US" dirty="0" smtClean="0"/>
              <a:t>で行われます。</a:t>
            </a:r>
            <a:endParaRPr kumimoji="1" lang="en-US" altLang="ja-JP" dirty="0" smtClean="0"/>
          </a:p>
          <a:p>
            <a:r>
              <a:rPr lang="en-US" altLang="ja-JP" dirty="0" err="1" smtClean="0"/>
              <a:t>Int</a:t>
            </a:r>
            <a:r>
              <a:rPr lang="ja-JP" altLang="en-US" dirty="0" smtClean="0"/>
              <a:t>や</a:t>
            </a:r>
            <a:r>
              <a:rPr lang="en-US" altLang="ja-JP" dirty="0" smtClean="0"/>
              <a:t>string</a:t>
            </a:r>
            <a:r>
              <a:rPr lang="ja-JP" altLang="en-US" dirty="0" smtClean="0"/>
              <a:t>などの基本的な型は、</a:t>
            </a:r>
            <a:r>
              <a:rPr lang="en-US" altLang="ja-JP" dirty="0" smtClean="0"/>
              <a:t>Equals</a:t>
            </a:r>
            <a:r>
              <a:rPr lang="ja-JP" altLang="en-US" dirty="0" smtClean="0"/>
              <a:t>が正しい値を返すので、何も考えなくても</a:t>
            </a:r>
            <a:r>
              <a:rPr lang="en-US" altLang="ja-JP" dirty="0" smtClean="0"/>
              <a:t>Distinct</a:t>
            </a:r>
            <a:r>
              <a:rPr lang="ja-JP" altLang="en-US" dirty="0" err="1" smtClean="0"/>
              <a:t>だけで</a:t>
            </a:r>
            <a:r>
              <a:rPr lang="ja-JP" altLang="en-US" dirty="0" smtClean="0"/>
              <a:t>重複を除外出来ます。</a:t>
            </a:r>
            <a:endParaRPr lang="en-US" altLang="ja-JP" dirty="0" smtClean="0"/>
          </a:p>
          <a:p>
            <a:r>
              <a:rPr kumimoji="1" lang="ja-JP" altLang="en-US" dirty="0"/>
              <a:t>順序</a:t>
            </a:r>
            <a:r>
              <a:rPr kumimoji="1" lang="ja-JP" altLang="en-US" dirty="0" smtClean="0"/>
              <a:t>は安定です（</a:t>
            </a:r>
            <a:r>
              <a:rPr kumimoji="1" lang="en-US" altLang="ja-JP" dirty="0" smtClean="0"/>
              <a:t>LINQ to Object</a:t>
            </a:r>
            <a:r>
              <a:rPr kumimoji="1" lang="ja-JP" altLang="en-US" dirty="0" smtClean="0"/>
              <a:t>以外は実装依存）。</a:t>
            </a:r>
            <a:endParaRPr kumimoji="1" lang="ja-JP" altLang="en-US" dirty="0"/>
          </a:p>
        </p:txBody>
      </p:sp>
      <p:sp>
        <p:nvSpPr>
          <p:cNvPr id="5" name="テキスト ボックス 4"/>
          <p:cNvSpPr txBox="1"/>
          <p:nvPr/>
        </p:nvSpPr>
        <p:spPr>
          <a:xfrm>
            <a:off x="7336475" y="426783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1</a:t>
            </a:r>
            <a:endParaRPr kumimoji="1" lang="ja-JP" altLang="en-US" dirty="0"/>
          </a:p>
        </p:txBody>
      </p:sp>
      <p:sp>
        <p:nvSpPr>
          <p:cNvPr id="6" name="テキスト ボックス 5"/>
          <p:cNvSpPr txBox="1"/>
          <p:nvPr/>
        </p:nvSpPr>
        <p:spPr>
          <a:xfrm>
            <a:off x="7772500" y="426783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5</a:t>
            </a:r>
            <a:endParaRPr kumimoji="1" lang="ja-JP" altLang="en-US" dirty="0"/>
          </a:p>
        </p:txBody>
      </p:sp>
      <p:sp>
        <p:nvSpPr>
          <p:cNvPr id="8" name="テキスト ボックス 7"/>
          <p:cNvSpPr txBox="1"/>
          <p:nvPr/>
        </p:nvSpPr>
        <p:spPr>
          <a:xfrm>
            <a:off x="8208525" y="426783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2</a:t>
            </a:r>
            <a:endParaRPr kumimoji="1" lang="ja-JP" altLang="en-US" dirty="0"/>
          </a:p>
        </p:txBody>
      </p:sp>
      <p:sp>
        <p:nvSpPr>
          <p:cNvPr id="9" name="テキスト ボックス 8"/>
          <p:cNvSpPr txBox="1"/>
          <p:nvPr/>
        </p:nvSpPr>
        <p:spPr>
          <a:xfrm>
            <a:off x="8644550" y="426783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1</a:t>
            </a:r>
            <a:endParaRPr kumimoji="1" lang="ja-JP" altLang="en-US" dirty="0"/>
          </a:p>
        </p:txBody>
      </p:sp>
      <p:sp>
        <p:nvSpPr>
          <p:cNvPr id="10" name="テキスト ボックス 9"/>
          <p:cNvSpPr txBox="1"/>
          <p:nvPr/>
        </p:nvSpPr>
        <p:spPr>
          <a:xfrm>
            <a:off x="9080575" y="426783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4</a:t>
            </a:r>
            <a:endParaRPr kumimoji="1" lang="ja-JP" altLang="en-US" dirty="0"/>
          </a:p>
        </p:txBody>
      </p:sp>
      <p:sp>
        <p:nvSpPr>
          <p:cNvPr id="11" name="テキスト ボックス 10"/>
          <p:cNvSpPr txBox="1"/>
          <p:nvPr/>
        </p:nvSpPr>
        <p:spPr>
          <a:xfrm>
            <a:off x="9516600" y="426783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7</a:t>
            </a:r>
            <a:endParaRPr kumimoji="1" lang="ja-JP" altLang="en-US" dirty="0"/>
          </a:p>
        </p:txBody>
      </p:sp>
      <p:sp>
        <p:nvSpPr>
          <p:cNvPr id="12" name="テキスト ボックス 11"/>
          <p:cNvSpPr txBox="1"/>
          <p:nvPr/>
        </p:nvSpPr>
        <p:spPr>
          <a:xfrm>
            <a:off x="9949742" y="426783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6</a:t>
            </a:r>
            <a:endParaRPr kumimoji="1" lang="ja-JP" altLang="en-US" dirty="0"/>
          </a:p>
        </p:txBody>
      </p:sp>
      <p:sp>
        <p:nvSpPr>
          <p:cNvPr id="13" name="テキスト ボックス 12"/>
          <p:cNvSpPr txBox="1"/>
          <p:nvPr/>
        </p:nvSpPr>
        <p:spPr>
          <a:xfrm>
            <a:off x="10385767" y="426783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7</a:t>
            </a:r>
            <a:endParaRPr kumimoji="1" lang="ja-JP" altLang="en-US" dirty="0"/>
          </a:p>
        </p:txBody>
      </p:sp>
      <p:sp>
        <p:nvSpPr>
          <p:cNvPr id="14" name="テキスト ボックス 13"/>
          <p:cNvSpPr txBox="1"/>
          <p:nvPr/>
        </p:nvSpPr>
        <p:spPr>
          <a:xfrm>
            <a:off x="10821792" y="4267834"/>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3</a:t>
            </a:r>
            <a:endParaRPr kumimoji="1" lang="ja-JP" altLang="en-US" dirty="0"/>
          </a:p>
        </p:txBody>
      </p:sp>
      <p:sp>
        <p:nvSpPr>
          <p:cNvPr id="15" name="テキスト ボックス 14"/>
          <p:cNvSpPr txBox="1"/>
          <p:nvPr/>
        </p:nvSpPr>
        <p:spPr>
          <a:xfrm>
            <a:off x="7336475" y="5992653"/>
            <a:ext cx="436025"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1</a:t>
            </a:r>
            <a:endParaRPr kumimoji="1" lang="ja-JP" altLang="en-US" dirty="0"/>
          </a:p>
        </p:txBody>
      </p:sp>
      <p:sp>
        <p:nvSpPr>
          <p:cNvPr id="16" name="テキスト ボックス 15"/>
          <p:cNvSpPr txBox="1"/>
          <p:nvPr/>
        </p:nvSpPr>
        <p:spPr>
          <a:xfrm>
            <a:off x="7772500" y="5992653"/>
            <a:ext cx="436025"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5</a:t>
            </a:r>
            <a:endParaRPr kumimoji="1" lang="ja-JP" altLang="en-US" dirty="0"/>
          </a:p>
        </p:txBody>
      </p:sp>
      <p:sp>
        <p:nvSpPr>
          <p:cNvPr id="17" name="テキスト ボックス 16"/>
          <p:cNvSpPr txBox="1"/>
          <p:nvPr/>
        </p:nvSpPr>
        <p:spPr>
          <a:xfrm>
            <a:off x="8208525" y="5992653"/>
            <a:ext cx="436025"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2</a:t>
            </a:r>
            <a:endParaRPr kumimoji="1" lang="ja-JP" altLang="en-US" dirty="0"/>
          </a:p>
        </p:txBody>
      </p:sp>
      <p:sp>
        <p:nvSpPr>
          <p:cNvPr id="18" name="テキスト ボックス 17"/>
          <p:cNvSpPr txBox="1"/>
          <p:nvPr/>
        </p:nvSpPr>
        <p:spPr>
          <a:xfrm>
            <a:off x="8644550" y="5992653"/>
            <a:ext cx="436025"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4</a:t>
            </a:r>
            <a:endParaRPr kumimoji="1" lang="ja-JP" altLang="en-US" dirty="0"/>
          </a:p>
        </p:txBody>
      </p:sp>
      <p:sp>
        <p:nvSpPr>
          <p:cNvPr id="19" name="テキスト ボックス 18"/>
          <p:cNvSpPr txBox="1"/>
          <p:nvPr/>
        </p:nvSpPr>
        <p:spPr>
          <a:xfrm>
            <a:off x="9077692" y="5992653"/>
            <a:ext cx="436025"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7</a:t>
            </a:r>
            <a:endParaRPr kumimoji="1" lang="ja-JP" altLang="en-US" dirty="0"/>
          </a:p>
        </p:txBody>
      </p:sp>
      <p:sp>
        <p:nvSpPr>
          <p:cNvPr id="20" name="テキスト ボックス 19"/>
          <p:cNvSpPr txBox="1"/>
          <p:nvPr/>
        </p:nvSpPr>
        <p:spPr>
          <a:xfrm>
            <a:off x="9513717" y="5992653"/>
            <a:ext cx="436025"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6</a:t>
            </a:r>
            <a:endParaRPr kumimoji="1" lang="ja-JP" altLang="en-US" dirty="0"/>
          </a:p>
        </p:txBody>
      </p:sp>
      <p:sp>
        <p:nvSpPr>
          <p:cNvPr id="21" name="テキスト ボックス 20"/>
          <p:cNvSpPr txBox="1"/>
          <p:nvPr/>
        </p:nvSpPr>
        <p:spPr>
          <a:xfrm>
            <a:off x="9949742" y="5992653"/>
            <a:ext cx="436025"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3</a:t>
            </a:r>
            <a:endParaRPr kumimoji="1" lang="ja-JP" altLang="en-US" dirty="0"/>
          </a:p>
        </p:txBody>
      </p:sp>
      <p:sp>
        <p:nvSpPr>
          <p:cNvPr id="35" name="下矢印 34"/>
          <p:cNvSpPr/>
          <p:nvPr/>
        </p:nvSpPr>
        <p:spPr>
          <a:xfrm>
            <a:off x="8643108" y="4946701"/>
            <a:ext cx="1305192" cy="764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吹き出し 35"/>
          <p:cNvSpPr/>
          <p:nvPr/>
        </p:nvSpPr>
        <p:spPr>
          <a:xfrm>
            <a:off x="6494114" y="5103170"/>
            <a:ext cx="1278386" cy="608025"/>
          </a:xfrm>
          <a:prstGeom prst="wedgeRoundRectCallout">
            <a:avLst>
              <a:gd name="adj1" fmla="val 105420"/>
              <a:gd name="adj2" fmla="val -32399"/>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dirty="0" smtClean="0"/>
              <a:t>Distinct</a:t>
            </a:r>
            <a:endParaRPr kumimoji="1" lang="ja-JP" altLang="en-US" dirty="0"/>
          </a:p>
        </p:txBody>
      </p:sp>
    </p:spTree>
    <p:extLst>
      <p:ext uri="{BB962C8B-B14F-4D97-AF65-F5344CB8AC3E}">
        <p14:creationId xmlns:p14="http://schemas.microsoft.com/office/powerpoint/2010/main" val="2579515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初歩的な</a:t>
            </a:r>
            <a:r>
              <a:rPr lang="ja-JP" altLang="en-US" dirty="0" smtClean="0"/>
              <a:t>演算子（ソート）</a:t>
            </a:r>
            <a:endParaRPr kumimoji="1" lang="ja-JP" altLang="en-US" dirty="0"/>
          </a:p>
        </p:txBody>
      </p:sp>
      <p:sp>
        <p:nvSpPr>
          <p:cNvPr id="3" name="コンテンツ プレースホルダー 2"/>
          <p:cNvSpPr>
            <a:spLocks noGrp="1"/>
          </p:cNvSpPr>
          <p:nvPr>
            <p:ph idx="1"/>
          </p:nvPr>
        </p:nvSpPr>
        <p:spPr>
          <a:xfrm>
            <a:off x="429658" y="1020383"/>
            <a:ext cx="11386206" cy="2332417"/>
          </a:xfrm>
        </p:spPr>
        <p:txBody>
          <a:bodyPr>
            <a:normAutofit/>
          </a:bodyPr>
          <a:lstStyle/>
          <a:p>
            <a:r>
              <a:rPr kumimoji="1" lang="en-US" altLang="ja-JP" dirty="0" err="1" smtClean="0"/>
              <a:t>OrderBy</a:t>
            </a:r>
            <a:r>
              <a:rPr kumimoji="1" lang="ja-JP" altLang="en-US" dirty="0" smtClean="0"/>
              <a:t>で要素をソートできます。</a:t>
            </a:r>
            <a:endParaRPr kumimoji="1" lang="en-US" altLang="ja-JP" dirty="0" smtClean="0"/>
          </a:p>
          <a:p>
            <a:r>
              <a:rPr lang="ja-JP" altLang="en-US" dirty="0" smtClean="0"/>
              <a:t>ソート</a:t>
            </a:r>
            <a:r>
              <a:rPr lang="ja-JP" altLang="en-US" dirty="0"/>
              <a:t>対象</a:t>
            </a:r>
            <a:r>
              <a:rPr lang="ja-JP" altLang="en-US" dirty="0" smtClean="0"/>
              <a:t>のキーを指定することも出来ます。</a:t>
            </a:r>
            <a:endParaRPr lang="en-US" altLang="ja-JP" dirty="0" smtClean="0"/>
          </a:p>
          <a:p>
            <a:r>
              <a:rPr lang="ja-JP" altLang="en-US" dirty="0" smtClean="0"/>
              <a:t>キーは</a:t>
            </a:r>
            <a:r>
              <a:rPr lang="en-US" altLang="ja-JP" dirty="0" err="1" smtClean="0"/>
              <a:t>IComparable</a:t>
            </a:r>
            <a:r>
              <a:rPr lang="en-US" altLang="ja-JP" dirty="0" smtClean="0"/>
              <a:t>&lt;T&gt;</a:t>
            </a:r>
            <a:r>
              <a:rPr lang="ja-JP" altLang="en-US" dirty="0" smtClean="0"/>
              <a:t>や</a:t>
            </a:r>
            <a:r>
              <a:rPr lang="en-US" altLang="ja-JP" dirty="0" err="1" smtClean="0"/>
              <a:t>IComparer</a:t>
            </a:r>
            <a:r>
              <a:rPr lang="en-US" altLang="ja-JP" dirty="0" smtClean="0"/>
              <a:t>&lt;T&gt;</a:t>
            </a:r>
            <a:r>
              <a:rPr lang="ja-JP" altLang="en-US" dirty="0" smtClean="0"/>
              <a:t>を使用して、大小比較を実行します。これらのインターフェイスも、基本的な型はサポートしているので、キーとして自然に使用出来ます。</a:t>
            </a:r>
            <a:endParaRPr kumimoji="1" lang="ja-JP" altLang="en-US" dirty="0"/>
          </a:p>
        </p:txBody>
      </p:sp>
      <p:pic>
        <p:nvPicPr>
          <p:cNvPr id="4" name="図 3"/>
          <p:cNvPicPr>
            <a:picLocks noChangeAspect="1"/>
          </p:cNvPicPr>
          <p:nvPr/>
        </p:nvPicPr>
        <p:blipFill>
          <a:blip r:embed="rId2"/>
          <a:stretch>
            <a:fillRect/>
          </a:stretch>
        </p:blipFill>
        <p:spPr>
          <a:xfrm>
            <a:off x="662609" y="3697486"/>
            <a:ext cx="9197384" cy="1679811"/>
          </a:xfrm>
          <a:prstGeom prst="rect">
            <a:avLst/>
          </a:prstGeom>
        </p:spPr>
      </p:pic>
      <p:sp>
        <p:nvSpPr>
          <p:cNvPr id="6" name="角丸四角形 5"/>
          <p:cNvSpPr/>
          <p:nvPr/>
        </p:nvSpPr>
        <p:spPr>
          <a:xfrm>
            <a:off x="6772048" y="4537391"/>
            <a:ext cx="953969" cy="334988"/>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1815548" y="5577968"/>
            <a:ext cx="5777948" cy="983791"/>
          </a:xfrm>
          <a:prstGeom prst="wedgeRoundRectCallout">
            <a:avLst>
              <a:gd name="adj1" fmla="val 41170"/>
              <a:gd name="adj2" fmla="val -127014"/>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キーの指定</a:t>
            </a:r>
            <a:endParaRPr kumimoji="1" lang="en-US" altLang="ja-JP" dirty="0" smtClean="0"/>
          </a:p>
          <a:p>
            <a:pPr algn="ctr"/>
            <a:r>
              <a:rPr kumimoji="1" lang="ja-JP" altLang="en-US" dirty="0" smtClean="0"/>
              <a:t>ここでは要素の値</a:t>
            </a:r>
            <a:r>
              <a:rPr kumimoji="1" lang="en-US" altLang="ja-JP" dirty="0" smtClean="0"/>
              <a:t>(</a:t>
            </a:r>
            <a:r>
              <a:rPr kumimoji="1" lang="en-US" altLang="ja-JP" dirty="0" err="1" smtClean="0"/>
              <a:t>int</a:t>
            </a:r>
            <a:r>
              <a:rPr kumimoji="1" lang="en-US" altLang="ja-JP" dirty="0" smtClean="0"/>
              <a:t>)</a:t>
            </a:r>
            <a:r>
              <a:rPr kumimoji="1" lang="ja-JP" altLang="en-US" dirty="0" smtClean="0"/>
              <a:t>そのものをキーとしている</a:t>
            </a:r>
            <a:endParaRPr kumimoji="1" lang="ja-JP" altLang="en-US" dirty="0"/>
          </a:p>
        </p:txBody>
      </p:sp>
    </p:spTree>
    <p:extLst>
      <p:ext uri="{BB962C8B-B14F-4D97-AF65-F5344CB8AC3E}">
        <p14:creationId xmlns:p14="http://schemas.microsoft.com/office/powerpoint/2010/main" val="466799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初歩的な</a:t>
            </a:r>
            <a:r>
              <a:rPr lang="ja-JP" altLang="en-US" dirty="0" smtClean="0"/>
              <a:t>演算子（ソート）</a:t>
            </a:r>
            <a:endParaRPr kumimoji="1" lang="ja-JP" altLang="en-US" dirty="0"/>
          </a:p>
        </p:txBody>
      </p:sp>
      <p:sp>
        <p:nvSpPr>
          <p:cNvPr id="3" name="コンテンツ プレースホルダー 2"/>
          <p:cNvSpPr>
            <a:spLocks noGrp="1"/>
          </p:cNvSpPr>
          <p:nvPr>
            <p:ph idx="1"/>
          </p:nvPr>
        </p:nvSpPr>
        <p:spPr>
          <a:xfrm>
            <a:off x="429658" y="1020383"/>
            <a:ext cx="11386206" cy="503617"/>
          </a:xfrm>
        </p:spPr>
        <p:txBody>
          <a:bodyPr>
            <a:normAutofit/>
          </a:bodyPr>
          <a:lstStyle/>
          <a:p>
            <a:r>
              <a:rPr kumimoji="1" lang="ja-JP" altLang="en-US" dirty="0" smtClean="0"/>
              <a:t>任意の構造を持つ配列でも、対象のキーを指定出来ます。</a:t>
            </a:r>
            <a:endParaRPr kumimoji="1" lang="ja-JP" altLang="en-US" dirty="0"/>
          </a:p>
        </p:txBody>
      </p:sp>
      <p:pic>
        <p:nvPicPr>
          <p:cNvPr id="5" name="図 4"/>
          <p:cNvPicPr>
            <a:picLocks noChangeAspect="1"/>
          </p:cNvPicPr>
          <p:nvPr/>
        </p:nvPicPr>
        <p:blipFill>
          <a:blip r:embed="rId2"/>
          <a:stretch>
            <a:fillRect/>
          </a:stretch>
        </p:blipFill>
        <p:spPr>
          <a:xfrm>
            <a:off x="637759" y="1972767"/>
            <a:ext cx="10727138" cy="1592068"/>
          </a:xfrm>
          <a:prstGeom prst="rect">
            <a:avLst/>
          </a:prstGeom>
        </p:spPr>
      </p:pic>
      <p:sp>
        <p:nvSpPr>
          <p:cNvPr id="6" name="角丸四角形 5"/>
          <p:cNvSpPr/>
          <p:nvPr/>
        </p:nvSpPr>
        <p:spPr>
          <a:xfrm>
            <a:off x="6639527" y="2735307"/>
            <a:ext cx="2676751" cy="334988"/>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4200939" y="3806331"/>
            <a:ext cx="4578556" cy="983791"/>
          </a:xfrm>
          <a:prstGeom prst="wedgeRoundRectCallout">
            <a:avLst>
              <a:gd name="adj1" fmla="val 41170"/>
              <a:gd name="adj2" fmla="val -127014"/>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キーの指定</a:t>
            </a:r>
            <a:endParaRPr kumimoji="1" lang="en-US" altLang="ja-JP" dirty="0" smtClean="0"/>
          </a:p>
          <a:p>
            <a:pPr algn="ctr"/>
            <a:r>
              <a:rPr kumimoji="1" lang="en-US" altLang="ja-JP" dirty="0" smtClean="0"/>
              <a:t>Person</a:t>
            </a:r>
            <a:r>
              <a:rPr kumimoji="1" lang="ja-JP" altLang="en-US" dirty="0" smtClean="0"/>
              <a:t>内のフィールドをキーとする</a:t>
            </a:r>
            <a:endParaRPr kumimoji="1" lang="ja-JP" altLang="en-US" dirty="0"/>
          </a:p>
        </p:txBody>
      </p:sp>
    </p:spTree>
    <p:extLst>
      <p:ext uri="{BB962C8B-B14F-4D97-AF65-F5344CB8AC3E}">
        <p14:creationId xmlns:p14="http://schemas.microsoft.com/office/powerpoint/2010/main" val="1423808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52155" y="1767130"/>
            <a:ext cx="10809938" cy="1771200"/>
          </a:xfrm>
          <a:prstGeom prst="rect">
            <a:avLst/>
          </a:prstGeom>
        </p:spPr>
      </p:pic>
      <p:sp>
        <p:nvSpPr>
          <p:cNvPr id="2" name="タイトル 1"/>
          <p:cNvSpPr>
            <a:spLocks noGrp="1"/>
          </p:cNvSpPr>
          <p:nvPr>
            <p:ph type="title"/>
          </p:nvPr>
        </p:nvSpPr>
        <p:spPr/>
        <p:txBody>
          <a:bodyPr/>
          <a:lstStyle/>
          <a:p>
            <a:r>
              <a:rPr lang="ja-JP" altLang="en-US" dirty="0"/>
              <a:t>初歩的な</a:t>
            </a:r>
            <a:r>
              <a:rPr lang="ja-JP" altLang="en-US" dirty="0" smtClean="0"/>
              <a:t>演算子（ソート）</a:t>
            </a:r>
            <a:endParaRPr kumimoji="1" lang="ja-JP" altLang="en-US" dirty="0"/>
          </a:p>
        </p:txBody>
      </p:sp>
      <p:sp>
        <p:nvSpPr>
          <p:cNvPr id="3" name="コンテンツ プレースホルダー 2"/>
          <p:cNvSpPr>
            <a:spLocks noGrp="1"/>
          </p:cNvSpPr>
          <p:nvPr>
            <p:ph idx="1"/>
          </p:nvPr>
        </p:nvSpPr>
        <p:spPr>
          <a:xfrm>
            <a:off x="429658" y="1020383"/>
            <a:ext cx="11386206" cy="503617"/>
          </a:xfrm>
        </p:spPr>
        <p:txBody>
          <a:bodyPr>
            <a:normAutofit/>
          </a:bodyPr>
          <a:lstStyle/>
          <a:p>
            <a:r>
              <a:rPr kumimoji="1" lang="ja-JP" altLang="en-US" dirty="0" smtClean="0"/>
              <a:t>逆順ソートも出来ます。</a:t>
            </a:r>
            <a:endParaRPr kumimoji="1" lang="ja-JP" altLang="en-US" dirty="0"/>
          </a:p>
        </p:txBody>
      </p:sp>
      <p:sp>
        <p:nvSpPr>
          <p:cNvPr id="6" name="角丸四角形 5"/>
          <p:cNvSpPr/>
          <p:nvPr/>
        </p:nvSpPr>
        <p:spPr>
          <a:xfrm>
            <a:off x="1842241" y="2828072"/>
            <a:ext cx="2623742" cy="334988"/>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3366054" y="3781460"/>
            <a:ext cx="3949146" cy="983791"/>
          </a:xfrm>
          <a:prstGeom prst="wedgeRoundRectCallout">
            <a:avLst>
              <a:gd name="adj1" fmla="val -50872"/>
              <a:gd name="adj2" fmla="val -118932"/>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err="1" smtClean="0"/>
              <a:t>OrderByDescending</a:t>
            </a:r>
            <a:r>
              <a:rPr kumimoji="1" lang="ja-JP" altLang="en-US" dirty="0" smtClean="0"/>
              <a:t>演算子を使うと、逆順でソートされる</a:t>
            </a:r>
            <a:endParaRPr kumimoji="1" lang="ja-JP" altLang="en-US" dirty="0"/>
          </a:p>
        </p:txBody>
      </p:sp>
    </p:spTree>
    <p:extLst>
      <p:ext uri="{BB962C8B-B14F-4D97-AF65-F5344CB8AC3E}">
        <p14:creationId xmlns:p14="http://schemas.microsoft.com/office/powerpoint/2010/main" val="297952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638006" y="1767888"/>
            <a:ext cx="10838599" cy="2499312"/>
          </a:xfrm>
          <a:prstGeom prst="rect">
            <a:avLst/>
          </a:prstGeom>
        </p:spPr>
      </p:pic>
      <p:sp>
        <p:nvSpPr>
          <p:cNvPr id="2" name="タイトル 1"/>
          <p:cNvSpPr>
            <a:spLocks noGrp="1"/>
          </p:cNvSpPr>
          <p:nvPr>
            <p:ph type="title"/>
          </p:nvPr>
        </p:nvSpPr>
        <p:spPr/>
        <p:txBody>
          <a:bodyPr/>
          <a:lstStyle/>
          <a:p>
            <a:r>
              <a:rPr lang="ja-JP" altLang="en-US" dirty="0"/>
              <a:t>初歩的な</a:t>
            </a:r>
            <a:r>
              <a:rPr lang="ja-JP" altLang="en-US" dirty="0" smtClean="0"/>
              <a:t>演算子（ソート）</a:t>
            </a:r>
            <a:endParaRPr kumimoji="1" lang="ja-JP" altLang="en-US" dirty="0"/>
          </a:p>
        </p:txBody>
      </p:sp>
      <p:sp>
        <p:nvSpPr>
          <p:cNvPr id="3" name="コンテンツ プレースホルダー 2"/>
          <p:cNvSpPr>
            <a:spLocks noGrp="1"/>
          </p:cNvSpPr>
          <p:nvPr>
            <p:ph idx="1"/>
          </p:nvPr>
        </p:nvSpPr>
        <p:spPr>
          <a:xfrm>
            <a:off x="429658" y="1020383"/>
            <a:ext cx="11386206" cy="503617"/>
          </a:xfrm>
        </p:spPr>
        <p:txBody>
          <a:bodyPr>
            <a:normAutofit/>
          </a:bodyPr>
          <a:lstStyle/>
          <a:p>
            <a:r>
              <a:rPr kumimoji="1" lang="ja-JP" altLang="en-US" dirty="0" smtClean="0"/>
              <a:t>複数のキー</a:t>
            </a:r>
            <a:r>
              <a:rPr lang="ja-JP" altLang="en-US" dirty="0" smtClean="0"/>
              <a:t>を使って、複合</a:t>
            </a:r>
            <a:r>
              <a:rPr kumimoji="1" lang="ja-JP" altLang="en-US" dirty="0" smtClean="0"/>
              <a:t>ソートも出来ます。</a:t>
            </a:r>
            <a:endParaRPr kumimoji="1" lang="ja-JP" altLang="en-US" dirty="0"/>
          </a:p>
        </p:txBody>
      </p:sp>
      <p:sp>
        <p:nvSpPr>
          <p:cNvPr id="6" name="角丸四角形 5"/>
          <p:cNvSpPr/>
          <p:nvPr/>
        </p:nvSpPr>
        <p:spPr>
          <a:xfrm>
            <a:off x="1656711" y="2951284"/>
            <a:ext cx="900959" cy="334988"/>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2518975" y="4267200"/>
            <a:ext cx="7076659" cy="1265045"/>
          </a:xfrm>
          <a:prstGeom prst="wedgeRoundRectCallout">
            <a:avLst>
              <a:gd name="adj1" fmla="val -37373"/>
              <a:gd name="adj2" fmla="val -93790"/>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err="1" smtClean="0"/>
              <a:t>ThenBy</a:t>
            </a:r>
            <a:r>
              <a:rPr kumimoji="1" lang="ja-JP" altLang="en-US" dirty="0" smtClean="0"/>
              <a:t>演算子を使うと、</a:t>
            </a:r>
            <a:r>
              <a:rPr kumimoji="1" lang="en-US" altLang="ja-JP" dirty="0" smtClean="0"/>
              <a:t>2</a:t>
            </a:r>
            <a:r>
              <a:rPr kumimoji="1" lang="ja-JP" altLang="en-US" dirty="0" smtClean="0"/>
              <a:t>番目以降のソートキーを追加できる。</a:t>
            </a:r>
            <a:endParaRPr kumimoji="1" lang="en-US" altLang="ja-JP" dirty="0" smtClean="0"/>
          </a:p>
          <a:p>
            <a:pPr algn="ctr"/>
            <a:r>
              <a:rPr kumimoji="1" lang="en-US" altLang="ja-JP" dirty="0" err="1" smtClean="0"/>
              <a:t>OrderByDescending</a:t>
            </a:r>
            <a:r>
              <a:rPr kumimoji="1" lang="ja-JP" altLang="en-US" dirty="0" smtClean="0"/>
              <a:t>や</a:t>
            </a:r>
            <a:r>
              <a:rPr kumimoji="1" lang="en-US" altLang="ja-JP" dirty="0" err="1" smtClean="0"/>
              <a:t>ThenByDescending</a:t>
            </a:r>
            <a:r>
              <a:rPr kumimoji="1" lang="ja-JP" altLang="en-US" dirty="0" smtClean="0"/>
              <a:t>と組み合わせる事も可能。</a:t>
            </a:r>
            <a:endParaRPr kumimoji="1" lang="en-US" altLang="ja-JP" dirty="0" smtClean="0"/>
          </a:p>
          <a:p>
            <a:pPr algn="ctr"/>
            <a:r>
              <a:rPr kumimoji="1" lang="ja-JP" altLang="en-US" dirty="0" smtClean="0"/>
              <a:t>（</a:t>
            </a:r>
            <a:r>
              <a:rPr kumimoji="1" lang="en-US" altLang="ja-JP" dirty="0" err="1" smtClean="0"/>
              <a:t>ThenBy</a:t>
            </a:r>
            <a:r>
              <a:rPr kumimoji="1" lang="ja-JP" altLang="en-US" dirty="0" smtClean="0"/>
              <a:t>や</a:t>
            </a:r>
            <a:r>
              <a:rPr kumimoji="1" lang="en-US" altLang="ja-JP" dirty="0" err="1" smtClean="0"/>
              <a:t>ThenByDescending</a:t>
            </a:r>
            <a:r>
              <a:rPr kumimoji="1" lang="ja-JP" altLang="en-US" dirty="0" smtClean="0"/>
              <a:t>は</a:t>
            </a:r>
            <a:r>
              <a:rPr kumimoji="1" lang="en-US" altLang="ja-JP" dirty="0" err="1" smtClean="0"/>
              <a:t>OrderBy</a:t>
            </a:r>
            <a:r>
              <a:rPr kumimoji="1" lang="ja-JP" altLang="en-US" dirty="0" smtClean="0"/>
              <a:t>の後にのみ記述可能）</a:t>
            </a:r>
            <a:endParaRPr kumimoji="1" lang="ja-JP" altLang="en-US" dirty="0"/>
          </a:p>
        </p:txBody>
      </p:sp>
      <p:sp>
        <p:nvSpPr>
          <p:cNvPr id="10" name="角丸四角形 9"/>
          <p:cNvSpPr/>
          <p:nvPr/>
        </p:nvSpPr>
        <p:spPr>
          <a:xfrm>
            <a:off x="1656711" y="3284328"/>
            <a:ext cx="2173167" cy="334988"/>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1535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35399" y="4106285"/>
            <a:ext cx="10699460" cy="1661232"/>
          </a:xfrm>
          <a:prstGeom prst="rect">
            <a:avLst/>
          </a:prstGeom>
        </p:spPr>
      </p:pic>
      <p:sp>
        <p:nvSpPr>
          <p:cNvPr id="2" name="タイトル 1"/>
          <p:cNvSpPr>
            <a:spLocks noGrp="1"/>
          </p:cNvSpPr>
          <p:nvPr>
            <p:ph type="title"/>
          </p:nvPr>
        </p:nvSpPr>
        <p:spPr/>
        <p:txBody>
          <a:bodyPr/>
          <a:lstStyle/>
          <a:p>
            <a:r>
              <a:rPr lang="ja-JP" altLang="en-US" dirty="0"/>
              <a:t>初歩的な</a:t>
            </a:r>
            <a:r>
              <a:rPr lang="ja-JP" altLang="en-US" dirty="0" smtClean="0"/>
              <a:t>演算子（単項）</a:t>
            </a:r>
            <a:endParaRPr kumimoji="1" lang="ja-JP" altLang="en-US" dirty="0"/>
          </a:p>
        </p:txBody>
      </p:sp>
      <p:sp>
        <p:nvSpPr>
          <p:cNvPr id="3" name="コンテンツ プレースホルダー 2"/>
          <p:cNvSpPr>
            <a:spLocks noGrp="1"/>
          </p:cNvSpPr>
          <p:nvPr>
            <p:ph idx="1"/>
          </p:nvPr>
        </p:nvSpPr>
        <p:spPr>
          <a:xfrm>
            <a:off x="429658" y="1020384"/>
            <a:ext cx="11386206" cy="2226400"/>
          </a:xfrm>
        </p:spPr>
        <p:txBody>
          <a:bodyPr>
            <a:normAutofit/>
          </a:bodyPr>
          <a:lstStyle/>
          <a:p>
            <a:r>
              <a:rPr kumimoji="1" lang="en-US" altLang="ja-JP" dirty="0" smtClean="0"/>
              <a:t>Any</a:t>
            </a:r>
            <a:r>
              <a:rPr kumimoji="1" lang="ja-JP" altLang="en-US" dirty="0" smtClean="0"/>
              <a:t>は、要素が</a:t>
            </a:r>
            <a:r>
              <a:rPr kumimoji="1" lang="en-US" altLang="ja-JP" dirty="0" smtClean="0"/>
              <a:t>1</a:t>
            </a:r>
            <a:r>
              <a:rPr kumimoji="1" lang="ja-JP" altLang="en-US" dirty="0" smtClean="0"/>
              <a:t>つ以上存在するかどうかを確認します。</a:t>
            </a:r>
            <a:endParaRPr kumimoji="1" lang="en-US" altLang="ja-JP" dirty="0" smtClean="0"/>
          </a:p>
          <a:p>
            <a:r>
              <a:rPr lang="en-US" altLang="ja-JP" dirty="0" smtClean="0"/>
              <a:t>All</a:t>
            </a:r>
            <a:r>
              <a:rPr lang="ja-JP" altLang="en-US" dirty="0" smtClean="0"/>
              <a:t>は、全ての要素が条件に合致するかどうかを確認します。</a:t>
            </a:r>
            <a:endParaRPr lang="en-US" altLang="ja-JP" dirty="0" smtClean="0"/>
          </a:p>
          <a:p>
            <a:r>
              <a:rPr kumimoji="1" lang="en-US" altLang="ja-JP" dirty="0" smtClean="0"/>
              <a:t>Count</a:t>
            </a:r>
            <a:r>
              <a:rPr kumimoji="1" lang="ja-JP" altLang="en-US" dirty="0" smtClean="0"/>
              <a:t>は、要素数をカウントします。</a:t>
            </a:r>
            <a:endParaRPr kumimoji="1" lang="en-US" altLang="ja-JP" dirty="0" smtClean="0"/>
          </a:p>
          <a:p>
            <a:r>
              <a:rPr lang="ja-JP" altLang="en-US" dirty="0" smtClean="0"/>
              <a:t>存在</a:t>
            </a:r>
            <a:r>
              <a:rPr lang="ja-JP" altLang="en-US" dirty="0"/>
              <a:t>確認</a:t>
            </a:r>
            <a:r>
              <a:rPr lang="ja-JP" altLang="en-US" dirty="0" smtClean="0"/>
              <a:t>に</a:t>
            </a:r>
            <a:r>
              <a:rPr lang="en-US" altLang="ja-JP" dirty="0" smtClean="0"/>
              <a:t>Count</a:t>
            </a:r>
            <a:r>
              <a:rPr lang="ja-JP" altLang="en-US" dirty="0" smtClean="0"/>
              <a:t>を使わない事。</a:t>
            </a:r>
            <a:r>
              <a:rPr lang="en-US" altLang="ja-JP" dirty="0" smtClean="0"/>
              <a:t>Any</a:t>
            </a:r>
            <a:r>
              <a:rPr lang="ja-JP" altLang="en-US" dirty="0" smtClean="0"/>
              <a:t>で判断します。</a:t>
            </a:r>
            <a:endParaRPr kumimoji="1" lang="ja-JP" altLang="en-US" dirty="0"/>
          </a:p>
        </p:txBody>
      </p:sp>
      <p:sp>
        <p:nvSpPr>
          <p:cNvPr id="6" name="角丸四角形吹き出し 5"/>
          <p:cNvSpPr/>
          <p:nvPr/>
        </p:nvSpPr>
        <p:spPr>
          <a:xfrm>
            <a:off x="4829799" y="3275027"/>
            <a:ext cx="5366874" cy="963464"/>
          </a:xfrm>
          <a:prstGeom prst="wedgeRoundRectCallout">
            <a:avLst>
              <a:gd name="adj1" fmla="val 38295"/>
              <a:gd name="adj2" fmla="val 100539"/>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Count</a:t>
            </a:r>
            <a:r>
              <a:rPr kumimoji="1" lang="ja-JP" altLang="en-US" dirty="0" smtClean="0"/>
              <a:t>を使うと総数を数える可能性があるので、存在確認のためだけにはオーバーヘッドが大きい</a:t>
            </a:r>
            <a:endParaRPr kumimoji="1" lang="ja-JP" altLang="en-US" dirty="0"/>
          </a:p>
        </p:txBody>
      </p:sp>
      <p:sp>
        <p:nvSpPr>
          <p:cNvPr id="8" name="角丸四角形 7"/>
          <p:cNvSpPr/>
          <p:nvPr/>
        </p:nvSpPr>
        <p:spPr>
          <a:xfrm>
            <a:off x="8753996" y="5099876"/>
            <a:ext cx="755373" cy="334988"/>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4976447" y="5795760"/>
            <a:ext cx="4339832" cy="963464"/>
          </a:xfrm>
          <a:prstGeom prst="wedgeRoundRectCallout">
            <a:avLst>
              <a:gd name="adj1" fmla="val 41760"/>
              <a:gd name="adj2" fmla="val -92415"/>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Any</a:t>
            </a:r>
            <a:r>
              <a:rPr kumimoji="1" lang="ja-JP" altLang="en-US" dirty="0" smtClean="0"/>
              <a:t>を使えば、要素が見つかった時点で処理を終えるので効率が良い</a:t>
            </a:r>
            <a:endParaRPr kumimoji="1" lang="ja-JP" altLang="en-US" dirty="0"/>
          </a:p>
        </p:txBody>
      </p:sp>
      <p:sp>
        <p:nvSpPr>
          <p:cNvPr id="10" name="角丸四角形 9"/>
          <p:cNvSpPr/>
          <p:nvPr/>
        </p:nvSpPr>
        <p:spPr>
          <a:xfrm>
            <a:off x="9224073" y="4763004"/>
            <a:ext cx="1826000" cy="334988"/>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38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LINQ to Object</a:t>
            </a:r>
            <a:r>
              <a:rPr kumimoji="1" lang="ja-JP" altLang="en-US" dirty="0" smtClean="0"/>
              <a:t>とは</a:t>
            </a:r>
            <a:endParaRPr kumimoji="1" lang="ja-JP" altLang="en-US" dirty="0"/>
          </a:p>
        </p:txBody>
      </p:sp>
      <p:sp>
        <p:nvSpPr>
          <p:cNvPr id="3" name="コンテンツ プレースホルダー 2"/>
          <p:cNvSpPr>
            <a:spLocks noGrp="1"/>
          </p:cNvSpPr>
          <p:nvPr>
            <p:ph idx="1"/>
          </p:nvPr>
        </p:nvSpPr>
        <p:spPr/>
        <p:txBody>
          <a:bodyPr/>
          <a:lstStyle/>
          <a:p>
            <a:r>
              <a:rPr lang="ja-JP" altLang="en-US" dirty="0">
                <a:solidFill>
                  <a:srgbClr val="FF0000"/>
                </a:solidFill>
              </a:rPr>
              <a:t>全</a:t>
            </a:r>
            <a:r>
              <a:rPr lang="ja-JP" altLang="en-US" dirty="0" smtClean="0">
                <a:solidFill>
                  <a:srgbClr val="FF0000"/>
                </a:solidFill>
              </a:rPr>
              <a:t>ての</a:t>
            </a:r>
            <a:r>
              <a:rPr lang="en-US" altLang="ja-JP" dirty="0" smtClean="0">
                <a:solidFill>
                  <a:srgbClr val="FF0000"/>
                </a:solidFill>
              </a:rPr>
              <a:t>LINQ</a:t>
            </a:r>
            <a:r>
              <a:rPr lang="ja-JP" altLang="en-US" dirty="0" smtClean="0">
                <a:solidFill>
                  <a:srgbClr val="FF0000"/>
                </a:solidFill>
              </a:rPr>
              <a:t>の基本</a:t>
            </a:r>
            <a:r>
              <a:rPr lang="ja-JP" altLang="en-US" dirty="0"/>
              <a:t>。</a:t>
            </a:r>
            <a:endParaRPr lang="en-US" altLang="ja-JP" dirty="0" smtClean="0"/>
          </a:p>
          <a:p>
            <a:r>
              <a:rPr kumimoji="1" lang="ja-JP" altLang="en-US" dirty="0" smtClean="0"/>
              <a:t>配列やコレクションに対して、統一的な手法で集合演算を実行出来る</a:t>
            </a:r>
            <a:r>
              <a:rPr kumimoji="1" lang="ja-JP" altLang="en-US" dirty="0" smtClean="0">
                <a:solidFill>
                  <a:srgbClr val="FF0000"/>
                </a:solidFill>
              </a:rPr>
              <a:t>「演算子」</a:t>
            </a:r>
            <a:r>
              <a:rPr kumimoji="1" lang="ja-JP" altLang="en-US" dirty="0" smtClean="0"/>
              <a:t>と</a:t>
            </a:r>
            <a:r>
              <a:rPr kumimoji="1" lang="ja-JP" altLang="en-US" dirty="0" smtClean="0">
                <a:solidFill>
                  <a:srgbClr val="FF0000"/>
                </a:solidFill>
              </a:rPr>
              <a:t>構文</a:t>
            </a:r>
            <a:r>
              <a:rPr kumimoji="1" lang="ja-JP" altLang="en-US" dirty="0" smtClean="0"/>
              <a:t>のセット。</a:t>
            </a:r>
            <a:endParaRPr kumimoji="1" lang="ja-JP" altLang="en-US" dirty="0"/>
          </a:p>
        </p:txBody>
      </p:sp>
    </p:spTree>
    <p:extLst>
      <p:ext uri="{BB962C8B-B14F-4D97-AF65-F5344CB8AC3E}">
        <p14:creationId xmlns:p14="http://schemas.microsoft.com/office/powerpoint/2010/main" val="611415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初歩的な</a:t>
            </a:r>
            <a:r>
              <a:rPr lang="ja-JP" altLang="en-US" dirty="0" smtClean="0"/>
              <a:t>演算子（単項・即値）</a:t>
            </a:r>
            <a:endParaRPr kumimoji="1" lang="ja-JP" altLang="en-US" dirty="0"/>
          </a:p>
        </p:txBody>
      </p:sp>
      <p:sp>
        <p:nvSpPr>
          <p:cNvPr id="3" name="コンテンツ プレースホルダー 2"/>
          <p:cNvSpPr>
            <a:spLocks noGrp="1"/>
          </p:cNvSpPr>
          <p:nvPr>
            <p:ph idx="1"/>
          </p:nvPr>
        </p:nvSpPr>
        <p:spPr>
          <a:xfrm>
            <a:off x="429658" y="1020383"/>
            <a:ext cx="11386206" cy="3233565"/>
          </a:xfrm>
        </p:spPr>
        <p:txBody>
          <a:bodyPr>
            <a:normAutofit/>
          </a:bodyPr>
          <a:lstStyle/>
          <a:p>
            <a:r>
              <a:rPr kumimoji="1" lang="en-US" altLang="ja-JP" dirty="0" smtClean="0"/>
              <a:t>Max/Min</a:t>
            </a:r>
            <a:r>
              <a:rPr kumimoji="1" lang="ja-JP" altLang="en-US" dirty="0" smtClean="0"/>
              <a:t>は、最大・最小の要素を返します。</a:t>
            </a:r>
            <a:r>
              <a:rPr kumimoji="1" lang="en-US" altLang="ja-JP" dirty="0" err="1" smtClean="0"/>
              <a:t>IComparable</a:t>
            </a:r>
            <a:r>
              <a:rPr kumimoji="1" lang="en-US" altLang="ja-JP" dirty="0" smtClean="0"/>
              <a:t>&lt;T&gt;</a:t>
            </a:r>
            <a:r>
              <a:rPr kumimoji="1" lang="ja-JP" altLang="en-US" dirty="0" smtClean="0"/>
              <a:t>か、</a:t>
            </a:r>
            <a:r>
              <a:rPr kumimoji="1" lang="en-US" altLang="ja-JP" dirty="0" err="1" smtClean="0"/>
              <a:t>IComparer</a:t>
            </a:r>
            <a:r>
              <a:rPr kumimoji="1" lang="en-US" altLang="ja-JP" dirty="0" smtClean="0"/>
              <a:t>&lt;T&gt;</a:t>
            </a:r>
            <a:r>
              <a:rPr kumimoji="1" lang="ja-JP" altLang="en-US" dirty="0" smtClean="0"/>
              <a:t>が必要です。</a:t>
            </a:r>
            <a:endParaRPr kumimoji="1" lang="en-US" altLang="ja-JP" dirty="0" smtClean="0"/>
          </a:p>
          <a:p>
            <a:r>
              <a:rPr kumimoji="1" lang="en-US" altLang="ja-JP" dirty="0" smtClean="0"/>
              <a:t>Max/Min</a:t>
            </a:r>
            <a:r>
              <a:rPr kumimoji="1" lang="ja-JP" altLang="en-US" dirty="0" smtClean="0"/>
              <a:t>には、要素が必要です（</a:t>
            </a:r>
            <a:r>
              <a:rPr lang="ja-JP" altLang="en-US" dirty="0" smtClean="0"/>
              <a:t>要素数</a:t>
            </a:r>
            <a:r>
              <a:rPr lang="en-US" altLang="ja-JP" dirty="0" smtClean="0"/>
              <a:t>0</a:t>
            </a:r>
            <a:r>
              <a:rPr lang="ja-JP" altLang="en-US" dirty="0" smtClean="0"/>
              <a:t>の配列等に適用すると例外が発生）</a:t>
            </a:r>
            <a:endParaRPr kumimoji="1" lang="en-US" altLang="ja-JP" dirty="0" smtClean="0"/>
          </a:p>
          <a:p>
            <a:r>
              <a:rPr lang="en-US" altLang="ja-JP" dirty="0" smtClean="0"/>
              <a:t>Sum</a:t>
            </a:r>
            <a:r>
              <a:rPr lang="ja-JP" altLang="en-US" dirty="0" smtClean="0"/>
              <a:t>は、要素の合計を算出します。</a:t>
            </a:r>
            <a:endParaRPr kumimoji="1" lang="en-US" altLang="ja-JP" dirty="0" smtClean="0"/>
          </a:p>
          <a:p>
            <a:endParaRPr kumimoji="1" lang="ja-JP" altLang="en-US" dirty="0"/>
          </a:p>
        </p:txBody>
      </p:sp>
    </p:spTree>
    <p:extLst>
      <p:ext uri="{BB962C8B-B14F-4D97-AF65-F5344CB8AC3E}">
        <p14:creationId xmlns:p14="http://schemas.microsoft.com/office/powerpoint/2010/main" val="2793431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初歩的な</a:t>
            </a:r>
            <a:r>
              <a:rPr lang="ja-JP" altLang="en-US" dirty="0" smtClean="0"/>
              <a:t>演算子（固定化）</a:t>
            </a:r>
            <a:endParaRPr kumimoji="1" lang="ja-JP" altLang="en-US" dirty="0"/>
          </a:p>
        </p:txBody>
      </p:sp>
      <p:sp>
        <p:nvSpPr>
          <p:cNvPr id="3" name="コンテンツ プレースホルダー 2"/>
          <p:cNvSpPr>
            <a:spLocks noGrp="1"/>
          </p:cNvSpPr>
          <p:nvPr>
            <p:ph idx="1"/>
          </p:nvPr>
        </p:nvSpPr>
        <p:spPr>
          <a:xfrm>
            <a:off x="429658" y="1020384"/>
            <a:ext cx="11386206" cy="2716730"/>
          </a:xfrm>
        </p:spPr>
        <p:txBody>
          <a:bodyPr>
            <a:normAutofit/>
          </a:bodyPr>
          <a:lstStyle/>
          <a:p>
            <a:r>
              <a:rPr kumimoji="1" lang="ja-JP" altLang="en-US" dirty="0" smtClean="0"/>
              <a:t>通常</a:t>
            </a:r>
            <a:r>
              <a:rPr kumimoji="1" lang="en-US" altLang="ja-JP" dirty="0" smtClean="0"/>
              <a:t>LINQ</a:t>
            </a:r>
            <a:r>
              <a:rPr lang="ja-JP" altLang="en-US" dirty="0"/>
              <a:t>クエリ</a:t>
            </a:r>
            <a:r>
              <a:rPr lang="ja-JP" altLang="en-US" dirty="0" smtClean="0"/>
              <a:t>は、</a:t>
            </a:r>
            <a:r>
              <a:rPr lang="ja-JP" altLang="en-US" dirty="0" smtClean="0">
                <a:solidFill>
                  <a:srgbClr val="FF0000"/>
                </a:solidFill>
              </a:rPr>
              <a:t>式が実際に実行されるまで処理が保留されます</a:t>
            </a:r>
            <a:r>
              <a:rPr lang="ja-JP" altLang="en-US" dirty="0" smtClean="0"/>
              <a:t>（式の内容だけが記憶されている）。この事を</a:t>
            </a:r>
            <a:r>
              <a:rPr lang="ja-JP" altLang="en-US" dirty="0" smtClean="0">
                <a:solidFill>
                  <a:srgbClr val="FF0000"/>
                </a:solidFill>
              </a:rPr>
              <a:t>「遅延評価」</a:t>
            </a:r>
            <a:r>
              <a:rPr lang="ja-JP" altLang="en-US" dirty="0" smtClean="0"/>
              <a:t>と呼びます。</a:t>
            </a:r>
            <a:endParaRPr lang="en-US" altLang="ja-JP" dirty="0" smtClean="0"/>
          </a:p>
          <a:p>
            <a:r>
              <a:rPr lang="en-US" altLang="ja-JP" dirty="0" err="1" smtClean="0"/>
              <a:t>ToArray</a:t>
            </a:r>
            <a:r>
              <a:rPr lang="ja-JP" altLang="en-US" dirty="0" smtClean="0"/>
              <a:t>・</a:t>
            </a:r>
            <a:r>
              <a:rPr lang="en-US" altLang="ja-JP" dirty="0" err="1" smtClean="0"/>
              <a:t>ToList</a:t>
            </a:r>
            <a:r>
              <a:rPr lang="ja-JP" altLang="en-US" dirty="0" smtClean="0"/>
              <a:t>は</a:t>
            </a:r>
            <a:r>
              <a:rPr lang="ja-JP" altLang="en-US" dirty="0"/>
              <a:t>、</a:t>
            </a:r>
            <a:r>
              <a:rPr lang="ja-JP" altLang="en-US" dirty="0" smtClean="0"/>
              <a:t>それぞれ配列とリストに</a:t>
            </a:r>
            <a:r>
              <a:rPr lang="ja-JP" altLang="en-US" dirty="0"/>
              <a:t>変換します</a:t>
            </a:r>
            <a:r>
              <a:rPr lang="ja-JP" altLang="en-US" dirty="0" smtClean="0"/>
              <a:t>。しかし、配列やリストに</a:t>
            </a:r>
            <a:r>
              <a:rPr lang="ja-JP" altLang="en-US" dirty="0"/>
              <a:t>結果を入れるためには、</a:t>
            </a:r>
            <a:r>
              <a:rPr lang="ja-JP" altLang="en-US" dirty="0">
                <a:solidFill>
                  <a:srgbClr val="FF0000"/>
                </a:solidFill>
              </a:rPr>
              <a:t>要素群が「確定」</a:t>
            </a:r>
            <a:r>
              <a:rPr lang="ja-JP" altLang="en-US" dirty="0"/>
              <a:t>しなければなりません</a:t>
            </a:r>
            <a:r>
              <a:rPr lang="ja-JP" altLang="en-US" dirty="0" smtClean="0"/>
              <a:t>。したがって、これらの演算子はその場で実行されます。</a:t>
            </a:r>
            <a:endParaRPr kumimoji="1" lang="ja-JP" altLang="en-US" dirty="0"/>
          </a:p>
        </p:txBody>
      </p:sp>
      <p:pic>
        <p:nvPicPr>
          <p:cNvPr id="4" name="図 3"/>
          <p:cNvPicPr>
            <a:picLocks noChangeAspect="1"/>
          </p:cNvPicPr>
          <p:nvPr/>
        </p:nvPicPr>
        <p:blipFill>
          <a:blip r:embed="rId2"/>
          <a:stretch>
            <a:fillRect/>
          </a:stretch>
        </p:blipFill>
        <p:spPr>
          <a:xfrm>
            <a:off x="1372689" y="3771552"/>
            <a:ext cx="9753413" cy="1887758"/>
          </a:xfrm>
          <a:prstGeom prst="rect">
            <a:avLst/>
          </a:prstGeom>
        </p:spPr>
      </p:pic>
      <p:sp>
        <p:nvSpPr>
          <p:cNvPr id="6" name="角丸四角形 5"/>
          <p:cNvSpPr/>
          <p:nvPr/>
        </p:nvSpPr>
        <p:spPr>
          <a:xfrm>
            <a:off x="4311394" y="4463214"/>
            <a:ext cx="6814708" cy="370315"/>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8411212" y="5198866"/>
            <a:ext cx="3616038" cy="1229952"/>
          </a:xfrm>
          <a:prstGeom prst="wedgeRoundRectCallout">
            <a:avLst>
              <a:gd name="adj1" fmla="val -39600"/>
              <a:gd name="adj2" fmla="val -83314"/>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この時点ではまだフィルターは実行されていない</a:t>
            </a:r>
            <a:endParaRPr kumimoji="1" lang="en-US" altLang="ja-JP" dirty="0" smtClean="0"/>
          </a:p>
          <a:p>
            <a:pPr algn="ctr"/>
            <a:r>
              <a:rPr kumimoji="1" lang="ja-JP" altLang="en-US" dirty="0" smtClean="0"/>
              <a:t>（</a:t>
            </a:r>
            <a:r>
              <a:rPr kumimoji="1" lang="en-US" altLang="ja-JP" dirty="0" smtClean="0"/>
              <a:t>filtered</a:t>
            </a:r>
            <a:r>
              <a:rPr kumimoji="1" lang="ja-JP" altLang="en-US" dirty="0" smtClean="0"/>
              <a:t>は式そのものを示す）</a:t>
            </a:r>
            <a:endParaRPr kumimoji="1" lang="ja-JP" altLang="en-US" dirty="0"/>
          </a:p>
        </p:txBody>
      </p:sp>
      <p:sp>
        <p:nvSpPr>
          <p:cNvPr id="9" name="角丸四角形 8"/>
          <p:cNvSpPr/>
          <p:nvPr/>
        </p:nvSpPr>
        <p:spPr>
          <a:xfrm>
            <a:off x="4536681" y="4876104"/>
            <a:ext cx="1447577" cy="370315"/>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4536681" y="5571435"/>
            <a:ext cx="3616038" cy="857383"/>
          </a:xfrm>
          <a:prstGeom prst="wedgeRoundRectCallout">
            <a:avLst>
              <a:gd name="adj1" fmla="val -41432"/>
              <a:gd name="adj2" fmla="val -95166"/>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配列に変換する過程で、初めて</a:t>
            </a:r>
            <a:r>
              <a:rPr kumimoji="1" lang="en-US" altLang="ja-JP" dirty="0" smtClean="0"/>
              <a:t>filtered</a:t>
            </a:r>
            <a:r>
              <a:rPr kumimoji="1" lang="ja-JP" altLang="en-US" dirty="0" smtClean="0"/>
              <a:t>が実行される</a:t>
            </a:r>
            <a:endParaRPr kumimoji="1" lang="ja-JP" altLang="en-US" dirty="0"/>
          </a:p>
        </p:txBody>
      </p:sp>
      <p:sp>
        <p:nvSpPr>
          <p:cNvPr id="11" name="メモ 10"/>
          <p:cNvSpPr/>
          <p:nvPr/>
        </p:nvSpPr>
        <p:spPr>
          <a:xfrm>
            <a:off x="423521" y="5760720"/>
            <a:ext cx="2531164" cy="964591"/>
          </a:xfrm>
          <a:prstGeom prst="foldedCorner">
            <a:avLst>
              <a:gd name="adj" fmla="val 20734"/>
            </a:avLst>
          </a:prstGeom>
          <a:solidFill>
            <a:srgbClr val="B07BD7"/>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Any</a:t>
            </a:r>
            <a:r>
              <a:rPr kumimoji="1" lang="ja-JP" altLang="en-US" dirty="0" smtClean="0"/>
              <a:t>や</a:t>
            </a:r>
            <a:r>
              <a:rPr kumimoji="1" lang="en-US" altLang="ja-JP" dirty="0" smtClean="0"/>
              <a:t>Count</a:t>
            </a:r>
            <a:r>
              <a:rPr kumimoji="1" lang="ja-JP" altLang="en-US" dirty="0" smtClean="0"/>
              <a:t>なども、</a:t>
            </a:r>
            <a:endParaRPr kumimoji="1" lang="en-US" altLang="ja-JP" dirty="0" smtClean="0"/>
          </a:p>
          <a:p>
            <a:pPr algn="ctr"/>
            <a:r>
              <a:rPr kumimoji="1" lang="ja-JP" altLang="en-US" dirty="0" smtClean="0"/>
              <a:t>その場で実行されます</a:t>
            </a:r>
            <a:endParaRPr kumimoji="1" lang="en-US" altLang="ja-JP" dirty="0" smtClean="0"/>
          </a:p>
        </p:txBody>
      </p:sp>
    </p:spTree>
    <p:extLst>
      <p:ext uri="{BB962C8B-B14F-4D97-AF65-F5344CB8AC3E}">
        <p14:creationId xmlns:p14="http://schemas.microsoft.com/office/powerpoint/2010/main" val="2718012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アジェンダ</a:t>
            </a:r>
            <a:endParaRPr kumimoji="1" lang="ja-JP" altLang="en-US" dirty="0"/>
          </a:p>
        </p:txBody>
      </p:sp>
      <p:sp>
        <p:nvSpPr>
          <p:cNvPr id="3" name="コンテンツ プレースホルダー 2"/>
          <p:cNvSpPr>
            <a:spLocks noGrp="1"/>
          </p:cNvSpPr>
          <p:nvPr>
            <p:ph idx="1"/>
          </p:nvPr>
        </p:nvSpPr>
        <p:spPr/>
        <p:txBody>
          <a:bodyPr/>
          <a:lstStyle/>
          <a:p>
            <a:r>
              <a:rPr lang="ja-JP" altLang="en-US" dirty="0"/>
              <a:t>ループと分岐処理からの</a:t>
            </a:r>
            <a:r>
              <a:rPr lang="ja-JP" altLang="en-US" dirty="0" smtClean="0"/>
              <a:t>脱却</a:t>
            </a:r>
            <a:endParaRPr lang="en-US" altLang="ja-JP" dirty="0" smtClean="0"/>
          </a:p>
          <a:p>
            <a:r>
              <a:rPr lang="ja-JP" altLang="en-US" dirty="0"/>
              <a:t>構造的な値への</a:t>
            </a:r>
            <a:r>
              <a:rPr lang="ja-JP" altLang="en-US" dirty="0" smtClean="0"/>
              <a:t>適用</a:t>
            </a:r>
            <a:endParaRPr lang="en-US" altLang="ja-JP" dirty="0" smtClean="0"/>
          </a:p>
          <a:p>
            <a:r>
              <a:rPr lang="ja-JP" altLang="en-US" dirty="0"/>
              <a:t>初歩的な</a:t>
            </a:r>
            <a:r>
              <a:rPr lang="ja-JP" altLang="en-US" dirty="0" smtClean="0"/>
              <a:t>演算子</a:t>
            </a:r>
            <a:endParaRPr lang="en-US" altLang="ja-JP" dirty="0" smtClean="0"/>
          </a:p>
          <a:p>
            <a:r>
              <a:rPr lang="ja-JP" altLang="en-US" b="1" dirty="0">
                <a:solidFill>
                  <a:srgbClr val="FF0000"/>
                </a:solidFill>
              </a:rPr>
              <a:t>実践的な</a:t>
            </a:r>
            <a:r>
              <a:rPr lang="en-US" altLang="ja-JP" b="1" dirty="0" err="1">
                <a:solidFill>
                  <a:srgbClr val="FF0000"/>
                </a:solidFill>
              </a:rPr>
              <a:t>foreach</a:t>
            </a:r>
            <a:r>
              <a:rPr lang="ja-JP" altLang="en-US" b="1" dirty="0">
                <a:solidFill>
                  <a:srgbClr val="FF0000"/>
                </a:solidFill>
              </a:rPr>
              <a:t>の</a:t>
            </a:r>
            <a:r>
              <a:rPr lang="ja-JP" altLang="en-US" b="1" dirty="0" smtClean="0">
                <a:solidFill>
                  <a:srgbClr val="FF0000"/>
                </a:solidFill>
              </a:rPr>
              <a:t>置き換え</a:t>
            </a:r>
            <a:endParaRPr lang="en-US" altLang="ja-JP" b="1" dirty="0" smtClean="0">
              <a:solidFill>
                <a:srgbClr val="FF0000"/>
              </a:solidFill>
            </a:endParaRPr>
          </a:p>
          <a:p>
            <a:r>
              <a:rPr lang="ja-JP" altLang="en-US" dirty="0"/>
              <a:t>列挙子と</a:t>
            </a:r>
            <a:r>
              <a:rPr lang="ja-JP" altLang="en-US" dirty="0" smtClean="0"/>
              <a:t>は</a:t>
            </a:r>
            <a:endParaRPr lang="en-US" altLang="ja-JP" dirty="0" smtClean="0"/>
          </a:p>
          <a:p>
            <a:r>
              <a:rPr kumimoji="1" lang="ja-JP" altLang="en-US" dirty="0" smtClean="0"/>
              <a:t>演算子を作る</a:t>
            </a:r>
            <a:endParaRPr kumimoji="1" lang="en-US" altLang="ja-JP" dirty="0" smtClean="0"/>
          </a:p>
          <a:p>
            <a:r>
              <a:rPr lang="ja-JP" altLang="en-US" dirty="0" smtClean="0"/>
              <a:t>パフォーマンスの改善</a:t>
            </a:r>
            <a:endParaRPr kumimoji="1" lang="en-US" altLang="ja-JP"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9930" y="2952701"/>
            <a:ext cx="2670312" cy="3534237"/>
          </a:xfrm>
          <a:prstGeom prst="rect">
            <a:avLst/>
          </a:prstGeom>
        </p:spPr>
      </p:pic>
    </p:spTree>
    <p:extLst>
      <p:ext uri="{BB962C8B-B14F-4D97-AF65-F5344CB8AC3E}">
        <p14:creationId xmlns:p14="http://schemas.microsoft.com/office/powerpoint/2010/main" val="927890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a:off x="525131" y="1613445"/>
            <a:ext cx="8351784" cy="4217512"/>
          </a:xfrm>
          <a:prstGeom prst="rect">
            <a:avLst/>
          </a:prstGeom>
        </p:spPr>
      </p:pic>
      <p:sp>
        <p:nvSpPr>
          <p:cNvPr id="2" name="タイトル 1"/>
          <p:cNvSpPr>
            <a:spLocks noGrp="1"/>
          </p:cNvSpPr>
          <p:nvPr>
            <p:ph type="title"/>
          </p:nvPr>
        </p:nvSpPr>
        <p:spPr/>
        <p:txBody>
          <a:bodyPr/>
          <a:lstStyle/>
          <a:p>
            <a:r>
              <a:rPr kumimoji="1" lang="ja-JP" altLang="en-US" dirty="0" smtClean="0"/>
              <a:t>実践的な</a:t>
            </a:r>
            <a:r>
              <a:rPr kumimoji="1" lang="en-US" altLang="ja-JP" dirty="0" err="1" smtClean="0"/>
              <a:t>foreach</a:t>
            </a:r>
            <a:r>
              <a:rPr kumimoji="1" lang="ja-JP" altLang="en-US" dirty="0" smtClean="0"/>
              <a:t>の置き換え</a:t>
            </a:r>
            <a:endParaRPr kumimoji="1" lang="ja-JP" altLang="en-US" dirty="0"/>
          </a:p>
        </p:txBody>
      </p:sp>
      <p:sp>
        <p:nvSpPr>
          <p:cNvPr id="3" name="コンテンツ プレースホルダー 2"/>
          <p:cNvSpPr>
            <a:spLocks noGrp="1"/>
          </p:cNvSpPr>
          <p:nvPr>
            <p:ph idx="1"/>
          </p:nvPr>
        </p:nvSpPr>
        <p:spPr>
          <a:xfrm>
            <a:off x="429658" y="1020384"/>
            <a:ext cx="11386206" cy="470683"/>
          </a:xfrm>
        </p:spPr>
        <p:txBody>
          <a:bodyPr>
            <a:normAutofit lnSpcReduction="10000"/>
          </a:bodyPr>
          <a:lstStyle/>
          <a:p>
            <a:r>
              <a:rPr lang="ja-JP" altLang="en-US" dirty="0" smtClean="0"/>
              <a:t>一重ループの例</a:t>
            </a:r>
            <a:endParaRPr kumimoji="1" lang="ja-JP" altLang="en-US" dirty="0"/>
          </a:p>
        </p:txBody>
      </p:sp>
      <p:sp>
        <p:nvSpPr>
          <p:cNvPr id="5" name="角丸四角形 4"/>
          <p:cNvSpPr/>
          <p:nvPr/>
        </p:nvSpPr>
        <p:spPr>
          <a:xfrm>
            <a:off x="2221108" y="4007310"/>
            <a:ext cx="3888144" cy="370315"/>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64612" y="2625220"/>
            <a:ext cx="7812303" cy="370315"/>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6825427" y="1194518"/>
            <a:ext cx="5273808" cy="1277144"/>
          </a:xfrm>
          <a:prstGeom prst="wedgeRoundRectCallout">
            <a:avLst>
              <a:gd name="adj1" fmla="val -40768"/>
              <a:gd name="adj2" fmla="val 71299"/>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①</a:t>
            </a:r>
            <a:r>
              <a:rPr kumimoji="1" lang="en-US" altLang="ja-JP" dirty="0" smtClean="0"/>
              <a:t>for</a:t>
            </a:r>
            <a:r>
              <a:rPr kumimoji="1" lang="ja-JP" altLang="en-US" dirty="0" smtClean="0"/>
              <a:t>・</a:t>
            </a:r>
            <a:r>
              <a:rPr kumimoji="1" lang="en-US" altLang="ja-JP" dirty="0" err="1" smtClean="0"/>
              <a:t>foreach</a:t>
            </a:r>
            <a:r>
              <a:rPr kumimoji="1" lang="ja-JP" altLang="en-US" dirty="0" smtClean="0"/>
              <a:t>・</a:t>
            </a:r>
            <a:r>
              <a:rPr kumimoji="1" lang="en-US" altLang="ja-JP" dirty="0" smtClean="0"/>
              <a:t>while</a:t>
            </a:r>
            <a:r>
              <a:rPr kumimoji="1" lang="ja-JP" altLang="en-US" dirty="0" smtClean="0"/>
              <a:t>などのループ構文に注目し、何を列挙しているのかを確認する。</a:t>
            </a:r>
            <a:endParaRPr kumimoji="1" lang="en-US" altLang="ja-JP" dirty="0" smtClean="0"/>
          </a:p>
          <a:p>
            <a:pPr algn="ctr"/>
            <a:r>
              <a:rPr kumimoji="1" lang="ja-JP" altLang="en-US" dirty="0" smtClean="0"/>
              <a:t>「</a:t>
            </a:r>
            <a:r>
              <a:rPr kumimoji="1" lang="en-US" altLang="ja-JP" dirty="0" smtClean="0"/>
              <a:t>persons</a:t>
            </a:r>
            <a:r>
              <a:rPr kumimoji="1" lang="ja-JP" altLang="en-US" dirty="0" smtClean="0"/>
              <a:t>を列挙している」</a:t>
            </a:r>
            <a:endParaRPr kumimoji="1" lang="ja-JP" altLang="en-US" dirty="0"/>
          </a:p>
        </p:txBody>
      </p:sp>
      <p:sp>
        <p:nvSpPr>
          <p:cNvPr id="6" name="角丸四角形吹き出し 5"/>
          <p:cNvSpPr/>
          <p:nvPr/>
        </p:nvSpPr>
        <p:spPr>
          <a:xfrm>
            <a:off x="6918192" y="4057266"/>
            <a:ext cx="4897672" cy="1583679"/>
          </a:xfrm>
          <a:prstGeom prst="wedgeRoundRectCallout">
            <a:avLst>
              <a:gd name="adj1" fmla="val -71712"/>
              <a:gd name="adj2" fmla="val -35761"/>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②最終的に、何をするのかに注目する。</a:t>
            </a:r>
            <a:endParaRPr kumimoji="1" lang="en-US" altLang="ja-JP" dirty="0" smtClean="0"/>
          </a:p>
          <a:p>
            <a:pPr algn="ctr"/>
            <a:r>
              <a:rPr kumimoji="1" lang="ja-JP" altLang="en-US" b="1" dirty="0" smtClean="0">
                <a:solidFill>
                  <a:srgbClr val="FF0000"/>
                </a:solidFill>
              </a:rPr>
              <a:t>「</a:t>
            </a:r>
            <a:r>
              <a:rPr kumimoji="1" lang="en-US" altLang="ja-JP" b="1" dirty="0" smtClean="0">
                <a:solidFill>
                  <a:srgbClr val="FF0000"/>
                </a:solidFill>
              </a:rPr>
              <a:t>list</a:t>
            </a:r>
            <a:r>
              <a:rPr kumimoji="1" lang="ja-JP" altLang="en-US" b="1" dirty="0" smtClean="0">
                <a:solidFill>
                  <a:srgbClr val="FF0000"/>
                </a:solidFill>
              </a:rPr>
              <a:t>に</a:t>
            </a:r>
            <a:r>
              <a:rPr kumimoji="1" lang="en-US" altLang="ja-JP" b="1" dirty="0" smtClean="0">
                <a:solidFill>
                  <a:srgbClr val="FF0000"/>
                </a:solidFill>
              </a:rPr>
              <a:t>person</a:t>
            </a:r>
            <a:r>
              <a:rPr kumimoji="1" lang="ja-JP" altLang="en-US" b="1" dirty="0" smtClean="0">
                <a:solidFill>
                  <a:srgbClr val="FF0000"/>
                </a:solidFill>
              </a:rPr>
              <a:t>を追加（結果を保存）」</a:t>
            </a:r>
            <a:endParaRPr kumimoji="1" lang="en-US" altLang="ja-JP" b="1" dirty="0" smtClean="0">
              <a:solidFill>
                <a:srgbClr val="FF0000"/>
              </a:solidFill>
            </a:endParaRPr>
          </a:p>
          <a:p>
            <a:pPr algn="ctr"/>
            <a:r>
              <a:rPr kumimoji="1" lang="ja-JP" altLang="en-US" dirty="0" smtClean="0"/>
              <a:t>より的確に→</a:t>
            </a:r>
            <a:r>
              <a:rPr kumimoji="1" lang="ja-JP" altLang="en-US" b="1" dirty="0" smtClean="0">
                <a:solidFill>
                  <a:srgbClr val="FF0000"/>
                </a:solidFill>
              </a:rPr>
              <a:t>「</a:t>
            </a:r>
            <a:r>
              <a:rPr kumimoji="1" lang="en-US" altLang="ja-JP" b="1" dirty="0" smtClean="0">
                <a:solidFill>
                  <a:srgbClr val="FF0000"/>
                </a:solidFill>
              </a:rPr>
              <a:t>person</a:t>
            </a:r>
            <a:r>
              <a:rPr kumimoji="1" lang="ja-JP" altLang="en-US" b="1" dirty="0" smtClean="0">
                <a:solidFill>
                  <a:srgbClr val="FF0000"/>
                </a:solidFill>
              </a:rPr>
              <a:t>のリストを生成」</a:t>
            </a:r>
            <a:endParaRPr kumimoji="1" lang="en-US" altLang="ja-JP" b="1" dirty="0" smtClean="0">
              <a:solidFill>
                <a:srgbClr val="FF0000"/>
              </a:solidFill>
            </a:endParaRPr>
          </a:p>
          <a:p>
            <a:pPr algn="ctr"/>
            <a:r>
              <a:rPr kumimoji="1" lang="ja-JP" altLang="en-US" dirty="0"/>
              <a:t>より的確に→</a:t>
            </a:r>
            <a:r>
              <a:rPr kumimoji="1" lang="ja-JP" altLang="en-US" b="1" dirty="0" smtClean="0">
                <a:solidFill>
                  <a:srgbClr val="FF0000"/>
                </a:solidFill>
              </a:rPr>
              <a:t>「</a:t>
            </a:r>
            <a:r>
              <a:rPr kumimoji="1" lang="en-US" altLang="ja-JP" b="1" dirty="0" smtClean="0">
                <a:solidFill>
                  <a:srgbClr val="FF0000"/>
                </a:solidFill>
              </a:rPr>
              <a:t>person</a:t>
            </a:r>
            <a:r>
              <a:rPr kumimoji="1" lang="ja-JP" altLang="en-US" b="1" dirty="0" smtClean="0">
                <a:solidFill>
                  <a:srgbClr val="FF0000"/>
                </a:solidFill>
              </a:rPr>
              <a:t>の配列を生成」</a:t>
            </a:r>
            <a:endParaRPr kumimoji="1" lang="ja-JP" altLang="en-US" b="1" dirty="0">
              <a:solidFill>
                <a:srgbClr val="FF0000"/>
              </a:solidFill>
            </a:endParaRPr>
          </a:p>
        </p:txBody>
      </p:sp>
      <p:sp>
        <p:nvSpPr>
          <p:cNvPr id="9" name="角丸四角形 8"/>
          <p:cNvSpPr/>
          <p:nvPr/>
        </p:nvSpPr>
        <p:spPr>
          <a:xfrm>
            <a:off x="2143835" y="5019085"/>
            <a:ext cx="2292937" cy="370315"/>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a:endCxn id="9" idx="3"/>
          </p:cNvCxnSpPr>
          <p:nvPr/>
        </p:nvCxnSpPr>
        <p:spPr>
          <a:xfrm flipH="1">
            <a:off x="4436772" y="5019085"/>
            <a:ext cx="2481420" cy="185158"/>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角丸四角形吹き出し 11"/>
          <p:cNvSpPr/>
          <p:nvPr/>
        </p:nvSpPr>
        <p:spPr>
          <a:xfrm>
            <a:off x="5619842" y="5963229"/>
            <a:ext cx="3955233" cy="609470"/>
          </a:xfrm>
          <a:prstGeom prst="wedgeRoundRectCallout">
            <a:avLst>
              <a:gd name="adj1" fmla="val 37027"/>
              <a:gd name="adj2" fmla="val -132398"/>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t>「何となく、一つに出来そうだ」</a:t>
            </a:r>
            <a:endParaRPr kumimoji="1" lang="ja-JP" altLang="en-US" b="1" dirty="0">
              <a:solidFill>
                <a:srgbClr val="FF0000"/>
              </a:solidFill>
            </a:endParaRPr>
          </a:p>
        </p:txBody>
      </p:sp>
    </p:spTree>
    <p:extLst>
      <p:ext uri="{BB962C8B-B14F-4D97-AF65-F5344CB8AC3E}">
        <p14:creationId xmlns:p14="http://schemas.microsoft.com/office/powerpoint/2010/main" val="2455750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11596" y="2152848"/>
            <a:ext cx="10504842" cy="2123319"/>
          </a:xfrm>
          <a:prstGeom prst="rect">
            <a:avLst/>
          </a:prstGeom>
        </p:spPr>
      </p:pic>
      <p:sp>
        <p:nvSpPr>
          <p:cNvPr id="2" name="タイトル 1"/>
          <p:cNvSpPr>
            <a:spLocks noGrp="1"/>
          </p:cNvSpPr>
          <p:nvPr>
            <p:ph type="title"/>
          </p:nvPr>
        </p:nvSpPr>
        <p:spPr/>
        <p:txBody>
          <a:bodyPr/>
          <a:lstStyle/>
          <a:p>
            <a:r>
              <a:rPr kumimoji="1" lang="ja-JP" altLang="en-US" dirty="0" smtClean="0"/>
              <a:t>実践的な</a:t>
            </a:r>
            <a:r>
              <a:rPr kumimoji="1" lang="en-US" altLang="ja-JP" dirty="0" err="1" smtClean="0"/>
              <a:t>foreach</a:t>
            </a:r>
            <a:r>
              <a:rPr kumimoji="1" lang="ja-JP" altLang="en-US" dirty="0" smtClean="0"/>
              <a:t>の置き換え</a:t>
            </a:r>
            <a:endParaRPr kumimoji="1" lang="ja-JP" altLang="en-US" dirty="0"/>
          </a:p>
        </p:txBody>
      </p:sp>
      <p:sp>
        <p:nvSpPr>
          <p:cNvPr id="3" name="コンテンツ プレースホルダー 2"/>
          <p:cNvSpPr>
            <a:spLocks noGrp="1"/>
          </p:cNvSpPr>
          <p:nvPr>
            <p:ph idx="1"/>
          </p:nvPr>
        </p:nvSpPr>
        <p:spPr>
          <a:xfrm>
            <a:off x="429658" y="1020384"/>
            <a:ext cx="11386206" cy="470683"/>
          </a:xfrm>
        </p:spPr>
        <p:txBody>
          <a:bodyPr>
            <a:normAutofit lnSpcReduction="10000"/>
          </a:bodyPr>
          <a:lstStyle/>
          <a:p>
            <a:r>
              <a:rPr lang="ja-JP" altLang="en-US" dirty="0" smtClean="0"/>
              <a:t>一重ループの例</a:t>
            </a:r>
            <a:endParaRPr kumimoji="1" lang="ja-JP" altLang="en-US" dirty="0"/>
          </a:p>
        </p:txBody>
      </p:sp>
      <p:sp>
        <p:nvSpPr>
          <p:cNvPr id="5" name="角丸四角形 4"/>
          <p:cNvSpPr/>
          <p:nvPr/>
        </p:nvSpPr>
        <p:spPr>
          <a:xfrm>
            <a:off x="1740033" y="3588677"/>
            <a:ext cx="1718784" cy="370315"/>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221109" y="2841027"/>
            <a:ext cx="1462996" cy="370315"/>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3110300" y="1796834"/>
            <a:ext cx="3807892" cy="764823"/>
          </a:xfrm>
          <a:prstGeom prst="wedgeRoundRectCallout">
            <a:avLst>
              <a:gd name="adj1" fmla="val -39724"/>
              <a:gd name="adj2" fmla="val 99022"/>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①に対応するもの（列挙対象）</a:t>
            </a:r>
            <a:endParaRPr kumimoji="1" lang="ja-JP" altLang="en-US" dirty="0"/>
          </a:p>
        </p:txBody>
      </p:sp>
      <p:sp>
        <p:nvSpPr>
          <p:cNvPr id="6" name="角丸四角形吹き出し 5"/>
          <p:cNvSpPr/>
          <p:nvPr/>
        </p:nvSpPr>
        <p:spPr>
          <a:xfrm>
            <a:off x="2525909" y="4279125"/>
            <a:ext cx="4289010" cy="685221"/>
          </a:xfrm>
          <a:prstGeom prst="wedgeRoundRectCallout">
            <a:avLst>
              <a:gd name="adj1" fmla="val -43904"/>
              <a:gd name="adj2" fmla="val -105385"/>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②に対応するもの（結果の保存）</a:t>
            </a:r>
            <a:endParaRPr kumimoji="1" lang="ja-JP" altLang="en-US" dirty="0"/>
          </a:p>
        </p:txBody>
      </p:sp>
    </p:spTree>
    <p:extLst>
      <p:ext uri="{BB962C8B-B14F-4D97-AF65-F5344CB8AC3E}">
        <p14:creationId xmlns:p14="http://schemas.microsoft.com/office/powerpoint/2010/main" val="1889111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11596" y="2152848"/>
            <a:ext cx="10504842" cy="2123319"/>
          </a:xfrm>
          <a:prstGeom prst="rect">
            <a:avLst/>
          </a:prstGeom>
        </p:spPr>
      </p:pic>
      <p:sp>
        <p:nvSpPr>
          <p:cNvPr id="2" name="タイトル 1"/>
          <p:cNvSpPr>
            <a:spLocks noGrp="1"/>
          </p:cNvSpPr>
          <p:nvPr>
            <p:ph type="title"/>
          </p:nvPr>
        </p:nvSpPr>
        <p:spPr/>
        <p:txBody>
          <a:bodyPr/>
          <a:lstStyle/>
          <a:p>
            <a:r>
              <a:rPr kumimoji="1" lang="ja-JP" altLang="en-US" dirty="0" smtClean="0"/>
              <a:t>実践的な</a:t>
            </a:r>
            <a:r>
              <a:rPr kumimoji="1" lang="en-US" altLang="ja-JP" dirty="0" err="1" smtClean="0"/>
              <a:t>foreach</a:t>
            </a:r>
            <a:r>
              <a:rPr kumimoji="1" lang="ja-JP" altLang="en-US" dirty="0" smtClean="0"/>
              <a:t>の置き換え</a:t>
            </a:r>
            <a:endParaRPr kumimoji="1" lang="ja-JP" altLang="en-US" dirty="0"/>
          </a:p>
        </p:txBody>
      </p:sp>
      <p:sp>
        <p:nvSpPr>
          <p:cNvPr id="3" name="コンテンツ プレースホルダー 2"/>
          <p:cNvSpPr>
            <a:spLocks noGrp="1"/>
          </p:cNvSpPr>
          <p:nvPr>
            <p:ph idx="1"/>
          </p:nvPr>
        </p:nvSpPr>
        <p:spPr>
          <a:xfrm>
            <a:off x="429658" y="1020384"/>
            <a:ext cx="11386206" cy="470683"/>
          </a:xfrm>
        </p:spPr>
        <p:txBody>
          <a:bodyPr>
            <a:normAutofit lnSpcReduction="10000"/>
          </a:bodyPr>
          <a:lstStyle/>
          <a:p>
            <a:r>
              <a:rPr lang="en-US" altLang="ja-JP" dirty="0" smtClean="0"/>
              <a:t>LINQ</a:t>
            </a:r>
            <a:r>
              <a:rPr lang="ja-JP" altLang="en-US" dirty="0" smtClean="0"/>
              <a:t>における、</a:t>
            </a:r>
            <a:r>
              <a:rPr lang="en-US" altLang="ja-JP" dirty="0" smtClean="0"/>
              <a:t>Producer-Consumer</a:t>
            </a:r>
            <a:r>
              <a:rPr lang="ja-JP" altLang="en-US" dirty="0" smtClean="0"/>
              <a:t>とは</a:t>
            </a:r>
            <a:endParaRPr kumimoji="1" lang="ja-JP" altLang="en-US" dirty="0"/>
          </a:p>
        </p:txBody>
      </p:sp>
      <p:sp>
        <p:nvSpPr>
          <p:cNvPr id="5" name="角丸四角形 4"/>
          <p:cNvSpPr/>
          <p:nvPr/>
        </p:nvSpPr>
        <p:spPr>
          <a:xfrm>
            <a:off x="1740033" y="3588677"/>
            <a:ext cx="1718784" cy="370315"/>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221109" y="2841027"/>
            <a:ext cx="1462996" cy="370315"/>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3110300" y="1796834"/>
            <a:ext cx="3807892" cy="764823"/>
          </a:xfrm>
          <a:prstGeom prst="wedgeRoundRectCallout">
            <a:avLst>
              <a:gd name="adj1" fmla="val -39724"/>
              <a:gd name="adj2" fmla="val 99022"/>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①</a:t>
            </a:r>
            <a:r>
              <a:rPr kumimoji="1" lang="en-US" altLang="ja-JP" dirty="0" smtClean="0"/>
              <a:t>Producer</a:t>
            </a:r>
            <a:r>
              <a:rPr kumimoji="1" lang="ja-JP" altLang="en-US" dirty="0" smtClean="0"/>
              <a:t>（データ群の提供者）</a:t>
            </a:r>
            <a:endParaRPr kumimoji="1" lang="ja-JP" altLang="en-US" dirty="0"/>
          </a:p>
        </p:txBody>
      </p:sp>
      <p:sp>
        <p:nvSpPr>
          <p:cNvPr id="6" name="角丸四角形吹き出し 5"/>
          <p:cNvSpPr/>
          <p:nvPr/>
        </p:nvSpPr>
        <p:spPr>
          <a:xfrm>
            <a:off x="2525909" y="4279125"/>
            <a:ext cx="4289010" cy="685221"/>
          </a:xfrm>
          <a:prstGeom prst="wedgeRoundRectCallout">
            <a:avLst>
              <a:gd name="adj1" fmla="val -43904"/>
              <a:gd name="adj2" fmla="val -105385"/>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②</a:t>
            </a:r>
            <a:r>
              <a:rPr kumimoji="1" lang="en-US" altLang="ja-JP" dirty="0" smtClean="0"/>
              <a:t>Consumer</a:t>
            </a:r>
            <a:r>
              <a:rPr kumimoji="1" lang="ja-JP" altLang="en-US" dirty="0" smtClean="0"/>
              <a:t>（データ群の消費者）</a:t>
            </a:r>
            <a:endParaRPr kumimoji="1" lang="ja-JP" altLang="en-US" dirty="0"/>
          </a:p>
        </p:txBody>
      </p:sp>
    </p:spTree>
    <p:extLst>
      <p:ext uri="{BB962C8B-B14F-4D97-AF65-F5344CB8AC3E}">
        <p14:creationId xmlns:p14="http://schemas.microsoft.com/office/powerpoint/2010/main" val="302701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a:off x="525131" y="1613445"/>
            <a:ext cx="8351784" cy="4217512"/>
          </a:xfrm>
          <a:prstGeom prst="rect">
            <a:avLst/>
          </a:prstGeom>
        </p:spPr>
      </p:pic>
      <p:sp>
        <p:nvSpPr>
          <p:cNvPr id="2" name="タイトル 1"/>
          <p:cNvSpPr>
            <a:spLocks noGrp="1"/>
          </p:cNvSpPr>
          <p:nvPr>
            <p:ph type="title"/>
          </p:nvPr>
        </p:nvSpPr>
        <p:spPr/>
        <p:txBody>
          <a:bodyPr/>
          <a:lstStyle/>
          <a:p>
            <a:r>
              <a:rPr kumimoji="1" lang="ja-JP" altLang="en-US" dirty="0" smtClean="0"/>
              <a:t>実践的な</a:t>
            </a:r>
            <a:r>
              <a:rPr kumimoji="1" lang="en-US" altLang="ja-JP" dirty="0" err="1" smtClean="0"/>
              <a:t>foreach</a:t>
            </a:r>
            <a:r>
              <a:rPr kumimoji="1" lang="ja-JP" altLang="en-US" dirty="0" smtClean="0"/>
              <a:t>の置き換え</a:t>
            </a:r>
            <a:endParaRPr kumimoji="1" lang="ja-JP" altLang="en-US" dirty="0"/>
          </a:p>
        </p:txBody>
      </p:sp>
      <p:sp>
        <p:nvSpPr>
          <p:cNvPr id="3" name="コンテンツ プレースホルダー 2"/>
          <p:cNvSpPr>
            <a:spLocks noGrp="1"/>
          </p:cNvSpPr>
          <p:nvPr>
            <p:ph idx="1"/>
          </p:nvPr>
        </p:nvSpPr>
        <p:spPr>
          <a:xfrm>
            <a:off x="429658" y="1020384"/>
            <a:ext cx="11386206" cy="470683"/>
          </a:xfrm>
        </p:spPr>
        <p:txBody>
          <a:bodyPr>
            <a:normAutofit lnSpcReduction="10000"/>
          </a:bodyPr>
          <a:lstStyle/>
          <a:p>
            <a:r>
              <a:rPr lang="en-US" altLang="ja-JP" dirty="0"/>
              <a:t>LINQ</a:t>
            </a:r>
            <a:r>
              <a:rPr lang="ja-JP" altLang="en-US" dirty="0"/>
              <a:t>における、</a:t>
            </a:r>
            <a:r>
              <a:rPr lang="en-US" altLang="ja-JP" dirty="0"/>
              <a:t>Producer-Consumer</a:t>
            </a:r>
            <a:r>
              <a:rPr lang="ja-JP" altLang="en-US" dirty="0"/>
              <a:t>とは</a:t>
            </a:r>
          </a:p>
        </p:txBody>
      </p:sp>
      <p:sp>
        <p:nvSpPr>
          <p:cNvPr id="5" name="角丸四角形 4"/>
          <p:cNvSpPr/>
          <p:nvPr/>
        </p:nvSpPr>
        <p:spPr>
          <a:xfrm>
            <a:off x="2221108" y="4007310"/>
            <a:ext cx="3888144" cy="370315"/>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64612" y="2625220"/>
            <a:ext cx="7812303" cy="370315"/>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7284735" y="1519031"/>
            <a:ext cx="3807892" cy="764823"/>
          </a:xfrm>
          <a:prstGeom prst="wedgeRoundRectCallout">
            <a:avLst>
              <a:gd name="adj1" fmla="val -39724"/>
              <a:gd name="adj2" fmla="val 99022"/>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①</a:t>
            </a:r>
            <a:r>
              <a:rPr kumimoji="1" lang="en-US" altLang="ja-JP" dirty="0" smtClean="0"/>
              <a:t>Producer</a:t>
            </a:r>
            <a:r>
              <a:rPr kumimoji="1" lang="ja-JP" altLang="en-US" dirty="0" smtClean="0"/>
              <a:t>（データ群の提供者）</a:t>
            </a:r>
            <a:endParaRPr kumimoji="1" lang="ja-JP" altLang="en-US" dirty="0"/>
          </a:p>
        </p:txBody>
      </p:sp>
      <p:sp>
        <p:nvSpPr>
          <p:cNvPr id="10" name="角丸四角形吹き出し 9"/>
          <p:cNvSpPr/>
          <p:nvPr/>
        </p:nvSpPr>
        <p:spPr>
          <a:xfrm>
            <a:off x="5219711" y="4704179"/>
            <a:ext cx="4289010" cy="685221"/>
          </a:xfrm>
          <a:prstGeom prst="wedgeRoundRectCallout">
            <a:avLst>
              <a:gd name="adj1" fmla="val -43904"/>
              <a:gd name="adj2" fmla="val -105385"/>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②</a:t>
            </a:r>
            <a:r>
              <a:rPr kumimoji="1" lang="en-US" altLang="ja-JP" dirty="0" smtClean="0"/>
              <a:t>Consumer</a:t>
            </a:r>
            <a:r>
              <a:rPr kumimoji="1" lang="ja-JP" altLang="en-US" dirty="0" smtClean="0"/>
              <a:t>（データ群の消費者）</a:t>
            </a:r>
            <a:endParaRPr kumimoji="1" lang="ja-JP" altLang="en-US" dirty="0"/>
          </a:p>
        </p:txBody>
      </p:sp>
      <p:sp>
        <p:nvSpPr>
          <p:cNvPr id="12" name="メモ 11"/>
          <p:cNvSpPr/>
          <p:nvPr/>
        </p:nvSpPr>
        <p:spPr>
          <a:xfrm>
            <a:off x="2168858" y="5622449"/>
            <a:ext cx="9398854" cy="964591"/>
          </a:xfrm>
          <a:prstGeom prst="foldedCorner">
            <a:avLst>
              <a:gd name="adj" fmla="val 20734"/>
            </a:avLst>
          </a:prstGeom>
          <a:solidFill>
            <a:srgbClr val="D6BCEA"/>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最初に、</a:t>
            </a:r>
            <a:r>
              <a:rPr kumimoji="1" lang="ja-JP" altLang="en-US" b="1" dirty="0" smtClean="0">
                <a:solidFill>
                  <a:srgbClr val="FF0000"/>
                </a:solidFill>
              </a:rPr>
              <a:t>「</a:t>
            </a:r>
            <a:r>
              <a:rPr kumimoji="1" lang="en-US" altLang="ja-JP" b="1" dirty="0" smtClean="0">
                <a:solidFill>
                  <a:srgbClr val="FF0000"/>
                </a:solidFill>
              </a:rPr>
              <a:t>Consumer</a:t>
            </a:r>
            <a:r>
              <a:rPr kumimoji="1" lang="ja-JP" altLang="en-US" b="1" dirty="0" smtClean="0">
                <a:solidFill>
                  <a:srgbClr val="FF0000"/>
                </a:solidFill>
              </a:rPr>
              <a:t>」</a:t>
            </a:r>
            <a:r>
              <a:rPr kumimoji="1" lang="ja-JP" altLang="en-US" dirty="0" smtClean="0">
                <a:solidFill>
                  <a:schemeClr val="tx1"/>
                </a:solidFill>
              </a:rPr>
              <a:t>に注目し、ここのコード量を減らしておく。</a:t>
            </a:r>
            <a:endParaRPr kumimoji="1" lang="en-US" altLang="ja-JP" dirty="0" smtClean="0">
              <a:solidFill>
                <a:schemeClr val="tx1"/>
              </a:solidFill>
            </a:endParaRPr>
          </a:p>
          <a:p>
            <a:pPr algn="ctr"/>
            <a:r>
              <a:rPr kumimoji="1" lang="ja-JP" altLang="en-US" dirty="0" smtClean="0">
                <a:solidFill>
                  <a:schemeClr val="tx1"/>
                </a:solidFill>
              </a:rPr>
              <a:t>その後、</a:t>
            </a:r>
            <a:r>
              <a:rPr kumimoji="1" lang="en-US" altLang="ja-JP" dirty="0" smtClean="0">
                <a:solidFill>
                  <a:schemeClr val="tx1"/>
                </a:solidFill>
              </a:rPr>
              <a:t>Consumer</a:t>
            </a:r>
            <a:r>
              <a:rPr kumimoji="1" lang="ja-JP" altLang="en-US" dirty="0" smtClean="0">
                <a:solidFill>
                  <a:schemeClr val="tx1"/>
                </a:solidFill>
              </a:rPr>
              <a:t>以外のコードを、</a:t>
            </a:r>
            <a:r>
              <a:rPr kumimoji="1" lang="en-US" altLang="ja-JP" dirty="0" smtClean="0">
                <a:solidFill>
                  <a:schemeClr val="tx1"/>
                </a:solidFill>
              </a:rPr>
              <a:t>LINQ</a:t>
            </a:r>
            <a:r>
              <a:rPr kumimoji="1" lang="ja-JP" altLang="en-US" dirty="0" smtClean="0">
                <a:solidFill>
                  <a:schemeClr val="tx1"/>
                </a:solidFill>
              </a:rPr>
              <a:t>クエリ内に持っていけるようにリファクタする。</a:t>
            </a:r>
            <a:endParaRPr kumimoji="1" lang="en-US" altLang="ja-JP" dirty="0" smtClean="0">
              <a:solidFill>
                <a:schemeClr val="tx1"/>
              </a:solidFill>
            </a:endParaRPr>
          </a:p>
        </p:txBody>
      </p:sp>
      <p:sp>
        <p:nvSpPr>
          <p:cNvPr id="13" name="角丸四角形 12"/>
          <p:cNvSpPr/>
          <p:nvPr/>
        </p:nvSpPr>
        <p:spPr>
          <a:xfrm>
            <a:off x="2168857" y="5019085"/>
            <a:ext cx="2272514" cy="370315"/>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a:stCxn id="10" idx="1"/>
            <a:endCxn id="13" idx="3"/>
          </p:cNvCxnSpPr>
          <p:nvPr/>
        </p:nvCxnSpPr>
        <p:spPr>
          <a:xfrm flipH="1">
            <a:off x="4441371" y="5046790"/>
            <a:ext cx="778340" cy="157453"/>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586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実践的な</a:t>
            </a:r>
            <a:r>
              <a:rPr kumimoji="1" lang="en-US" altLang="ja-JP" dirty="0" err="1" smtClean="0"/>
              <a:t>foreach</a:t>
            </a:r>
            <a:r>
              <a:rPr kumimoji="1" lang="ja-JP" altLang="en-US" dirty="0" smtClean="0"/>
              <a:t>の置き換え</a:t>
            </a:r>
            <a:endParaRPr kumimoji="1" lang="ja-JP" altLang="en-US" dirty="0"/>
          </a:p>
        </p:txBody>
      </p:sp>
      <p:sp>
        <p:nvSpPr>
          <p:cNvPr id="3" name="コンテンツ プレースホルダー 2"/>
          <p:cNvSpPr>
            <a:spLocks noGrp="1"/>
          </p:cNvSpPr>
          <p:nvPr>
            <p:ph idx="1"/>
          </p:nvPr>
        </p:nvSpPr>
        <p:spPr>
          <a:xfrm>
            <a:off x="429658" y="1020385"/>
            <a:ext cx="11386206" cy="512842"/>
          </a:xfrm>
        </p:spPr>
        <p:txBody>
          <a:bodyPr/>
          <a:lstStyle/>
          <a:p>
            <a:r>
              <a:rPr kumimoji="1" lang="ja-JP" altLang="en-US" dirty="0" smtClean="0"/>
              <a:t>二重ループの例</a:t>
            </a:r>
            <a:endParaRPr kumimoji="1" lang="en-US" altLang="ja-JP" dirty="0" smtClean="0"/>
          </a:p>
        </p:txBody>
      </p:sp>
      <p:pic>
        <p:nvPicPr>
          <p:cNvPr id="4" name="図 3"/>
          <p:cNvPicPr>
            <a:picLocks noChangeAspect="1"/>
          </p:cNvPicPr>
          <p:nvPr/>
        </p:nvPicPr>
        <p:blipFill>
          <a:blip r:embed="rId2"/>
          <a:stretch>
            <a:fillRect/>
          </a:stretch>
        </p:blipFill>
        <p:spPr>
          <a:xfrm>
            <a:off x="558535" y="1661865"/>
            <a:ext cx="10343001" cy="4725681"/>
          </a:xfrm>
          <a:prstGeom prst="rect">
            <a:avLst/>
          </a:prstGeom>
        </p:spPr>
      </p:pic>
      <p:sp>
        <p:nvSpPr>
          <p:cNvPr id="5" name="角丸四角形 4"/>
          <p:cNvSpPr/>
          <p:nvPr/>
        </p:nvSpPr>
        <p:spPr>
          <a:xfrm>
            <a:off x="2786955" y="4487464"/>
            <a:ext cx="2593428" cy="370315"/>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136428" y="2587382"/>
            <a:ext cx="4390057" cy="370315"/>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6440814" y="2055278"/>
            <a:ext cx="3807892" cy="764823"/>
          </a:xfrm>
          <a:prstGeom prst="wedgeRoundRectCallout">
            <a:avLst>
              <a:gd name="adj1" fmla="val -71046"/>
              <a:gd name="adj2" fmla="val 36644"/>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①</a:t>
            </a:r>
            <a:r>
              <a:rPr kumimoji="1" lang="en-US" altLang="ja-JP" dirty="0" smtClean="0"/>
              <a:t>Producer</a:t>
            </a:r>
            <a:r>
              <a:rPr kumimoji="1" lang="ja-JP" altLang="en-US" dirty="0" smtClean="0"/>
              <a:t>（データ群の提供者）</a:t>
            </a:r>
            <a:endParaRPr kumimoji="1" lang="ja-JP" altLang="en-US" dirty="0"/>
          </a:p>
        </p:txBody>
      </p:sp>
      <p:sp>
        <p:nvSpPr>
          <p:cNvPr id="8" name="角丸四角形吹き出し 7"/>
          <p:cNvSpPr/>
          <p:nvPr/>
        </p:nvSpPr>
        <p:spPr>
          <a:xfrm>
            <a:off x="4925185" y="5180273"/>
            <a:ext cx="4289010" cy="685221"/>
          </a:xfrm>
          <a:prstGeom prst="wedgeRoundRectCallout">
            <a:avLst>
              <a:gd name="adj1" fmla="val -43904"/>
              <a:gd name="adj2" fmla="val -105385"/>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②</a:t>
            </a:r>
            <a:r>
              <a:rPr kumimoji="1" lang="en-US" altLang="ja-JP" dirty="0" smtClean="0"/>
              <a:t>Consumer</a:t>
            </a:r>
            <a:r>
              <a:rPr kumimoji="1" lang="ja-JP" altLang="en-US" dirty="0" smtClean="0"/>
              <a:t>（データ群の消費者）</a:t>
            </a:r>
            <a:endParaRPr kumimoji="1" lang="ja-JP" altLang="en-US" dirty="0"/>
          </a:p>
        </p:txBody>
      </p:sp>
      <p:sp>
        <p:nvSpPr>
          <p:cNvPr id="9" name="角丸四角形 8"/>
          <p:cNvSpPr/>
          <p:nvPr/>
        </p:nvSpPr>
        <p:spPr>
          <a:xfrm>
            <a:off x="2159938" y="5767624"/>
            <a:ext cx="2144273" cy="370315"/>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44794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693831" y="1643749"/>
            <a:ext cx="10216432" cy="3736634"/>
          </a:xfrm>
          <a:prstGeom prst="rect">
            <a:avLst/>
          </a:prstGeom>
        </p:spPr>
      </p:pic>
      <p:sp>
        <p:nvSpPr>
          <p:cNvPr id="2" name="タイトル 1"/>
          <p:cNvSpPr>
            <a:spLocks noGrp="1"/>
          </p:cNvSpPr>
          <p:nvPr>
            <p:ph type="title"/>
          </p:nvPr>
        </p:nvSpPr>
        <p:spPr/>
        <p:txBody>
          <a:bodyPr/>
          <a:lstStyle/>
          <a:p>
            <a:r>
              <a:rPr kumimoji="1" lang="ja-JP" altLang="en-US" dirty="0" smtClean="0"/>
              <a:t>実践的な</a:t>
            </a:r>
            <a:r>
              <a:rPr kumimoji="1" lang="en-US" altLang="ja-JP" dirty="0" err="1" smtClean="0"/>
              <a:t>foreach</a:t>
            </a:r>
            <a:r>
              <a:rPr kumimoji="1" lang="ja-JP" altLang="en-US" dirty="0" smtClean="0"/>
              <a:t>の置き換え</a:t>
            </a:r>
            <a:endParaRPr kumimoji="1" lang="ja-JP" altLang="en-US" dirty="0"/>
          </a:p>
        </p:txBody>
      </p:sp>
      <p:sp>
        <p:nvSpPr>
          <p:cNvPr id="3" name="コンテンツ プレースホルダー 2"/>
          <p:cNvSpPr>
            <a:spLocks noGrp="1"/>
          </p:cNvSpPr>
          <p:nvPr>
            <p:ph idx="1"/>
          </p:nvPr>
        </p:nvSpPr>
        <p:spPr>
          <a:xfrm>
            <a:off x="429658" y="1020384"/>
            <a:ext cx="11386206" cy="623365"/>
          </a:xfrm>
        </p:spPr>
        <p:txBody>
          <a:bodyPr/>
          <a:lstStyle/>
          <a:p>
            <a:r>
              <a:rPr kumimoji="1" lang="ja-JP" altLang="en-US" dirty="0" smtClean="0"/>
              <a:t>二重ループの例</a:t>
            </a:r>
            <a:endParaRPr kumimoji="1" lang="en-US" altLang="ja-JP" dirty="0" smtClean="0"/>
          </a:p>
        </p:txBody>
      </p:sp>
      <p:sp>
        <p:nvSpPr>
          <p:cNvPr id="5" name="角丸四角形 4"/>
          <p:cNvSpPr/>
          <p:nvPr/>
        </p:nvSpPr>
        <p:spPr>
          <a:xfrm>
            <a:off x="2093843" y="4240697"/>
            <a:ext cx="2239618" cy="344556"/>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409716" y="3142595"/>
            <a:ext cx="1275468" cy="370315"/>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6393777" y="2562929"/>
            <a:ext cx="3807892" cy="764823"/>
          </a:xfrm>
          <a:prstGeom prst="wedgeRoundRectCallout">
            <a:avLst>
              <a:gd name="adj1" fmla="val -71046"/>
              <a:gd name="adj2" fmla="val 36644"/>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①</a:t>
            </a:r>
            <a:r>
              <a:rPr kumimoji="1" lang="en-US" altLang="ja-JP" dirty="0" smtClean="0"/>
              <a:t>Producer</a:t>
            </a:r>
            <a:r>
              <a:rPr kumimoji="1" lang="ja-JP" altLang="en-US" dirty="0" smtClean="0"/>
              <a:t>（データ群の提供者）</a:t>
            </a:r>
            <a:endParaRPr kumimoji="1" lang="ja-JP" altLang="en-US" dirty="0"/>
          </a:p>
        </p:txBody>
      </p:sp>
      <p:sp>
        <p:nvSpPr>
          <p:cNvPr id="8" name="角丸四角形吹き出し 7"/>
          <p:cNvSpPr/>
          <p:nvPr/>
        </p:nvSpPr>
        <p:spPr>
          <a:xfrm>
            <a:off x="3823184" y="4982029"/>
            <a:ext cx="4289010" cy="685221"/>
          </a:xfrm>
          <a:prstGeom prst="wedgeRoundRectCallout">
            <a:avLst>
              <a:gd name="adj1" fmla="val -43904"/>
              <a:gd name="adj2" fmla="val -105385"/>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②</a:t>
            </a:r>
            <a:r>
              <a:rPr kumimoji="1" lang="en-US" altLang="ja-JP" dirty="0" smtClean="0"/>
              <a:t>Consumer</a:t>
            </a:r>
            <a:r>
              <a:rPr kumimoji="1" lang="ja-JP" altLang="en-US" dirty="0" smtClean="0"/>
              <a:t>（データ群の消費者）</a:t>
            </a:r>
            <a:endParaRPr kumimoji="1" lang="ja-JP" altLang="en-US" dirty="0"/>
          </a:p>
        </p:txBody>
      </p:sp>
      <p:sp>
        <p:nvSpPr>
          <p:cNvPr id="10" name="角丸四角形 9"/>
          <p:cNvSpPr/>
          <p:nvPr/>
        </p:nvSpPr>
        <p:spPr>
          <a:xfrm>
            <a:off x="1937089" y="4585253"/>
            <a:ext cx="1668260" cy="344556"/>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79090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963165" y="2160584"/>
            <a:ext cx="10216432" cy="3736634"/>
          </a:xfrm>
          <a:prstGeom prst="rect">
            <a:avLst/>
          </a:prstGeom>
        </p:spPr>
      </p:pic>
      <p:sp>
        <p:nvSpPr>
          <p:cNvPr id="2" name="タイトル 1"/>
          <p:cNvSpPr>
            <a:spLocks noGrp="1"/>
          </p:cNvSpPr>
          <p:nvPr>
            <p:ph type="title"/>
          </p:nvPr>
        </p:nvSpPr>
        <p:spPr/>
        <p:txBody>
          <a:bodyPr/>
          <a:lstStyle/>
          <a:p>
            <a:r>
              <a:rPr kumimoji="1" lang="ja-JP" altLang="en-US" dirty="0" smtClean="0"/>
              <a:t>実践的な</a:t>
            </a:r>
            <a:r>
              <a:rPr kumimoji="1" lang="en-US" altLang="ja-JP" dirty="0" err="1" smtClean="0"/>
              <a:t>foreach</a:t>
            </a:r>
            <a:r>
              <a:rPr kumimoji="1" lang="ja-JP" altLang="en-US" dirty="0" smtClean="0"/>
              <a:t>の置き換え</a:t>
            </a:r>
            <a:endParaRPr kumimoji="1" lang="ja-JP" altLang="en-US" dirty="0"/>
          </a:p>
        </p:txBody>
      </p:sp>
      <p:sp>
        <p:nvSpPr>
          <p:cNvPr id="3" name="コンテンツ プレースホルダー 2"/>
          <p:cNvSpPr>
            <a:spLocks noGrp="1"/>
          </p:cNvSpPr>
          <p:nvPr>
            <p:ph idx="1"/>
          </p:nvPr>
        </p:nvSpPr>
        <p:spPr>
          <a:xfrm>
            <a:off x="429658" y="1020384"/>
            <a:ext cx="11386206" cy="623365"/>
          </a:xfrm>
        </p:spPr>
        <p:txBody>
          <a:bodyPr/>
          <a:lstStyle/>
          <a:p>
            <a:r>
              <a:rPr kumimoji="1" lang="ja-JP" altLang="en-US" dirty="0" smtClean="0"/>
              <a:t>データが流れていく様を想像する</a:t>
            </a:r>
            <a:endParaRPr kumimoji="1" lang="en-US" altLang="ja-JP" dirty="0" smtClean="0"/>
          </a:p>
        </p:txBody>
      </p:sp>
      <p:sp>
        <p:nvSpPr>
          <p:cNvPr id="5" name="角丸四角形 4"/>
          <p:cNvSpPr/>
          <p:nvPr/>
        </p:nvSpPr>
        <p:spPr>
          <a:xfrm>
            <a:off x="2363177" y="4757532"/>
            <a:ext cx="2239618" cy="344556"/>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679050" y="3659430"/>
            <a:ext cx="1275468" cy="370315"/>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6663111" y="3079764"/>
            <a:ext cx="3807892" cy="764823"/>
          </a:xfrm>
          <a:prstGeom prst="wedgeRoundRectCallout">
            <a:avLst>
              <a:gd name="adj1" fmla="val -71046"/>
              <a:gd name="adj2" fmla="val 36644"/>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①</a:t>
            </a:r>
            <a:r>
              <a:rPr kumimoji="1" lang="en-US" altLang="ja-JP" dirty="0" smtClean="0"/>
              <a:t>Producer</a:t>
            </a:r>
            <a:r>
              <a:rPr kumimoji="1" lang="ja-JP" altLang="en-US" dirty="0" smtClean="0"/>
              <a:t>（データ群の提供者）</a:t>
            </a:r>
            <a:endParaRPr kumimoji="1" lang="ja-JP" altLang="en-US" dirty="0"/>
          </a:p>
        </p:txBody>
      </p:sp>
      <p:sp>
        <p:nvSpPr>
          <p:cNvPr id="8" name="角丸四角形吹き出し 7"/>
          <p:cNvSpPr/>
          <p:nvPr/>
        </p:nvSpPr>
        <p:spPr>
          <a:xfrm>
            <a:off x="4092518" y="5498864"/>
            <a:ext cx="4289010" cy="685221"/>
          </a:xfrm>
          <a:prstGeom prst="wedgeRoundRectCallout">
            <a:avLst>
              <a:gd name="adj1" fmla="val -43904"/>
              <a:gd name="adj2" fmla="val -105385"/>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②</a:t>
            </a:r>
            <a:r>
              <a:rPr kumimoji="1" lang="en-US" altLang="ja-JP" dirty="0" smtClean="0"/>
              <a:t>Consumer</a:t>
            </a:r>
            <a:r>
              <a:rPr kumimoji="1" lang="ja-JP" altLang="en-US" dirty="0" smtClean="0"/>
              <a:t>（データ群の消費者）</a:t>
            </a:r>
            <a:endParaRPr kumimoji="1" lang="ja-JP" altLang="en-US" dirty="0"/>
          </a:p>
        </p:txBody>
      </p:sp>
      <p:cxnSp>
        <p:nvCxnSpPr>
          <p:cNvPr id="10" name="曲線コネクタ 9"/>
          <p:cNvCxnSpPr>
            <a:stCxn id="6" idx="2"/>
            <a:endCxn id="5" idx="0"/>
          </p:cNvCxnSpPr>
          <p:nvPr/>
        </p:nvCxnSpPr>
        <p:spPr>
          <a:xfrm rot="5400000">
            <a:off x="4035992" y="3476739"/>
            <a:ext cx="727787" cy="1833798"/>
          </a:xfrm>
          <a:prstGeom prst="curvedConnector3">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曲線コネクタ 10"/>
          <p:cNvCxnSpPr>
            <a:stCxn id="16" idx="1"/>
            <a:endCxn id="15" idx="2"/>
          </p:cNvCxnSpPr>
          <p:nvPr/>
        </p:nvCxnSpPr>
        <p:spPr>
          <a:xfrm rot="10800000" flipH="1">
            <a:off x="2212953" y="2505139"/>
            <a:ext cx="1583143" cy="2769228"/>
          </a:xfrm>
          <a:prstGeom prst="curvedConnector4">
            <a:avLst>
              <a:gd name="adj1" fmla="val -14440"/>
              <a:gd name="adj2" fmla="val 5311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3082164" y="2134290"/>
            <a:ext cx="1427866" cy="370849"/>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曲線コネクタ 16"/>
          <p:cNvCxnSpPr>
            <a:stCxn id="15" idx="1"/>
          </p:cNvCxnSpPr>
          <p:nvPr/>
        </p:nvCxnSpPr>
        <p:spPr>
          <a:xfrm rot="10800000" flipV="1">
            <a:off x="160324" y="2319714"/>
            <a:ext cx="2921841" cy="861389"/>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曲線コネクタ 20"/>
          <p:cNvCxnSpPr>
            <a:endCxn id="6" idx="0"/>
          </p:cNvCxnSpPr>
          <p:nvPr/>
        </p:nvCxnSpPr>
        <p:spPr>
          <a:xfrm rot="5400000">
            <a:off x="4967363" y="1596943"/>
            <a:ext cx="2411908" cy="1713066"/>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2212954" y="5102089"/>
            <a:ext cx="1679777" cy="344556"/>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5993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アジェンダ</a:t>
            </a:r>
            <a:endParaRPr kumimoji="1" lang="ja-JP" altLang="en-US" dirty="0"/>
          </a:p>
        </p:txBody>
      </p:sp>
      <p:sp>
        <p:nvSpPr>
          <p:cNvPr id="3" name="コンテンツ プレースホルダー 2"/>
          <p:cNvSpPr>
            <a:spLocks noGrp="1"/>
          </p:cNvSpPr>
          <p:nvPr>
            <p:ph idx="1"/>
          </p:nvPr>
        </p:nvSpPr>
        <p:spPr/>
        <p:txBody>
          <a:bodyPr/>
          <a:lstStyle/>
          <a:p>
            <a:r>
              <a:rPr lang="ja-JP" altLang="en-US" b="1" dirty="0">
                <a:solidFill>
                  <a:srgbClr val="FF0000"/>
                </a:solidFill>
              </a:rPr>
              <a:t>ループと分岐処理からの</a:t>
            </a:r>
            <a:r>
              <a:rPr lang="ja-JP" altLang="en-US" b="1" dirty="0" smtClean="0">
                <a:solidFill>
                  <a:srgbClr val="FF0000"/>
                </a:solidFill>
              </a:rPr>
              <a:t>脱却</a:t>
            </a:r>
            <a:endParaRPr lang="en-US" altLang="ja-JP" b="1" dirty="0" smtClean="0">
              <a:solidFill>
                <a:srgbClr val="FF0000"/>
              </a:solidFill>
            </a:endParaRPr>
          </a:p>
          <a:p>
            <a:r>
              <a:rPr lang="ja-JP" altLang="en-US" dirty="0"/>
              <a:t>構造的な値への</a:t>
            </a:r>
            <a:r>
              <a:rPr lang="ja-JP" altLang="en-US" dirty="0" smtClean="0"/>
              <a:t>適用</a:t>
            </a:r>
            <a:endParaRPr lang="en-US" altLang="ja-JP" dirty="0" smtClean="0"/>
          </a:p>
          <a:p>
            <a:r>
              <a:rPr lang="ja-JP" altLang="en-US" dirty="0"/>
              <a:t>初歩的な</a:t>
            </a:r>
            <a:r>
              <a:rPr lang="ja-JP" altLang="en-US" dirty="0" smtClean="0"/>
              <a:t>演算子</a:t>
            </a:r>
            <a:endParaRPr lang="en-US" altLang="ja-JP" dirty="0" smtClean="0"/>
          </a:p>
          <a:p>
            <a:r>
              <a:rPr lang="ja-JP" altLang="en-US" dirty="0"/>
              <a:t>実践的な</a:t>
            </a:r>
            <a:r>
              <a:rPr lang="en-US" altLang="ja-JP" dirty="0" err="1"/>
              <a:t>foreach</a:t>
            </a:r>
            <a:r>
              <a:rPr lang="ja-JP" altLang="en-US" dirty="0"/>
              <a:t>の</a:t>
            </a:r>
            <a:r>
              <a:rPr lang="ja-JP" altLang="en-US" dirty="0" smtClean="0"/>
              <a:t>置き換え</a:t>
            </a:r>
            <a:endParaRPr lang="en-US" altLang="ja-JP" dirty="0" smtClean="0"/>
          </a:p>
          <a:p>
            <a:r>
              <a:rPr lang="ja-JP" altLang="en-US" dirty="0"/>
              <a:t>列挙子と</a:t>
            </a:r>
            <a:r>
              <a:rPr lang="ja-JP" altLang="en-US" dirty="0" smtClean="0"/>
              <a:t>は</a:t>
            </a:r>
            <a:endParaRPr lang="en-US" altLang="ja-JP" dirty="0" smtClean="0"/>
          </a:p>
          <a:p>
            <a:r>
              <a:rPr kumimoji="1" lang="ja-JP" altLang="en-US" dirty="0" smtClean="0"/>
              <a:t>演算子を作る</a:t>
            </a:r>
            <a:endParaRPr kumimoji="1" lang="en-US" altLang="ja-JP" dirty="0" smtClean="0"/>
          </a:p>
          <a:p>
            <a:r>
              <a:rPr lang="ja-JP" altLang="en-US" dirty="0" smtClean="0"/>
              <a:t>パフォーマンスの改善</a:t>
            </a:r>
            <a:endParaRPr kumimoji="1" lang="en-US" altLang="ja-JP" dirty="0"/>
          </a:p>
        </p:txBody>
      </p:sp>
      <p:graphicFrame>
        <p:nvGraphicFramePr>
          <p:cNvPr id="4" name="図表 3"/>
          <p:cNvGraphicFramePr/>
          <p:nvPr>
            <p:extLst>
              <p:ext uri="{D42A27DB-BD31-4B8C-83A1-F6EECF244321}">
                <p14:modId xmlns:p14="http://schemas.microsoft.com/office/powerpoint/2010/main" val="3747252645"/>
              </p:ext>
            </p:extLst>
          </p:nvPr>
        </p:nvGraphicFramePr>
        <p:xfrm>
          <a:off x="7596477" y="3657600"/>
          <a:ext cx="3971234" cy="2745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283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実践的な</a:t>
            </a:r>
            <a:r>
              <a:rPr kumimoji="1" lang="en-US" altLang="ja-JP" dirty="0" err="1" smtClean="0"/>
              <a:t>foreach</a:t>
            </a:r>
            <a:r>
              <a:rPr kumimoji="1" lang="ja-JP" altLang="en-US" dirty="0" smtClean="0"/>
              <a:t>の置き換え</a:t>
            </a:r>
            <a:endParaRPr kumimoji="1" lang="ja-JP" altLang="en-US" dirty="0"/>
          </a:p>
        </p:txBody>
      </p:sp>
      <p:sp>
        <p:nvSpPr>
          <p:cNvPr id="3" name="コンテンツ プレースホルダー 2"/>
          <p:cNvSpPr>
            <a:spLocks noGrp="1"/>
          </p:cNvSpPr>
          <p:nvPr>
            <p:ph idx="1"/>
          </p:nvPr>
        </p:nvSpPr>
        <p:spPr>
          <a:xfrm>
            <a:off x="429658" y="1020384"/>
            <a:ext cx="11386206" cy="596381"/>
          </a:xfrm>
        </p:spPr>
        <p:txBody>
          <a:bodyPr/>
          <a:lstStyle/>
          <a:p>
            <a:r>
              <a:rPr lang="ja-JP" altLang="en-US" dirty="0" smtClean="0"/>
              <a:t>ステップバイステップ </a:t>
            </a:r>
            <a:r>
              <a:rPr lang="en-US" altLang="ja-JP" dirty="0" smtClean="0"/>
              <a:t>(1/7)</a:t>
            </a:r>
            <a:endParaRPr kumimoji="1" lang="ja-JP" altLang="en-US" dirty="0"/>
          </a:p>
        </p:txBody>
      </p:sp>
      <p:pic>
        <p:nvPicPr>
          <p:cNvPr id="4" name="図 3"/>
          <p:cNvPicPr>
            <a:picLocks noChangeAspect="1"/>
          </p:cNvPicPr>
          <p:nvPr/>
        </p:nvPicPr>
        <p:blipFill>
          <a:blip r:embed="rId2"/>
          <a:stretch>
            <a:fillRect/>
          </a:stretch>
        </p:blipFill>
        <p:spPr>
          <a:xfrm>
            <a:off x="689219" y="1694473"/>
            <a:ext cx="10243579" cy="1857110"/>
          </a:xfrm>
          <a:prstGeom prst="rect">
            <a:avLst/>
          </a:prstGeom>
        </p:spPr>
      </p:pic>
      <p:sp>
        <p:nvSpPr>
          <p:cNvPr id="5" name="角丸四角形吹き出し 4"/>
          <p:cNvSpPr/>
          <p:nvPr/>
        </p:nvSpPr>
        <p:spPr>
          <a:xfrm>
            <a:off x="2248607" y="3801567"/>
            <a:ext cx="4218453" cy="1008972"/>
          </a:xfrm>
          <a:prstGeom prst="wedgeRoundRectCallout">
            <a:avLst>
              <a:gd name="adj1" fmla="val -45293"/>
              <a:gd name="adj2" fmla="val -98508"/>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配列っぽい何かを返すつもり</a:t>
            </a:r>
            <a:endParaRPr kumimoji="1" lang="en-US" altLang="ja-JP" dirty="0" smtClean="0"/>
          </a:p>
          <a:p>
            <a:pPr algn="ctr"/>
            <a:r>
              <a:rPr kumimoji="1" lang="ja-JP" altLang="en-US" dirty="0" smtClean="0"/>
              <a:t>（何を返すかは、今から考えるよ）</a:t>
            </a:r>
            <a:endParaRPr kumimoji="1" lang="ja-JP" altLang="en-US" dirty="0"/>
          </a:p>
        </p:txBody>
      </p:sp>
    </p:spTree>
    <p:extLst>
      <p:ext uri="{BB962C8B-B14F-4D97-AF65-F5344CB8AC3E}">
        <p14:creationId xmlns:p14="http://schemas.microsoft.com/office/powerpoint/2010/main" val="2370649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677355" y="1707725"/>
            <a:ext cx="10346819" cy="1862428"/>
          </a:xfrm>
          <a:prstGeom prst="rect">
            <a:avLst/>
          </a:prstGeom>
        </p:spPr>
      </p:pic>
      <p:sp>
        <p:nvSpPr>
          <p:cNvPr id="2" name="タイトル 1"/>
          <p:cNvSpPr>
            <a:spLocks noGrp="1"/>
          </p:cNvSpPr>
          <p:nvPr>
            <p:ph type="title"/>
          </p:nvPr>
        </p:nvSpPr>
        <p:spPr/>
        <p:txBody>
          <a:bodyPr/>
          <a:lstStyle/>
          <a:p>
            <a:r>
              <a:rPr kumimoji="1" lang="ja-JP" altLang="en-US" dirty="0" smtClean="0"/>
              <a:t>実践的な</a:t>
            </a:r>
            <a:r>
              <a:rPr kumimoji="1" lang="en-US" altLang="ja-JP" dirty="0" err="1" smtClean="0"/>
              <a:t>foreach</a:t>
            </a:r>
            <a:r>
              <a:rPr kumimoji="1" lang="ja-JP" altLang="en-US" dirty="0" smtClean="0"/>
              <a:t>の置き換え</a:t>
            </a:r>
            <a:endParaRPr kumimoji="1" lang="ja-JP" altLang="en-US" dirty="0"/>
          </a:p>
        </p:txBody>
      </p:sp>
      <p:sp>
        <p:nvSpPr>
          <p:cNvPr id="3" name="コンテンツ プレースホルダー 2"/>
          <p:cNvSpPr>
            <a:spLocks noGrp="1"/>
          </p:cNvSpPr>
          <p:nvPr>
            <p:ph idx="1"/>
          </p:nvPr>
        </p:nvSpPr>
        <p:spPr>
          <a:xfrm>
            <a:off x="429658" y="1020384"/>
            <a:ext cx="11386206" cy="596381"/>
          </a:xfrm>
        </p:spPr>
        <p:txBody>
          <a:bodyPr/>
          <a:lstStyle/>
          <a:p>
            <a:r>
              <a:rPr lang="ja-JP" altLang="en-US" dirty="0" smtClean="0"/>
              <a:t>ステップバイステップ </a:t>
            </a:r>
            <a:r>
              <a:rPr lang="en-US" altLang="ja-JP" dirty="0" smtClean="0"/>
              <a:t>(2/7)</a:t>
            </a:r>
            <a:endParaRPr kumimoji="1" lang="ja-JP" altLang="en-US" dirty="0"/>
          </a:p>
        </p:txBody>
      </p:sp>
      <p:sp>
        <p:nvSpPr>
          <p:cNvPr id="5" name="角丸四角形吹き出し 4"/>
          <p:cNvSpPr/>
          <p:nvPr/>
        </p:nvSpPr>
        <p:spPr>
          <a:xfrm>
            <a:off x="3043738" y="3661113"/>
            <a:ext cx="3622105" cy="764823"/>
          </a:xfrm>
          <a:prstGeom prst="wedgeRoundRectCallout">
            <a:avLst>
              <a:gd name="adj1" fmla="val -44414"/>
              <a:gd name="adj2" fmla="val -110637"/>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何から？ </a:t>
            </a:r>
            <a:r>
              <a:rPr kumimoji="1" lang="en-US" altLang="ja-JP" dirty="0" smtClean="0"/>
              <a:t>persons </a:t>
            </a:r>
            <a:r>
              <a:rPr kumimoji="1" lang="ja-JP" altLang="en-US" dirty="0" smtClean="0"/>
              <a:t>から</a:t>
            </a:r>
            <a:r>
              <a:rPr kumimoji="1" lang="ja-JP" altLang="en-US" dirty="0"/>
              <a:t>！</a:t>
            </a:r>
          </a:p>
        </p:txBody>
      </p:sp>
    </p:spTree>
    <p:extLst>
      <p:ext uri="{BB962C8B-B14F-4D97-AF65-F5344CB8AC3E}">
        <p14:creationId xmlns:p14="http://schemas.microsoft.com/office/powerpoint/2010/main" val="3770167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実践的な</a:t>
            </a:r>
            <a:r>
              <a:rPr kumimoji="1" lang="en-US" altLang="ja-JP" dirty="0" err="1" smtClean="0"/>
              <a:t>foreach</a:t>
            </a:r>
            <a:r>
              <a:rPr kumimoji="1" lang="ja-JP" altLang="en-US" dirty="0" smtClean="0"/>
              <a:t>の置き換え</a:t>
            </a:r>
            <a:endParaRPr kumimoji="1" lang="ja-JP" altLang="en-US" dirty="0"/>
          </a:p>
        </p:txBody>
      </p:sp>
      <p:sp>
        <p:nvSpPr>
          <p:cNvPr id="3" name="コンテンツ プレースホルダー 2"/>
          <p:cNvSpPr>
            <a:spLocks noGrp="1"/>
          </p:cNvSpPr>
          <p:nvPr>
            <p:ph idx="1"/>
          </p:nvPr>
        </p:nvSpPr>
        <p:spPr>
          <a:xfrm>
            <a:off x="429658" y="1020384"/>
            <a:ext cx="11386206" cy="596381"/>
          </a:xfrm>
        </p:spPr>
        <p:txBody>
          <a:bodyPr/>
          <a:lstStyle/>
          <a:p>
            <a:r>
              <a:rPr lang="ja-JP" altLang="en-US" dirty="0" smtClean="0"/>
              <a:t>ステップバイステップ </a:t>
            </a:r>
            <a:r>
              <a:rPr lang="en-US" altLang="ja-JP" dirty="0" smtClean="0"/>
              <a:t>(3/7)</a:t>
            </a:r>
            <a:endParaRPr kumimoji="1" lang="ja-JP" altLang="en-US" dirty="0"/>
          </a:p>
        </p:txBody>
      </p:sp>
      <p:pic>
        <p:nvPicPr>
          <p:cNvPr id="4" name="図 3"/>
          <p:cNvPicPr>
            <a:picLocks noChangeAspect="1"/>
          </p:cNvPicPr>
          <p:nvPr/>
        </p:nvPicPr>
        <p:blipFill>
          <a:blip r:embed="rId2"/>
          <a:stretch>
            <a:fillRect/>
          </a:stretch>
        </p:blipFill>
        <p:spPr>
          <a:xfrm>
            <a:off x="610036" y="1694473"/>
            <a:ext cx="10242921" cy="1804151"/>
          </a:xfrm>
          <a:prstGeom prst="rect">
            <a:avLst/>
          </a:prstGeom>
        </p:spPr>
      </p:pic>
      <p:sp>
        <p:nvSpPr>
          <p:cNvPr id="5" name="角丸四角形吹き出し 4"/>
          <p:cNvSpPr/>
          <p:nvPr/>
        </p:nvSpPr>
        <p:spPr>
          <a:xfrm>
            <a:off x="3861134" y="3589634"/>
            <a:ext cx="4523253" cy="764823"/>
          </a:xfrm>
          <a:prstGeom prst="wedgeRoundRectCallout">
            <a:avLst>
              <a:gd name="adj1" fmla="val -42656"/>
              <a:gd name="adj2" fmla="val -108904"/>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そうそう、</a:t>
            </a:r>
            <a:r>
              <a:rPr kumimoji="1" lang="en-US" altLang="ja-JP" dirty="0" smtClean="0"/>
              <a:t>persons</a:t>
            </a:r>
            <a:r>
              <a:rPr kumimoji="1" lang="ja-JP" altLang="en-US" dirty="0" smtClean="0"/>
              <a:t>を列挙するんだった</a:t>
            </a:r>
            <a:endParaRPr kumimoji="1" lang="ja-JP" altLang="en-US" dirty="0"/>
          </a:p>
        </p:txBody>
      </p:sp>
    </p:spTree>
    <p:extLst>
      <p:ext uri="{BB962C8B-B14F-4D97-AF65-F5344CB8AC3E}">
        <p14:creationId xmlns:p14="http://schemas.microsoft.com/office/powerpoint/2010/main" val="2683597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実践的な</a:t>
            </a:r>
            <a:r>
              <a:rPr kumimoji="1" lang="en-US" altLang="ja-JP" dirty="0" err="1" smtClean="0"/>
              <a:t>foreach</a:t>
            </a:r>
            <a:r>
              <a:rPr kumimoji="1" lang="ja-JP" altLang="en-US" dirty="0" smtClean="0"/>
              <a:t>の置き換え</a:t>
            </a:r>
            <a:endParaRPr kumimoji="1" lang="ja-JP" altLang="en-US" dirty="0"/>
          </a:p>
        </p:txBody>
      </p:sp>
      <p:sp>
        <p:nvSpPr>
          <p:cNvPr id="3" name="コンテンツ プレースホルダー 2"/>
          <p:cNvSpPr>
            <a:spLocks noGrp="1"/>
          </p:cNvSpPr>
          <p:nvPr>
            <p:ph idx="1"/>
          </p:nvPr>
        </p:nvSpPr>
        <p:spPr>
          <a:xfrm>
            <a:off x="429658" y="1020384"/>
            <a:ext cx="11386206" cy="596381"/>
          </a:xfrm>
        </p:spPr>
        <p:txBody>
          <a:bodyPr/>
          <a:lstStyle/>
          <a:p>
            <a:r>
              <a:rPr lang="ja-JP" altLang="en-US" dirty="0" smtClean="0"/>
              <a:t>ステップバイステップ </a:t>
            </a:r>
            <a:r>
              <a:rPr lang="en-US" altLang="ja-JP" dirty="0" smtClean="0"/>
              <a:t>(4/7)</a:t>
            </a:r>
            <a:endParaRPr kumimoji="1" lang="ja-JP" altLang="en-US" dirty="0"/>
          </a:p>
        </p:txBody>
      </p:sp>
      <p:pic>
        <p:nvPicPr>
          <p:cNvPr id="6" name="図 5"/>
          <p:cNvPicPr>
            <a:picLocks noChangeAspect="1"/>
          </p:cNvPicPr>
          <p:nvPr/>
        </p:nvPicPr>
        <p:blipFill>
          <a:blip r:embed="rId2"/>
          <a:stretch>
            <a:fillRect/>
          </a:stretch>
        </p:blipFill>
        <p:spPr>
          <a:xfrm>
            <a:off x="647237" y="1616765"/>
            <a:ext cx="10465143" cy="2345635"/>
          </a:xfrm>
          <a:prstGeom prst="rect">
            <a:avLst/>
          </a:prstGeom>
        </p:spPr>
      </p:pic>
      <p:sp>
        <p:nvSpPr>
          <p:cNvPr id="5" name="角丸四角形吹き出し 4"/>
          <p:cNvSpPr/>
          <p:nvPr/>
        </p:nvSpPr>
        <p:spPr>
          <a:xfrm>
            <a:off x="4590004" y="3962400"/>
            <a:ext cx="5282866" cy="764823"/>
          </a:xfrm>
          <a:prstGeom prst="wedgeRoundRectCallout">
            <a:avLst>
              <a:gd name="adj1" fmla="val -42656"/>
              <a:gd name="adj2" fmla="val -108904"/>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person</a:t>
            </a:r>
            <a:r>
              <a:rPr kumimoji="1" lang="ja-JP" altLang="en-US" dirty="0" smtClean="0"/>
              <a:t>の中身の</a:t>
            </a:r>
            <a:r>
              <a:rPr kumimoji="1" lang="en-US" altLang="ja-JP" dirty="0" smtClean="0"/>
              <a:t>Address</a:t>
            </a:r>
            <a:r>
              <a:rPr kumimoji="1" lang="ja-JP" altLang="en-US" dirty="0" smtClean="0"/>
              <a:t>の中身が見たいんだっけ</a:t>
            </a:r>
            <a:endParaRPr kumimoji="1" lang="ja-JP" altLang="en-US" dirty="0"/>
          </a:p>
        </p:txBody>
      </p:sp>
    </p:spTree>
    <p:extLst>
      <p:ext uri="{BB962C8B-B14F-4D97-AF65-F5344CB8AC3E}">
        <p14:creationId xmlns:p14="http://schemas.microsoft.com/office/powerpoint/2010/main" val="35545485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実践的な</a:t>
            </a:r>
            <a:r>
              <a:rPr kumimoji="1" lang="en-US" altLang="ja-JP" dirty="0" err="1" smtClean="0"/>
              <a:t>foreach</a:t>
            </a:r>
            <a:r>
              <a:rPr kumimoji="1" lang="ja-JP" altLang="en-US" dirty="0" smtClean="0"/>
              <a:t>の置き換え</a:t>
            </a:r>
            <a:endParaRPr kumimoji="1" lang="ja-JP" altLang="en-US" dirty="0"/>
          </a:p>
        </p:txBody>
      </p:sp>
      <p:sp>
        <p:nvSpPr>
          <p:cNvPr id="3" name="コンテンツ プレースホルダー 2"/>
          <p:cNvSpPr>
            <a:spLocks noGrp="1"/>
          </p:cNvSpPr>
          <p:nvPr>
            <p:ph idx="1"/>
          </p:nvPr>
        </p:nvSpPr>
        <p:spPr>
          <a:xfrm>
            <a:off x="429658" y="1020384"/>
            <a:ext cx="11386206" cy="596381"/>
          </a:xfrm>
        </p:spPr>
        <p:txBody>
          <a:bodyPr/>
          <a:lstStyle/>
          <a:p>
            <a:r>
              <a:rPr lang="ja-JP" altLang="en-US" dirty="0" smtClean="0"/>
              <a:t>ステップバイステップ </a:t>
            </a:r>
            <a:r>
              <a:rPr lang="en-US" altLang="ja-JP" dirty="0" smtClean="0"/>
              <a:t>(5/7)</a:t>
            </a:r>
            <a:endParaRPr kumimoji="1" lang="ja-JP" altLang="en-US" dirty="0"/>
          </a:p>
        </p:txBody>
      </p:sp>
      <p:pic>
        <p:nvPicPr>
          <p:cNvPr id="4" name="図 3"/>
          <p:cNvPicPr>
            <a:picLocks noChangeAspect="1"/>
          </p:cNvPicPr>
          <p:nvPr/>
        </p:nvPicPr>
        <p:blipFill>
          <a:blip r:embed="rId2"/>
          <a:stretch>
            <a:fillRect/>
          </a:stretch>
        </p:blipFill>
        <p:spPr>
          <a:xfrm>
            <a:off x="652000" y="1616765"/>
            <a:ext cx="10321846" cy="2584174"/>
          </a:xfrm>
          <a:prstGeom prst="rect">
            <a:avLst/>
          </a:prstGeom>
        </p:spPr>
      </p:pic>
      <p:sp>
        <p:nvSpPr>
          <p:cNvPr id="5" name="角丸四角形吹き出し 4"/>
          <p:cNvSpPr/>
          <p:nvPr/>
        </p:nvSpPr>
        <p:spPr>
          <a:xfrm>
            <a:off x="5181600" y="4414908"/>
            <a:ext cx="4651514" cy="764823"/>
          </a:xfrm>
          <a:prstGeom prst="wedgeRoundRectCallout">
            <a:avLst>
              <a:gd name="adj1" fmla="val -40147"/>
              <a:gd name="adj2" fmla="val -114102"/>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列挙の条件は</a:t>
            </a:r>
            <a:r>
              <a:rPr kumimoji="1" lang="en-US" altLang="ja-JP" dirty="0" smtClean="0"/>
              <a:t>… ward</a:t>
            </a:r>
            <a:r>
              <a:rPr kumimoji="1" lang="ja-JP" altLang="en-US" dirty="0" smtClean="0"/>
              <a:t>文字列を含む、と</a:t>
            </a:r>
            <a:endParaRPr kumimoji="1" lang="ja-JP" altLang="en-US" dirty="0"/>
          </a:p>
        </p:txBody>
      </p:sp>
    </p:spTree>
    <p:extLst>
      <p:ext uri="{BB962C8B-B14F-4D97-AF65-F5344CB8AC3E}">
        <p14:creationId xmlns:p14="http://schemas.microsoft.com/office/powerpoint/2010/main" val="41801026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実践的な</a:t>
            </a:r>
            <a:r>
              <a:rPr kumimoji="1" lang="en-US" altLang="ja-JP" dirty="0" err="1" smtClean="0"/>
              <a:t>foreach</a:t>
            </a:r>
            <a:r>
              <a:rPr kumimoji="1" lang="ja-JP" altLang="en-US" dirty="0" smtClean="0"/>
              <a:t>の置き換え</a:t>
            </a:r>
            <a:endParaRPr kumimoji="1" lang="ja-JP" altLang="en-US" dirty="0"/>
          </a:p>
        </p:txBody>
      </p:sp>
      <p:sp>
        <p:nvSpPr>
          <p:cNvPr id="3" name="コンテンツ プレースホルダー 2"/>
          <p:cNvSpPr>
            <a:spLocks noGrp="1"/>
          </p:cNvSpPr>
          <p:nvPr>
            <p:ph idx="1"/>
          </p:nvPr>
        </p:nvSpPr>
        <p:spPr>
          <a:xfrm>
            <a:off x="429658" y="1020384"/>
            <a:ext cx="11386206" cy="596381"/>
          </a:xfrm>
        </p:spPr>
        <p:txBody>
          <a:bodyPr/>
          <a:lstStyle/>
          <a:p>
            <a:r>
              <a:rPr lang="ja-JP" altLang="en-US" dirty="0" smtClean="0"/>
              <a:t>ステップバイステップ </a:t>
            </a:r>
            <a:r>
              <a:rPr lang="en-US" altLang="ja-JP" dirty="0" smtClean="0"/>
              <a:t>(6/7)</a:t>
            </a:r>
            <a:endParaRPr kumimoji="1" lang="ja-JP" altLang="en-US" dirty="0"/>
          </a:p>
        </p:txBody>
      </p:sp>
      <p:pic>
        <p:nvPicPr>
          <p:cNvPr id="6" name="図 5"/>
          <p:cNvPicPr>
            <a:picLocks noChangeAspect="1"/>
          </p:cNvPicPr>
          <p:nvPr/>
        </p:nvPicPr>
        <p:blipFill>
          <a:blip r:embed="rId2"/>
          <a:stretch>
            <a:fillRect/>
          </a:stretch>
        </p:blipFill>
        <p:spPr>
          <a:xfrm>
            <a:off x="678504" y="1616765"/>
            <a:ext cx="10182195" cy="2915478"/>
          </a:xfrm>
          <a:prstGeom prst="rect">
            <a:avLst/>
          </a:prstGeom>
        </p:spPr>
      </p:pic>
      <p:sp>
        <p:nvSpPr>
          <p:cNvPr id="5" name="角丸四角形吹き出し 4"/>
          <p:cNvSpPr/>
          <p:nvPr/>
        </p:nvSpPr>
        <p:spPr>
          <a:xfrm>
            <a:off x="4015409" y="4712147"/>
            <a:ext cx="5446643" cy="832953"/>
          </a:xfrm>
          <a:prstGeom prst="wedgeRoundRectCallout">
            <a:avLst>
              <a:gd name="adj1" fmla="val -45256"/>
              <a:gd name="adj2" fmla="val -112511"/>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何が欲しいんだっけ</a:t>
            </a:r>
            <a:r>
              <a:rPr kumimoji="1" lang="en-US" altLang="ja-JP" dirty="0" smtClean="0"/>
              <a:t>…</a:t>
            </a:r>
          </a:p>
          <a:p>
            <a:pPr algn="ctr"/>
            <a:r>
              <a:rPr kumimoji="1" lang="ja-JP" altLang="en-US" dirty="0" smtClean="0"/>
              <a:t>そうそう、条件を満たした時の</a:t>
            </a:r>
            <a:r>
              <a:rPr kumimoji="1" lang="en-US" altLang="ja-JP" dirty="0" smtClean="0"/>
              <a:t>address</a:t>
            </a:r>
            <a:r>
              <a:rPr kumimoji="1" lang="ja-JP" altLang="en-US" dirty="0" smtClean="0"/>
              <a:t>だった</a:t>
            </a:r>
            <a:endParaRPr kumimoji="1" lang="ja-JP" altLang="en-US" dirty="0"/>
          </a:p>
        </p:txBody>
      </p:sp>
    </p:spTree>
    <p:extLst>
      <p:ext uri="{BB962C8B-B14F-4D97-AF65-F5344CB8AC3E}">
        <p14:creationId xmlns:p14="http://schemas.microsoft.com/office/powerpoint/2010/main" val="1127412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実践的な</a:t>
            </a:r>
            <a:r>
              <a:rPr kumimoji="1" lang="en-US" altLang="ja-JP" dirty="0" err="1" smtClean="0"/>
              <a:t>foreach</a:t>
            </a:r>
            <a:r>
              <a:rPr kumimoji="1" lang="ja-JP" altLang="en-US" dirty="0" smtClean="0"/>
              <a:t>の置き換え</a:t>
            </a:r>
            <a:endParaRPr kumimoji="1" lang="ja-JP" altLang="en-US" dirty="0"/>
          </a:p>
        </p:txBody>
      </p:sp>
      <p:sp>
        <p:nvSpPr>
          <p:cNvPr id="3" name="コンテンツ プレースホルダー 2"/>
          <p:cNvSpPr>
            <a:spLocks noGrp="1"/>
          </p:cNvSpPr>
          <p:nvPr>
            <p:ph idx="1"/>
          </p:nvPr>
        </p:nvSpPr>
        <p:spPr>
          <a:xfrm>
            <a:off x="429658" y="1020384"/>
            <a:ext cx="11386206" cy="596381"/>
          </a:xfrm>
        </p:spPr>
        <p:txBody>
          <a:bodyPr/>
          <a:lstStyle/>
          <a:p>
            <a:r>
              <a:rPr lang="ja-JP" altLang="en-US" dirty="0" smtClean="0"/>
              <a:t>ステップバイステップ </a:t>
            </a:r>
            <a:r>
              <a:rPr lang="en-US" altLang="ja-JP" dirty="0" smtClean="0"/>
              <a:t>(7/7)</a:t>
            </a:r>
            <a:endParaRPr kumimoji="1" lang="ja-JP" altLang="en-US" dirty="0"/>
          </a:p>
        </p:txBody>
      </p:sp>
      <p:pic>
        <p:nvPicPr>
          <p:cNvPr id="4" name="図 3"/>
          <p:cNvPicPr>
            <a:picLocks noChangeAspect="1"/>
          </p:cNvPicPr>
          <p:nvPr/>
        </p:nvPicPr>
        <p:blipFill>
          <a:blip r:embed="rId2"/>
          <a:stretch>
            <a:fillRect/>
          </a:stretch>
        </p:blipFill>
        <p:spPr>
          <a:xfrm>
            <a:off x="705009" y="1616765"/>
            <a:ext cx="10325409" cy="3313044"/>
          </a:xfrm>
          <a:prstGeom prst="rect">
            <a:avLst/>
          </a:prstGeom>
        </p:spPr>
      </p:pic>
      <p:sp>
        <p:nvSpPr>
          <p:cNvPr id="5" name="角丸四角形吹き出し 4"/>
          <p:cNvSpPr/>
          <p:nvPr/>
        </p:nvSpPr>
        <p:spPr>
          <a:xfrm>
            <a:off x="2829595" y="5109713"/>
            <a:ext cx="3929013" cy="832953"/>
          </a:xfrm>
          <a:prstGeom prst="wedgeRoundRectCallout">
            <a:avLst>
              <a:gd name="adj1" fmla="val -42558"/>
              <a:gd name="adj2" fmla="val -117284"/>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で、これらを配列にしたい、と。</a:t>
            </a:r>
            <a:endParaRPr kumimoji="1" lang="ja-JP" altLang="en-US" dirty="0"/>
          </a:p>
        </p:txBody>
      </p:sp>
      <p:sp>
        <p:nvSpPr>
          <p:cNvPr id="7" name="星 32 6"/>
          <p:cNvSpPr/>
          <p:nvPr/>
        </p:nvSpPr>
        <p:spPr>
          <a:xfrm>
            <a:off x="8004081" y="4200939"/>
            <a:ext cx="3419060" cy="2067339"/>
          </a:xfrm>
          <a:prstGeom prst="star3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4400" dirty="0" smtClean="0"/>
              <a:t>完成</a:t>
            </a:r>
            <a:r>
              <a:rPr kumimoji="1" lang="en-US" altLang="ja-JP" sz="4400" dirty="0" smtClean="0"/>
              <a:t>!!</a:t>
            </a:r>
            <a:endParaRPr kumimoji="1" lang="ja-JP" altLang="en-US" sz="4400" dirty="0"/>
          </a:p>
        </p:txBody>
      </p:sp>
    </p:spTree>
    <p:extLst>
      <p:ext uri="{BB962C8B-B14F-4D97-AF65-F5344CB8AC3E}">
        <p14:creationId xmlns:p14="http://schemas.microsoft.com/office/powerpoint/2010/main" val="1681814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アジェンダ</a:t>
            </a:r>
            <a:endParaRPr kumimoji="1" lang="ja-JP" altLang="en-US" dirty="0"/>
          </a:p>
        </p:txBody>
      </p:sp>
      <p:sp>
        <p:nvSpPr>
          <p:cNvPr id="3" name="コンテンツ プレースホルダー 2"/>
          <p:cNvSpPr>
            <a:spLocks noGrp="1"/>
          </p:cNvSpPr>
          <p:nvPr>
            <p:ph idx="1"/>
          </p:nvPr>
        </p:nvSpPr>
        <p:spPr/>
        <p:txBody>
          <a:bodyPr/>
          <a:lstStyle/>
          <a:p>
            <a:r>
              <a:rPr lang="ja-JP" altLang="en-US" dirty="0"/>
              <a:t>ループと分岐処理からの</a:t>
            </a:r>
            <a:r>
              <a:rPr lang="ja-JP" altLang="en-US" dirty="0" smtClean="0"/>
              <a:t>脱却</a:t>
            </a:r>
            <a:endParaRPr lang="en-US" altLang="ja-JP" dirty="0" smtClean="0"/>
          </a:p>
          <a:p>
            <a:r>
              <a:rPr lang="ja-JP" altLang="en-US" dirty="0"/>
              <a:t>構造的な値への</a:t>
            </a:r>
            <a:r>
              <a:rPr lang="ja-JP" altLang="en-US" dirty="0" smtClean="0"/>
              <a:t>適用</a:t>
            </a:r>
            <a:endParaRPr lang="en-US" altLang="ja-JP" dirty="0" smtClean="0"/>
          </a:p>
          <a:p>
            <a:r>
              <a:rPr lang="ja-JP" altLang="en-US" dirty="0"/>
              <a:t>初歩的な</a:t>
            </a:r>
            <a:r>
              <a:rPr lang="ja-JP" altLang="en-US" dirty="0" smtClean="0"/>
              <a:t>演算子</a:t>
            </a:r>
            <a:endParaRPr lang="en-US" altLang="ja-JP" dirty="0" smtClean="0"/>
          </a:p>
          <a:p>
            <a:r>
              <a:rPr lang="ja-JP" altLang="en-US" dirty="0"/>
              <a:t>実践的な</a:t>
            </a:r>
            <a:r>
              <a:rPr lang="en-US" altLang="ja-JP" dirty="0" err="1"/>
              <a:t>foreach</a:t>
            </a:r>
            <a:r>
              <a:rPr lang="ja-JP" altLang="en-US" dirty="0"/>
              <a:t>の</a:t>
            </a:r>
            <a:r>
              <a:rPr lang="ja-JP" altLang="en-US" dirty="0" smtClean="0"/>
              <a:t>置き換え</a:t>
            </a:r>
            <a:endParaRPr lang="en-US" altLang="ja-JP" dirty="0" smtClean="0"/>
          </a:p>
          <a:p>
            <a:r>
              <a:rPr lang="ja-JP" altLang="en-US" b="1" dirty="0">
                <a:solidFill>
                  <a:srgbClr val="FF0000"/>
                </a:solidFill>
              </a:rPr>
              <a:t>列挙子と</a:t>
            </a:r>
            <a:r>
              <a:rPr lang="ja-JP" altLang="en-US" b="1" dirty="0" smtClean="0">
                <a:solidFill>
                  <a:srgbClr val="FF0000"/>
                </a:solidFill>
              </a:rPr>
              <a:t>は</a:t>
            </a:r>
            <a:endParaRPr lang="en-US" altLang="ja-JP" b="1" dirty="0" smtClean="0">
              <a:solidFill>
                <a:srgbClr val="FF0000"/>
              </a:solidFill>
            </a:endParaRPr>
          </a:p>
          <a:p>
            <a:r>
              <a:rPr kumimoji="1" lang="ja-JP" altLang="en-US" dirty="0" smtClean="0"/>
              <a:t>演算子を作る</a:t>
            </a:r>
            <a:endParaRPr kumimoji="1" lang="en-US" altLang="ja-JP" dirty="0" smtClean="0"/>
          </a:p>
          <a:p>
            <a:r>
              <a:rPr lang="ja-JP" altLang="en-US" dirty="0" smtClean="0"/>
              <a:t>パフォーマンスの改善</a:t>
            </a:r>
            <a:endParaRPr kumimoji="1" lang="en-US" altLang="ja-JP" dirty="0"/>
          </a:p>
        </p:txBody>
      </p:sp>
      <p:pic>
        <p:nvPicPr>
          <p:cNvPr id="4" name="図 3"/>
          <p:cNvPicPr>
            <a:picLocks noChangeAspect="1"/>
          </p:cNvPicPr>
          <p:nvPr/>
        </p:nvPicPr>
        <p:blipFill>
          <a:blip r:embed="rId2"/>
          <a:stretch>
            <a:fillRect/>
          </a:stretch>
        </p:blipFill>
        <p:spPr>
          <a:xfrm>
            <a:off x="9505445" y="2021502"/>
            <a:ext cx="1626378" cy="2211985"/>
          </a:xfrm>
          <a:prstGeom prst="rect">
            <a:avLst/>
          </a:prstGeom>
        </p:spPr>
      </p:pic>
      <p:pic>
        <p:nvPicPr>
          <p:cNvPr id="5" name="図 4"/>
          <p:cNvPicPr>
            <a:picLocks noChangeAspect="1"/>
          </p:cNvPicPr>
          <p:nvPr/>
        </p:nvPicPr>
        <p:blipFill>
          <a:blip r:embed="rId3"/>
          <a:stretch>
            <a:fillRect/>
          </a:stretch>
        </p:blipFill>
        <p:spPr>
          <a:xfrm>
            <a:off x="9650054" y="5234605"/>
            <a:ext cx="1337163" cy="1065528"/>
          </a:xfrm>
          <a:prstGeom prst="rect">
            <a:avLst/>
          </a:prstGeom>
        </p:spPr>
      </p:pic>
      <p:sp>
        <p:nvSpPr>
          <p:cNvPr id="6" name="下矢印 5"/>
          <p:cNvSpPr/>
          <p:nvPr/>
        </p:nvSpPr>
        <p:spPr>
          <a:xfrm>
            <a:off x="9854225" y="4429248"/>
            <a:ext cx="928817" cy="60959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68358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列挙子とは</a:t>
            </a:r>
            <a:endParaRPr kumimoji="1" lang="ja-JP" altLang="en-US" dirty="0"/>
          </a:p>
        </p:txBody>
      </p:sp>
      <p:sp>
        <p:nvSpPr>
          <p:cNvPr id="3" name="コンテンツ プレースホルダー 2"/>
          <p:cNvSpPr>
            <a:spLocks noGrp="1"/>
          </p:cNvSpPr>
          <p:nvPr>
            <p:ph idx="1"/>
          </p:nvPr>
        </p:nvSpPr>
        <p:spPr>
          <a:xfrm>
            <a:off x="5764696" y="1020384"/>
            <a:ext cx="6051168" cy="5618955"/>
          </a:xfrm>
        </p:spPr>
        <p:txBody>
          <a:bodyPr>
            <a:normAutofit/>
          </a:bodyPr>
          <a:lstStyle/>
          <a:p>
            <a:r>
              <a:rPr lang="ja-JP" altLang="en-US" dirty="0" smtClean="0"/>
              <a:t>ずっと配列で例を示してきましたが、</a:t>
            </a:r>
            <a:r>
              <a:rPr lang="en-US" altLang="ja-JP" dirty="0" smtClean="0"/>
              <a:t>LINQ</a:t>
            </a:r>
            <a:r>
              <a:rPr lang="ja-JP" altLang="en-US" dirty="0" smtClean="0"/>
              <a:t>の演算子は</a:t>
            </a:r>
            <a:r>
              <a:rPr lang="ja-JP" altLang="en-US" dirty="0" smtClean="0">
                <a:solidFill>
                  <a:srgbClr val="FF0000"/>
                </a:solidFill>
              </a:rPr>
              <a:t>「列挙子」</a:t>
            </a:r>
            <a:r>
              <a:rPr lang="ja-JP" altLang="en-US" dirty="0" smtClean="0"/>
              <a:t>であれば、何でも対応できます。</a:t>
            </a:r>
            <a:endParaRPr lang="en-US" altLang="ja-JP" dirty="0" smtClean="0"/>
          </a:p>
          <a:p>
            <a:r>
              <a:rPr lang="ja-JP" altLang="en-US" dirty="0" smtClean="0"/>
              <a:t>列挙子とは、</a:t>
            </a:r>
            <a:r>
              <a:rPr lang="ja-JP" altLang="en-US" dirty="0" smtClean="0">
                <a:solidFill>
                  <a:srgbClr val="FF0000"/>
                </a:solidFill>
              </a:rPr>
              <a:t>「</a:t>
            </a:r>
            <a:r>
              <a:rPr lang="en-US" altLang="ja-JP" dirty="0" err="1" smtClean="0">
                <a:solidFill>
                  <a:srgbClr val="FF0000"/>
                </a:solidFill>
              </a:rPr>
              <a:t>IEnumerable</a:t>
            </a:r>
            <a:r>
              <a:rPr lang="en-US" altLang="ja-JP" dirty="0" smtClean="0">
                <a:solidFill>
                  <a:srgbClr val="FF0000"/>
                </a:solidFill>
              </a:rPr>
              <a:t>&lt;T&gt;</a:t>
            </a:r>
            <a:r>
              <a:rPr lang="ja-JP" altLang="en-US" dirty="0" smtClean="0">
                <a:solidFill>
                  <a:srgbClr val="FF0000"/>
                </a:solidFill>
              </a:rPr>
              <a:t>インターフェイス」</a:t>
            </a:r>
            <a:r>
              <a:rPr lang="ja-JP" altLang="en-US" dirty="0" smtClean="0"/>
              <a:t>の事です。</a:t>
            </a:r>
            <a:endParaRPr lang="en-US" altLang="ja-JP" dirty="0" smtClean="0"/>
          </a:p>
          <a:p>
            <a:r>
              <a:rPr lang="ja-JP" altLang="en-US" dirty="0" smtClean="0"/>
              <a:t>このインターフェイスを実装しているクラスに対して、</a:t>
            </a:r>
            <a:r>
              <a:rPr lang="en-US" altLang="ja-JP" dirty="0" smtClean="0"/>
              <a:t>LINQ</a:t>
            </a:r>
            <a:r>
              <a:rPr lang="ja-JP" altLang="en-US" dirty="0" smtClean="0"/>
              <a:t>演算子を適用することが出来ます。</a:t>
            </a:r>
            <a:endParaRPr lang="en-US" altLang="ja-JP" dirty="0" smtClean="0"/>
          </a:p>
          <a:p>
            <a:r>
              <a:rPr lang="ja-JP" altLang="en-US" dirty="0" smtClean="0">
                <a:solidFill>
                  <a:srgbClr val="FF0000"/>
                </a:solidFill>
              </a:rPr>
              <a:t>配列</a:t>
            </a:r>
            <a:r>
              <a:rPr lang="ja-JP" altLang="en-US" dirty="0" smtClean="0"/>
              <a:t>や</a:t>
            </a:r>
            <a:r>
              <a:rPr lang="en-US" altLang="ja-JP" dirty="0" smtClean="0">
                <a:solidFill>
                  <a:srgbClr val="FF0000"/>
                </a:solidFill>
              </a:rPr>
              <a:t>List&lt;T&gt;</a:t>
            </a:r>
            <a:r>
              <a:rPr lang="ja-JP" altLang="en-US" dirty="0" smtClean="0">
                <a:solidFill>
                  <a:srgbClr val="FF0000"/>
                </a:solidFill>
              </a:rPr>
              <a:t>クラス</a:t>
            </a:r>
            <a:r>
              <a:rPr lang="ja-JP" altLang="en-US" dirty="0" smtClean="0"/>
              <a:t>も、</a:t>
            </a:r>
            <a:r>
              <a:rPr lang="en-US" altLang="ja-JP" dirty="0" err="1" smtClean="0"/>
              <a:t>IEnumerable</a:t>
            </a:r>
            <a:r>
              <a:rPr lang="en-US" altLang="ja-JP" dirty="0" smtClean="0"/>
              <a:t>&lt;T&gt;</a:t>
            </a:r>
            <a:r>
              <a:rPr lang="ja-JP" altLang="en-US" dirty="0" smtClean="0"/>
              <a:t>インターフェイスを実装しているので、</a:t>
            </a:r>
            <a:r>
              <a:rPr lang="ja-JP" altLang="en-US" dirty="0" smtClean="0">
                <a:solidFill>
                  <a:srgbClr val="FF0000"/>
                </a:solidFill>
              </a:rPr>
              <a:t>どちらも同じ演算子を適用できる</a:t>
            </a:r>
            <a:r>
              <a:rPr lang="ja-JP" altLang="en-US" dirty="0" smtClean="0"/>
              <a:t>のです。</a:t>
            </a:r>
            <a:endParaRPr lang="en-US" altLang="ja-JP" dirty="0" smtClean="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659" y="889668"/>
            <a:ext cx="5016105" cy="5749671"/>
          </a:xfrm>
          <a:prstGeom prst="rect">
            <a:avLst/>
          </a:prstGeom>
        </p:spPr>
      </p:pic>
    </p:spTree>
    <p:extLst>
      <p:ext uri="{BB962C8B-B14F-4D97-AF65-F5344CB8AC3E}">
        <p14:creationId xmlns:p14="http://schemas.microsoft.com/office/powerpoint/2010/main" val="19549885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列挙子とは</a:t>
            </a:r>
            <a:endParaRPr kumimoji="1" lang="ja-JP" altLang="en-US" dirty="0"/>
          </a:p>
        </p:txBody>
      </p:sp>
      <p:sp>
        <p:nvSpPr>
          <p:cNvPr id="3" name="コンテンツ プレースホルダー 2"/>
          <p:cNvSpPr>
            <a:spLocks noGrp="1"/>
          </p:cNvSpPr>
          <p:nvPr>
            <p:ph idx="1"/>
          </p:nvPr>
        </p:nvSpPr>
        <p:spPr>
          <a:xfrm>
            <a:off x="429658" y="1020384"/>
            <a:ext cx="11386206" cy="874677"/>
          </a:xfrm>
        </p:spPr>
        <p:txBody>
          <a:bodyPr/>
          <a:lstStyle/>
          <a:p>
            <a:r>
              <a:rPr kumimoji="1" lang="ja-JP" altLang="en-US" dirty="0" smtClean="0"/>
              <a:t>列挙子を受け取るように変更すれば、配列や</a:t>
            </a:r>
            <a:r>
              <a:rPr kumimoji="1" lang="en-US" altLang="ja-JP" dirty="0" smtClean="0"/>
              <a:t>List&lt;T&gt;</a:t>
            </a:r>
            <a:r>
              <a:rPr kumimoji="1" lang="ja-JP" altLang="en-US" dirty="0" smtClean="0"/>
              <a:t>やその他のコレクションなどを、柔軟に受け取る事が出来るようになります。</a:t>
            </a:r>
            <a:endParaRPr kumimoji="1" lang="ja-JP" altLang="en-US" dirty="0"/>
          </a:p>
        </p:txBody>
      </p:sp>
      <p:pic>
        <p:nvPicPr>
          <p:cNvPr id="4" name="図 3"/>
          <p:cNvPicPr>
            <a:picLocks noChangeAspect="1"/>
          </p:cNvPicPr>
          <p:nvPr/>
        </p:nvPicPr>
        <p:blipFill>
          <a:blip r:embed="rId2"/>
          <a:stretch>
            <a:fillRect/>
          </a:stretch>
        </p:blipFill>
        <p:spPr>
          <a:xfrm>
            <a:off x="614863" y="2945340"/>
            <a:ext cx="10498308" cy="3710609"/>
          </a:xfrm>
          <a:prstGeom prst="rect">
            <a:avLst/>
          </a:prstGeom>
        </p:spPr>
      </p:pic>
      <p:sp>
        <p:nvSpPr>
          <p:cNvPr id="5" name="角丸四角形 4"/>
          <p:cNvSpPr/>
          <p:nvPr/>
        </p:nvSpPr>
        <p:spPr>
          <a:xfrm>
            <a:off x="1295454" y="3273288"/>
            <a:ext cx="4363223" cy="424780"/>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4193177" y="2130332"/>
            <a:ext cx="3671523" cy="764823"/>
          </a:xfrm>
          <a:prstGeom prst="wedgeRoundRectCallout">
            <a:avLst>
              <a:gd name="adj1" fmla="val -45293"/>
              <a:gd name="adj2" fmla="val 105952"/>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引数に配列ではなく、列挙子を受け取るようにする</a:t>
            </a:r>
            <a:endParaRPr kumimoji="1" lang="ja-JP" altLang="en-US" dirty="0"/>
          </a:p>
        </p:txBody>
      </p:sp>
      <p:sp>
        <p:nvSpPr>
          <p:cNvPr id="8" name="角丸四角形 7"/>
          <p:cNvSpPr/>
          <p:nvPr/>
        </p:nvSpPr>
        <p:spPr>
          <a:xfrm>
            <a:off x="4474029" y="4375864"/>
            <a:ext cx="1276088" cy="424780"/>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6561909" y="3823431"/>
            <a:ext cx="4731026" cy="764823"/>
          </a:xfrm>
          <a:prstGeom prst="wedgeRoundRectCallout">
            <a:avLst>
              <a:gd name="adj1" fmla="val -69088"/>
              <a:gd name="adj2" fmla="val 55703"/>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LINQ</a:t>
            </a:r>
            <a:r>
              <a:rPr kumimoji="1" lang="ja-JP" altLang="en-US" dirty="0" smtClean="0"/>
              <a:t>クエリはそもそも列挙子に対して操作するので、配列の時と全く変わらない</a:t>
            </a:r>
            <a:endParaRPr kumimoji="1" lang="ja-JP" altLang="en-US" dirty="0"/>
          </a:p>
        </p:txBody>
      </p:sp>
    </p:spTree>
    <p:extLst>
      <p:ext uri="{BB962C8B-B14F-4D97-AF65-F5344CB8AC3E}">
        <p14:creationId xmlns:p14="http://schemas.microsoft.com/office/powerpoint/2010/main" val="3562514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ループと分岐処理からの脱却</a:t>
            </a:r>
            <a:endParaRPr kumimoji="1" lang="ja-JP" altLang="en-US" dirty="0"/>
          </a:p>
        </p:txBody>
      </p:sp>
      <p:sp>
        <p:nvSpPr>
          <p:cNvPr id="14" name="コンテンツ プレースホルダー 2"/>
          <p:cNvSpPr>
            <a:spLocks noGrp="1"/>
          </p:cNvSpPr>
          <p:nvPr>
            <p:ph idx="1"/>
          </p:nvPr>
        </p:nvSpPr>
        <p:spPr>
          <a:xfrm>
            <a:off x="429658" y="1020385"/>
            <a:ext cx="11386206" cy="510438"/>
          </a:xfrm>
        </p:spPr>
        <p:txBody>
          <a:bodyPr/>
          <a:lstStyle/>
          <a:p>
            <a:r>
              <a:rPr kumimoji="1" lang="ja-JP" altLang="en-US" dirty="0" smtClean="0"/>
              <a:t>指定された個数の乱数を含む配列を生成</a:t>
            </a:r>
            <a:endParaRPr kumimoji="1" lang="ja-JP" altLang="en-US" dirty="0"/>
          </a:p>
        </p:txBody>
      </p:sp>
      <p:pic>
        <p:nvPicPr>
          <p:cNvPr id="15" name="図 14"/>
          <p:cNvPicPr>
            <a:picLocks noChangeAspect="1"/>
          </p:cNvPicPr>
          <p:nvPr/>
        </p:nvPicPr>
        <p:blipFill>
          <a:blip r:embed="rId2"/>
          <a:stretch>
            <a:fillRect/>
          </a:stretch>
        </p:blipFill>
        <p:spPr>
          <a:xfrm>
            <a:off x="549306" y="1769362"/>
            <a:ext cx="7846341" cy="3306221"/>
          </a:xfrm>
          <a:prstGeom prst="rect">
            <a:avLst/>
          </a:prstGeom>
        </p:spPr>
      </p:pic>
      <p:sp>
        <p:nvSpPr>
          <p:cNvPr id="5" name="角丸四角形吹き出し 4"/>
          <p:cNvSpPr/>
          <p:nvPr/>
        </p:nvSpPr>
        <p:spPr>
          <a:xfrm>
            <a:off x="7886876" y="2271300"/>
            <a:ext cx="2796209" cy="699729"/>
          </a:xfrm>
          <a:prstGeom prst="wedgeRoundRectCallout">
            <a:avLst>
              <a:gd name="adj1" fmla="val -71625"/>
              <a:gd name="adj2" fmla="val 5801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Basic</a:t>
            </a:r>
            <a:r>
              <a:rPr kumimoji="1" lang="ja-JP" altLang="en-US" dirty="0" smtClean="0"/>
              <a:t>な</a:t>
            </a:r>
            <a:r>
              <a:rPr kumimoji="1" lang="en-US" altLang="ja-JP" dirty="0" smtClean="0"/>
              <a:t>for</a:t>
            </a:r>
            <a:r>
              <a:rPr kumimoji="1" lang="ja-JP" altLang="en-US" dirty="0" smtClean="0"/>
              <a:t>ループ</a:t>
            </a:r>
            <a:endParaRPr kumimoji="1" lang="ja-JP" altLang="en-US" dirty="0"/>
          </a:p>
        </p:txBody>
      </p:sp>
      <p:sp>
        <p:nvSpPr>
          <p:cNvPr id="16" name="角丸四角形 15"/>
          <p:cNvSpPr/>
          <p:nvPr/>
        </p:nvSpPr>
        <p:spPr>
          <a:xfrm>
            <a:off x="1014429" y="3075403"/>
            <a:ext cx="7381218" cy="343658"/>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93922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705728" y="2437744"/>
            <a:ext cx="10826183" cy="2520648"/>
          </a:xfrm>
          <a:prstGeom prst="rect">
            <a:avLst/>
          </a:prstGeom>
        </p:spPr>
      </p:pic>
      <p:sp>
        <p:nvSpPr>
          <p:cNvPr id="2" name="タイトル 1"/>
          <p:cNvSpPr>
            <a:spLocks noGrp="1"/>
          </p:cNvSpPr>
          <p:nvPr>
            <p:ph type="title"/>
          </p:nvPr>
        </p:nvSpPr>
        <p:spPr/>
        <p:txBody>
          <a:bodyPr/>
          <a:lstStyle/>
          <a:p>
            <a:r>
              <a:rPr lang="ja-JP" altLang="en-US" dirty="0"/>
              <a:t>列挙子とは</a:t>
            </a:r>
            <a:endParaRPr kumimoji="1" lang="ja-JP" altLang="en-US" dirty="0"/>
          </a:p>
        </p:txBody>
      </p:sp>
      <p:sp>
        <p:nvSpPr>
          <p:cNvPr id="3" name="コンテンツ プレースホルダー 2"/>
          <p:cNvSpPr>
            <a:spLocks noGrp="1"/>
          </p:cNvSpPr>
          <p:nvPr>
            <p:ph idx="1"/>
          </p:nvPr>
        </p:nvSpPr>
        <p:spPr>
          <a:xfrm>
            <a:off x="429658" y="1020384"/>
            <a:ext cx="11386206" cy="874677"/>
          </a:xfrm>
        </p:spPr>
        <p:txBody>
          <a:bodyPr/>
          <a:lstStyle/>
          <a:p>
            <a:r>
              <a:rPr kumimoji="1" lang="ja-JP" altLang="en-US" dirty="0" smtClean="0"/>
              <a:t>列挙子を受け取るように変更すれば、配列や</a:t>
            </a:r>
            <a:r>
              <a:rPr kumimoji="1" lang="en-US" altLang="ja-JP" dirty="0" smtClean="0"/>
              <a:t>List&lt;T&gt;</a:t>
            </a:r>
            <a:r>
              <a:rPr kumimoji="1" lang="ja-JP" altLang="en-US" dirty="0" smtClean="0"/>
              <a:t>やその他のコレクションなどを、柔軟に受け取る事が出来るようになります。</a:t>
            </a:r>
            <a:endParaRPr kumimoji="1" lang="ja-JP" altLang="en-US" dirty="0"/>
          </a:p>
        </p:txBody>
      </p:sp>
      <p:sp>
        <p:nvSpPr>
          <p:cNvPr id="5" name="角丸四角形 4"/>
          <p:cNvSpPr/>
          <p:nvPr/>
        </p:nvSpPr>
        <p:spPr>
          <a:xfrm>
            <a:off x="9051235" y="3352800"/>
            <a:ext cx="1113181" cy="345268"/>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6523432" y="5491036"/>
            <a:ext cx="2949006" cy="764823"/>
          </a:xfrm>
          <a:prstGeom prst="wedgeRoundRectCallout">
            <a:avLst>
              <a:gd name="adj1" fmla="val 42785"/>
              <a:gd name="adj2" fmla="val -160885"/>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配列と</a:t>
            </a:r>
            <a:r>
              <a:rPr kumimoji="1" lang="en-US" altLang="ja-JP" dirty="0" smtClean="0"/>
              <a:t>List&lt;T&gt;</a:t>
            </a:r>
            <a:r>
              <a:rPr kumimoji="1" lang="ja-JP" altLang="en-US" dirty="0" err="1" smtClean="0"/>
              <a:t>、</a:t>
            </a:r>
            <a:r>
              <a:rPr kumimoji="1" lang="ja-JP" altLang="en-US" dirty="0" smtClean="0"/>
              <a:t>どちらも受け取る事が出来る</a:t>
            </a:r>
            <a:endParaRPr kumimoji="1" lang="ja-JP" altLang="en-US" dirty="0"/>
          </a:p>
        </p:txBody>
      </p:sp>
      <p:sp>
        <p:nvSpPr>
          <p:cNvPr id="9" name="角丸四角形 8"/>
          <p:cNvSpPr/>
          <p:nvPr/>
        </p:nvSpPr>
        <p:spPr>
          <a:xfrm>
            <a:off x="9051235" y="4268567"/>
            <a:ext cx="1113181" cy="345268"/>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162328" y="3949803"/>
            <a:ext cx="2536108" cy="345268"/>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162327" y="3021140"/>
            <a:ext cx="826578" cy="345268"/>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1477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70015" y="1766869"/>
            <a:ext cx="10415383" cy="4082110"/>
          </a:xfrm>
          <a:prstGeom prst="rect">
            <a:avLst/>
          </a:prstGeom>
        </p:spPr>
      </p:pic>
      <p:sp>
        <p:nvSpPr>
          <p:cNvPr id="2" name="タイトル 1"/>
          <p:cNvSpPr>
            <a:spLocks noGrp="1"/>
          </p:cNvSpPr>
          <p:nvPr>
            <p:ph type="title"/>
          </p:nvPr>
        </p:nvSpPr>
        <p:spPr/>
        <p:txBody>
          <a:bodyPr/>
          <a:lstStyle/>
          <a:p>
            <a:r>
              <a:rPr lang="ja-JP" altLang="en-US" dirty="0"/>
              <a:t>列挙子とは</a:t>
            </a:r>
            <a:endParaRPr kumimoji="1" lang="ja-JP" altLang="en-US" dirty="0"/>
          </a:p>
        </p:txBody>
      </p:sp>
      <p:sp>
        <p:nvSpPr>
          <p:cNvPr id="3" name="コンテンツ プレースホルダー 2"/>
          <p:cNvSpPr>
            <a:spLocks noGrp="1"/>
          </p:cNvSpPr>
          <p:nvPr>
            <p:ph idx="1"/>
          </p:nvPr>
        </p:nvSpPr>
        <p:spPr>
          <a:xfrm>
            <a:off x="429658" y="1020384"/>
            <a:ext cx="11386206" cy="452679"/>
          </a:xfrm>
        </p:spPr>
        <p:txBody>
          <a:bodyPr>
            <a:normAutofit lnSpcReduction="10000"/>
          </a:bodyPr>
          <a:lstStyle/>
          <a:p>
            <a:r>
              <a:rPr kumimoji="1" lang="ja-JP" altLang="en-US" dirty="0" smtClean="0"/>
              <a:t>実は、</a:t>
            </a:r>
            <a:r>
              <a:rPr kumimoji="1" lang="en-US" altLang="ja-JP" dirty="0" smtClean="0"/>
              <a:t>LINQ</a:t>
            </a:r>
            <a:r>
              <a:rPr kumimoji="1" lang="ja-JP" altLang="en-US" dirty="0" smtClean="0"/>
              <a:t>クエリの結果は「列挙子</a:t>
            </a:r>
            <a:r>
              <a:rPr lang="ja-JP" altLang="en-US" dirty="0" smtClean="0"/>
              <a:t>」</a:t>
            </a:r>
            <a:r>
              <a:rPr kumimoji="1" lang="ja-JP" altLang="en-US" dirty="0" smtClean="0"/>
              <a:t>です。</a:t>
            </a:r>
            <a:endParaRPr kumimoji="1" lang="ja-JP" altLang="en-US" dirty="0"/>
          </a:p>
        </p:txBody>
      </p:sp>
      <p:sp>
        <p:nvSpPr>
          <p:cNvPr id="9" name="角丸四角形 8"/>
          <p:cNvSpPr/>
          <p:nvPr/>
        </p:nvSpPr>
        <p:spPr>
          <a:xfrm>
            <a:off x="3405809" y="5101591"/>
            <a:ext cx="1444487" cy="345268"/>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240762" y="2822713"/>
            <a:ext cx="4126367" cy="386825"/>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876865" y="3236042"/>
            <a:ext cx="6253387" cy="1508236"/>
          </a:xfrm>
          <a:prstGeom prst="roundRect">
            <a:avLst>
              <a:gd name="adj" fmla="val 823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7314850" y="2411630"/>
            <a:ext cx="3306816" cy="960332"/>
          </a:xfrm>
          <a:prstGeom prst="wedgeRoundRectCallout">
            <a:avLst>
              <a:gd name="adj1" fmla="val -68661"/>
              <a:gd name="adj2" fmla="val 48773"/>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LINQ</a:t>
            </a:r>
            <a:r>
              <a:rPr kumimoji="1" lang="ja-JP" altLang="en-US" dirty="0" smtClean="0"/>
              <a:t>クエリ式は列挙子</a:t>
            </a:r>
            <a:endParaRPr kumimoji="1" lang="en-US" altLang="ja-JP" dirty="0" smtClean="0"/>
          </a:p>
          <a:p>
            <a:pPr algn="ctr"/>
            <a:r>
              <a:rPr kumimoji="1" lang="ja-JP" altLang="en-US" dirty="0" smtClean="0"/>
              <a:t>（但し即値演算子を除く）</a:t>
            </a:r>
            <a:endParaRPr kumimoji="1" lang="ja-JP" altLang="en-US" dirty="0"/>
          </a:p>
        </p:txBody>
      </p:sp>
      <p:sp>
        <p:nvSpPr>
          <p:cNvPr id="12" name="角丸四角形吹き出し 11"/>
          <p:cNvSpPr/>
          <p:nvPr/>
        </p:nvSpPr>
        <p:spPr>
          <a:xfrm>
            <a:off x="5367129" y="5440997"/>
            <a:ext cx="2763123" cy="701788"/>
          </a:xfrm>
          <a:prstGeom prst="wedgeRoundRectCallout">
            <a:avLst>
              <a:gd name="adj1" fmla="val -70665"/>
              <a:gd name="adj2" fmla="val -58864"/>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列挙子の</a:t>
            </a:r>
            <a:r>
              <a:rPr kumimoji="1" lang="en-US" altLang="ja-JP" dirty="0" smtClean="0"/>
              <a:t>Consumer</a:t>
            </a:r>
            <a:endParaRPr kumimoji="1" lang="ja-JP" altLang="en-US" dirty="0"/>
          </a:p>
        </p:txBody>
      </p:sp>
      <p:sp>
        <p:nvSpPr>
          <p:cNvPr id="5" name="テキスト ボックス 4"/>
          <p:cNvSpPr txBox="1"/>
          <p:nvPr/>
        </p:nvSpPr>
        <p:spPr>
          <a:xfrm>
            <a:off x="8229600" y="3720321"/>
            <a:ext cx="3742508" cy="523220"/>
          </a:xfrm>
          <a:prstGeom prst="rect">
            <a:avLst/>
          </a:prstGeom>
          <a:noFill/>
        </p:spPr>
        <p:txBody>
          <a:bodyPr wrap="square" rtlCol="0">
            <a:spAutoFit/>
          </a:bodyPr>
          <a:lstStyle/>
          <a:p>
            <a:r>
              <a:rPr kumimoji="1" lang="en-US" altLang="ja-JP" sz="2800" b="1" dirty="0" smtClean="0">
                <a:solidFill>
                  <a:srgbClr val="FF0000"/>
                </a:solidFill>
              </a:rPr>
              <a:t>== </a:t>
            </a:r>
            <a:r>
              <a:rPr kumimoji="1" lang="en-US" altLang="ja-JP" sz="2800" b="1" dirty="0" err="1" smtClean="0">
                <a:solidFill>
                  <a:srgbClr val="FF0000"/>
                </a:solidFill>
              </a:rPr>
              <a:t>IEnumerable</a:t>
            </a:r>
            <a:r>
              <a:rPr kumimoji="1" lang="en-US" altLang="ja-JP" sz="2800" b="1" dirty="0" smtClean="0">
                <a:solidFill>
                  <a:srgbClr val="FF0000"/>
                </a:solidFill>
              </a:rPr>
              <a:t>&lt;string&gt;</a:t>
            </a:r>
            <a:endParaRPr kumimoji="1" lang="ja-JP" altLang="en-US" sz="2800" b="1" dirty="0">
              <a:solidFill>
                <a:srgbClr val="FF0000"/>
              </a:solidFill>
            </a:endParaRPr>
          </a:p>
        </p:txBody>
      </p:sp>
    </p:spTree>
    <p:extLst>
      <p:ext uri="{BB962C8B-B14F-4D97-AF65-F5344CB8AC3E}">
        <p14:creationId xmlns:p14="http://schemas.microsoft.com/office/powerpoint/2010/main" val="36897243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43575" y="1860612"/>
            <a:ext cx="10931907" cy="2724356"/>
          </a:xfrm>
          <a:prstGeom prst="rect">
            <a:avLst/>
          </a:prstGeom>
        </p:spPr>
      </p:pic>
      <p:sp>
        <p:nvSpPr>
          <p:cNvPr id="2" name="タイトル 1"/>
          <p:cNvSpPr>
            <a:spLocks noGrp="1"/>
          </p:cNvSpPr>
          <p:nvPr>
            <p:ph type="title"/>
          </p:nvPr>
        </p:nvSpPr>
        <p:spPr/>
        <p:txBody>
          <a:bodyPr/>
          <a:lstStyle/>
          <a:p>
            <a:r>
              <a:rPr lang="ja-JP" altLang="en-US" dirty="0"/>
              <a:t>列挙子とは</a:t>
            </a:r>
            <a:endParaRPr kumimoji="1" lang="ja-JP" altLang="en-US" dirty="0"/>
          </a:p>
        </p:txBody>
      </p:sp>
      <p:sp>
        <p:nvSpPr>
          <p:cNvPr id="3" name="コンテンツ プレースホルダー 2"/>
          <p:cNvSpPr>
            <a:spLocks noGrp="1"/>
          </p:cNvSpPr>
          <p:nvPr>
            <p:ph idx="1"/>
          </p:nvPr>
        </p:nvSpPr>
        <p:spPr>
          <a:xfrm>
            <a:off x="429658" y="1020384"/>
            <a:ext cx="11386206" cy="566003"/>
          </a:xfrm>
        </p:spPr>
        <p:txBody>
          <a:bodyPr>
            <a:normAutofit/>
          </a:bodyPr>
          <a:lstStyle/>
          <a:p>
            <a:r>
              <a:rPr kumimoji="1" lang="ja-JP" altLang="en-US" dirty="0" smtClean="0"/>
              <a:t>列挙子同士を演算子で連結しているのです</a:t>
            </a:r>
            <a:endParaRPr kumimoji="1" lang="ja-JP" altLang="en-US" dirty="0"/>
          </a:p>
        </p:txBody>
      </p:sp>
      <p:sp>
        <p:nvSpPr>
          <p:cNvPr id="9" name="角丸四角形 8"/>
          <p:cNvSpPr/>
          <p:nvPr/>
        </p:nvSpPr>
        <p:spPr>
          <a:xfrm>
            <a:off x="2027677" y="3969067"/>
            <a:ext cx="1492763" cy="345268"/>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110133" y="2358130"/>
            <a:ext cx="3853753" cy="326288"/>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110133" y="3145261"/>
            <a:ext cx="3984381" cy="326288"/>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1576692" y="2681861"/>
            <a:ext cx="1068538" cy="326288"/>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1576691" y="3468992"/>
            <a:ext cx="1447359" cy="326288"/>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曲線コネクタ 6"/>
          <p:cNvCxnSpPr>
            <a:stCxn id="10" idx="1"/>
            <a:endCxn id="15" idx="1"/>
          </p:cNvCxnSpPr>
          <p:nvPr/>
        </p:nvCxnSpPr>
        <p:spPr>
          <a:xfrm rot="10800000" flipH="1" flipV="1">
            <a:off x="1110133" y="2521274"/>
            <a:ext cx="466558" cy="1110862"/>
          </a:xfrm>
          <a:prstGeom prst="curvedConnector3">
            <a:avLst>
              <a:gd name="adj1" fmla="val -123192"/>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曲線コネクタ 18"/>
          <p:cNvCxnSpPr>
            <a:stCxn id="13" idx="1"/>
          </p:cNvCxnSpPr>
          <p:nvPr/>
        </p:nvCxnSpPr>
        <p:spPr>
          <a:xfrm rot="10800000" flipH="1" flipV="1">
            <a:off x="1110132" y="3308404"/>
            <a:ext cx="933117" cy="872539"/>
          </a:xfrm>
          <a:prstGeom prst="curvedConnector3">
            <a:avLst>
              <a:gd name="adj1" fmla="val -45498"/>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曲線コネクタ 23"/>
          <p:cNvCxnSpPr>
            <a:stCxn id="30" idx="2"/>
            <a:endCxn id="14" idx="3"/>
          </p:cNvCxnSpPr>
          <p:nvPr/>
        </p:nvCxnSpPr>
        <p:spPr>
          <a:xfrm rot="5400000">
            <a:off x="5359950" y="-541937"/>
            <a:ext cx="672222" cy="6101662"/>
          </a:xfrm>
          <a:prstGeom prst="curvedConnector2">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8212623" y="1846495"/>
            <a:ext cx="1068538" cy="326288"/>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曲線コネクタ 32"/>
          <p:cNvCxnSpPr/>
          <p:nvPr/>
        </p:nvCxnSpPr>
        <p:spPr>
          <a:xfrm rot="5400000">
            <a:off x="2881471" y="4426597"/>
            <a:ext cx="1248108" cy="962945"/>
          </a:xfrm>
          <a:prstGeom prst="curvedConnector3">
            <a:avLst>
              <a:gd name="adj1" fmla="val 5000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角丸四角形吹き出し 35"/>
          <p:cNvSpPr/>
          <p:nvPr/>
        </p:nvSpPr>
        <p:spPr>
          <a:xfrm>
            <a:off x="4151868" y="1596327"/>
            <a:ext cx="2763123" cy="701788"/>
          </a:xfrm>
          <a:prstGeom prst="wedgeRoundRectCallout">
            <a:avLst>
              <a:gd name="adj1" fmla="val -64283"/>
              <a:gd name="adj2" fmla="val 55610"/>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Person</a:t>
            </a:r>
            <a:r>
              <a:rPr kumimoji="1" lang="ja-JP" altLang="en-US" dirty="0" smtClean="0"/>
              <a:t>を列挙するクエリ</a:t>
            </a:r>
            <a:endParaRPr kumimoji="1" lang="ja-JP" altLang="en-US" dirty="0"/>
          </a:p>
        </p:txBody>
      </p:sp>
      <p:sp>
        <p:nvSpPr>
          <p:cNvPr id="37" name="角丸四角形吹き出し 36"/>
          <p:cNvSpPr/>
          <p:nvPr/>
        </p:nvSpPr>
        <p:spPr>
          <a:xfrm>
            <a:off x="5209959" y="3682414"/>
            <a:ext cx="2763123" cy="701788"/>
          </a:xfrm>
          <a:prstGeom prst="wedgeRoundRectCallout">
            <a:avLst>
              <a:gd name="adj1" fmla="val -66647"/>
              <a:gd name="adj2" fmla="val -63518"/>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string</a:t>
            </a:r>
            <a:r>
              <a:rPr kumimoji="1" lang="ja-JP" altLang="en-US" dirty="0" smtClean="0"/>
              <a:t>を列挙するクエリ</a:t>
            </a:r>
            <a:endParaRPr kumimoji="1" lang="ja-JP" altLang="en-US" dirty="0"/>
          </a:p>
        </p:txBody>
      </p:sp>
    </p:spTree>
    <p:extLst>
      <p:ext uri="{BB962C8B-B14F-4D97-AF65-F5344CB8AC3E}">
        <p14:creationId xmlns:p14="http://schemas.microsoft.com/office/powerpoint/2010/main" val="1909478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277803" y="2358130"/>
            <a:ext cx="10660569" cy="3089081"/>
          </a:xfrm>
          <a:prstGeom prst="rect">
            <a:avLst/>
          </a:prstGeom>
        </p:spPr>
      </p:pic>
      <p:sp>
        <p:nvSpPr>
          <p:cNvPr id="2" name="タイトル 1"/>
          <p:cNvSpPr>
            <a:spLocks noGrp="1"/>
          </p:cNvSpPr>
          <p:nvPr>
            <p:ph type="title"/>
          </p:nvPr>
        </p:nvSpPr>
        <p:spPr/>
        <p:txBody>
          <a:bodyPr/>
          <a:lstStyle/>
          <a:p>
            <a:r>
              <a:rPr lang="ja-JP" altLang="en-US" dirty="0"/>
              <a:t>列挙子とは</a:t>
            </a:r>
            <a:endParaRPr kumimoji="1" lang="ja-JP" altLang="en-US" dirty="0"/>
          </a:p>
        </p:txBody>
      </p:sp>
      <p:sp>
        <p:nvSpPr>
          <p:cNvPr id="3" name="コンテンツ プレースホルダー 2"/>
          <p:cNvSpPr>
            <a:spLocks noGrp="1"/>
          </p:cNvSpPr>
          <p:nvPr>
            <p:ph idx="1"/>
          </p:nvPr>
        </p:nvSpPr>
        <p:spPr>
          <a:xfrm>
            <a:off x="429658" y="1020384"/>
            <a:ext cx="11386206" cy="952082"/>
          </a:xfrm>
        </p:spPr>
        <p:txBody>
          <a:bodyPr>
            <a:normAutofit/>
          </a:bodyPr>
          <a:lstStyle/>
          <a:p>
            <a:r>
              <a:rPr kumimoji="1" lang="ja-JP" altLang="en-US" dirty="0" smtClean="0"/>
              <a:t>動的</a:t>
            </a:r>
            <a:r>
              <a:rPr kumimoji="1" lang="en-US" altLang="ja-JP" dirty="0" smtClean="0"/>
              <a:t>LINQ</a:t>
            </a:r>
            <a:r>
              <a:rPr kumimoji="1" lang="ja-JP" altLang="en-US" dirty="0" smtClean="0"/>
              <a:t>（動的に条件が変わる</a:t>
            </a:r>
            <a:r>
              <a:rPr kumimoji="1" lang="en-US" altLang="ja-JP" dirty="0" smtClean="0"/>
              <a:t>LINQ</a:t>
            </a:r>
            <a:r>
              <a:rPr kumimoji="1" lang="ja-JP" altLang="en-US" dirty="0" smtClean="0"/>
              <a:t>クエリの構築）</a:t>
            </a:r>
            <a:r>
              <a:rPr lang="ja-JP" altLang="en-US" dirty="0" smtClean="0"/>
              <a:t>は面倒、という話がありますが、条件を限定すれば簡単に実現出来ます。</a:t>
            </a:r>
            <a:endParaRPr kumimoji="1" lang="ja-JP" altLang="en-US" dirty="0"/>
          </a:p>
        </p:txBody>
      </p:sp>
      <p:sp>
        <p:nvSpPr>
          <p:cNvPr id="15" name="角丸四角形 14"/>
          <p:cNvSpPr/>
          <p:nvPr/>
        </p:nvSpPr>
        <p:spPr>
          <a:xfrm>
            <a:off x="1210930" y="3083637"/>
            <a:ext cx="6665972" cy="861346"/>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吹き出し 36"/>
          <p:cNvSpPr/>
          <p:nvPr/>
        </p:nvSpPr>
        <p:spPr>
          <a:xfrm>
            <a:off x="8051129" y="3657602"/>
            <a:ext cx="3820369" cy="1149530"/>
          </a:xfrm>
          <a:prstGeom prst="wedgeRoundRectCallout">
            <a:avLst>
              <a:gd name="adj1" fmla="val -63072"/>
              <a:gd name="adj2" fmla="val -41625"/>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LINQ</a:t>
            </a:r>
            <a:r>
              <a:rPr kumimoji="1" lang="ja-JP" altLang="en-US" dirty="0" smtClean="0"/>
              <a:t>クエリの型がどちらも</a:t>
            </a:r>
            <a:r>
              <a:rPr kumimoji="1" lang="en-US" altLang="ja-JP" dirty="0" err="1" smtClean="0"/>
              <a:t>IEnumerable</a:t>
            </a:r>
            <a:r>
              <a:rPr kumimoji="1" lang="en-US" altLang="ja-JP" dirty="0" smtClean="0"/>
              <a:t>&lt;T&gt;</a:t>
            </a:r>
            <a:r>
              <a:rPr kumimoji="1" lang="ja-JP" altLang="en-US" dirty="0" smtClean="0"/>
              <a:t>である事を利用して、フラグで検索条件を変更する</a:t>
            </a:r>
            <a:endParaRPr kumimoji="1" lang="ja-JP" altLang="en-US" dirty="0"/>
          </a:p>
        </p:txBody>
      </p:sp>
      <p:sp>
        <p:nvSpPr>
          <p:cNvPr id="20" name="メモ 19"/>
          <p:cNvSpPr/>
          <p:nvPr/>
        </p:nvSpPr>
        <p:spPr>
          <a:xfrm>
            <a:off x="1709335" y="5511200"/>
            <a:ext cx="9398854" cy="964591"/>
          </a:xfrm>
          <a:prstGeom prst="foldedCorner">
            <a:avLst>
              <a:gd name="adj" fmla="val 2073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solidFill>
                  <a:schemeClr val="tx1"/>
                </a:solidFill>
              </a:rPr>
              <a:t>完全に動的に</a:t>
            </a:r>
            <a:r>
              <a:rPr kumimoji="1" lang="en-US" altLang="ja-JP" dirty="0" smtClean="0">
                <a:solidFill>
                  <a:schemeClr val="tx1"/>
                </a:solidFill>
              </a:rPr>
              <a:t>LINQ</a:t>
            </a:r>
            <a:r>
              <a:rPr kumimoji="1" lang="ja-JP" altLang="en-US" dirty="0" smtClean="0">
                <a:solidFill>
                  <a:schemeClr val="tx1"/>
                </a:solidFill>
              </a:rPr>
              <a:t>クエリを構築するのは、確かに大変です。ですが、</a:t>
            </a:r>
            <a:r>
              <a:rPr kumimoji="1" lang="ja-JP" altLang="en-US" b="1" dirty="0" smtClean="0">
                <a:solidFill>
                  <a:srgbClr val="FF0000"/>
                </a:solidFill>
              </a:rPr>
              <a:t>殆どの場合はあらかじめ変化させたいクエリの構造が分かっているはず</a:t>
            </a:r>
            <a:r>
              <a:rPr kumimoji="1" lang="ja-JP" altLang="en-US" dirty="0" smtClean="0">
                <a:solidFill>
                  <a:schemeClr val="tx1"/>
                </a:solidFill>
              </a:rPr>
              <a:t>なので、この手法で十分です。</a:t>
            </a:r>
            <a:endParaRPr kumimoji="1" lang="en-US" altLang="ja-JP" dirty="0" smtClean="0">
              <a:solidFill>
                <a:schemeClr val="tx1"/>
              </a:solidFill>
            </a:endParaRPr>
          </a:p>
        </p:txBody>
      </p:sp>
    </p:spTree>
    <p:extLst>
      <p:ext uri="{BB962C8B-B14F-4D97-AF65-F5344CB8AC3E}">
        <p14:creationId xmlns:p14="http://schemas.microsoft.com/office/powerpoint/2010/main" val="34657918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列挙子とは</a:t>
            </a:r>
            <a:endParaRPr kumimoji="1" lang="ja-JP" altLang="en-US" dirty="0"/>
          </a:p>
        </p:txBody>
      </p:sp>
      <p:sp>
        <p:nvSpPr>
          <p:cNvPr id="3" name="コンテンツ プレースホルダー 2"/>
          <p:cNvSpPr>
            <a:spLocks noGrp="1"/>
          </p:cNvSpPr>
          <p:nvPr>
            <p:ph idx="1"/>
          </p:nvPr>
        </p:nvSpPr>
        <p:spPr>
          <a:xfrm>
            <a:off x="429658" y="1020384"/>
            <a:ext cx="11386206" cy="1007199"/>
          </a:xfrm>
        </p:spPr>
        <p:txBody>
          <a:bodyPr>
            <a:normAutofit lnSpcReduction="10000"/>
          </a:bodyPr>
          <a:lstStyle/>
          <a:p>
            <a:r>
              <a:rPr kumimoji="1" lang="ja-JP" altLang="en-US" dirty="0" smtClean="0"/>
              <a:t>列挙子同士は、バケツリレーのように要素を伝達します。</a:t>
            </a:r>
            <a:endParaRPr kumimoji="1" lang="en-US" altLang="ja-JP" dirty="0" smtClean="0"/>
          </a:p>
          <a:p>
            <a:r>
              <a:rPr lang="ja-JP" altLang="en-US" dirty="0" smtClean="0"/>
              <a:t>だから、必要のない限りは余計なメモリを消費しません。</a:t>
            </a:r>
            <a:endParaRPr kumimoji="1" lang="ja-JP" altLang="en-US" dirty="0"/>
          </a:p>
        </p:txBody>
      </p:sp>
      <p:pic>
        <p:nvPicPr>
          <p:cNvPr id="13" name="図 12"/>
          <p:cNvPicPr>
            <a:picLocks noChangeAspect="1"/>
          </p:cNvPicPr>
          <p:nvPr/>
        </p:nvPicPr>
        <p:blipFill>
          <a:blip r:embed="rId2"/>
          <a:stretch>
            <a:fillRect/>
          </a:stretch>
        </p:blipFill>
        <p:spPr>
          <a:xfrm>
            <a:off x="8936437" y="4223774"/>
            <a:ext cx="1611333" cy="1567727"/>
          </a:xfrm>
          <a:prstGeom prst="rect">
            <a:avLst/>
          </a:prstGeom>
          <a:effectLst>
            <a:outerShdw blurRad="50800" dist="38100" dir="2700000" algn="tl" rotWithShape="0">
              <a:prstClr val="black">
                <a:alpha val="40000"/>
              </a:prstClr>
            </a:outerShdw>
          </a:effectLst>
        </p:spPr>
      </p:pic>
      <p:pic>
        <p:nvPicPr>
          <p:cNvPr id="14" name="図 13"/>
          <p:cNvPicPr>
            <a:picLocks noChangeAspect="1"/>
          </p:cNvPicPr>
          <p:nvPr/>
        </p:nvPicPr>
        <p:blipFill>
          <a:blip r:embed="rId3">
            <a:duotone>
              <a:prstClr val="black"/>
              <a:schemeClr val="accent4">
                <a:tint val="45000"/>
                <a:satMod val="400000"/>
              </a:schemeClr>
            </a:duotone>
          </a:blip>
          <a:stretch>
            <a:fillRect/>
          </a:stretch>
        </p:blipFill>
        <p:spPr>
          <a:xfrm>
            <a:off x="888141" y="2758834"/>
            <a:ext cx="1250077" cy="1249119"/>
          </a:xfrm>
          <a:prstGeom prst="rect">
            <a:avLst/>
          </a:prstGeom>
          <a:effectLst>
            <a:outerShdw blurRad="50800" dist="38100" dir="2700000" algn="tl" rotWithShape="0">
              <a:prstClr val="black">
                <a:alpha val="40000"/>
              </a:prstClr>
            </a:outerShdw>
          </a:effectLst>
        </p:spPr>
      </p:pic>
      <p:pic>
        <p:nvPicPr>
          <p:cNvPr id="15" name="図 14"/>
          <p:cNvPicPr>
            <a:picLocks noChangeAspect="1"/>
          </p:cNvPicPr>
          <p:nvPr/>
        </p:nvPicPr>
        <p:blipFill>
          <a:blip r:embed="rId4"/>
          <a:stretch>
            <a:fillRect/>
          </a:stretch>
        </p:blipFill>
        <p:spPr>
          <a:xfrm>
            <a:off x="3587608" y="3521840"/>
            <a:ext cx="1337163" cy="1065528"/>
          </a:xfrm>
          <a:prstGeom prst="rect">
            <a:avLst/>
          </a:prstGeom>
          <a:effectLst>
            <a:outerShdw blurRad="50800" dist="38100" dir="2700000" algn="tl" rotWithShape="0">
              <a:prstClr val="black">
                <a:alpha val="40000"/>
              </a:prstClr>
            </a:outerShdw>
          </a:effectLst>
        </p:spPr>
      </p:pic>
      <p:pic>
        <p:nvPicPr>
          <p:cNvPr id="16" name="図 15"/>
          <p:cNvPicPr>
            <a:picLocks noChangeAspect="1"/>
          </p:cNvPicPr>
          <p:nvPr/>
        </p:nvPicPr>
        <p:blipFill>
          <a:blip r:embed="rId4">
            <a:duotone>
              <a:prstClr val="black"/>
              <a:schemeClr val="accent3">
                <a:tint val="45000"/>
                <a:satMod val="400000"/>
              </a:schemeClr>
            </a:duotone>
          </a:blip>
          <a:stretch>
            <a:fillRect/>
          </a:stretch>
        </p:blipFill>
        <p:spPr>
          <a:xfrm>
            <a:off x="6453832" y="3932919"/>
            <a:ext cx="1337163" cy="1065528"/>
          </a:xfrm>
          <a:prstGeom prst="rect">
            <a:avLst/>
          </a:prstGeom>
          <a:effectLst>
            <a:outerShdw blurRad="50800" dist="38100" dir="2700000" algn="tl" rotWithShape="0">
              <a:prstClr val="black">
                <a:alpha val="40000"/>
              </a:prstClr>
            </a:outerShdw>
          </a:effectLst>
        </p:spPr>
      </p:pic>
      <p:pic>
        <p:nvPicPr>
          <p:cNvPr id="17" name="図 16"/>
          <p:cNvPicPr>
            <a:picLocks noChangeAspect="1"/>
          </p:cNvPicPr>
          <p:nvPr/>
        </p:nvPicPr>
        <p:blipFill>
          <a:blip r:embed="rId5"/>
          <a:stretch>
            <a:fillRect/>
          </a:stretch>
        </p:blipFill>
        <p:spPr>
          <a:xfrm>
            <a:off x="2211281" y="2959593"/>
            <a:ext cx="1404292" cy="847600"/>
          </a:xfrm>
          <a:prstGeom prst="rect">
            <a:avLst/>
          </a:prstGeom>
        </p:spPr>
      </p:pic>
      <p:pic>
        <p:nvPicPr>
          <p:cNvPr id="18" name="図 17"/>
          <p:cNvPicPr>
            <a:picLocks noChangeAspect="1"/>
          </p:cNvPicPr>
          <p:nvPr/>
        </p:nvPicPr>
        <p:blipFill>
          <a:blip r:embed="rId5"/>
          <a:stretch>
            <a:fillRect/>
          </a:stretch>
        </p:blipFill>
        <p:spPr>
          <a:xfrm>
            <a:off x="4991900" y="3605173"/>
            <a:ext cx="1404292" cy="847600"/>
          </a:xfrm>
          <a:prstGeom prst="rect">
            <a:avLst/>
          </a:prstGeom>
        </p:spPr>
      </p:pic>
      <p:pic>
        <p:nvPicPr>
          <p:cNvPr id="19" name="図 18"/>
          <p:cNvPicPr>
            <a:picLocks noChangeAspect="1"/>
          </p:cNvPicPr>
          <p:nvPr/>
        </p:nvPicPr>
        <p:blipFill>
          <a:blip r:embed="rId5"/>
          <a:stretch>
            <a:fillRect/>
          </a:stretch>
        </p:blipFill>
        <p:spPr>
          <a:xfrm>
            <a:off x="7790995" y="4176753"/>
            <a:ext cx="1404292" cy="847600"/>
          </a:xfrm>
          <a:prstGeom prst="rect">
            <a:avLst/>
          </a:prstGeom>
        </p:spPr>
      </p:pic>
      <p:sp>
        <p:nvSpPr>
          <p:cNvPr id="20" name="角丸四角形吹き出し 19"/>
          <p:cNvSpPr/>
          <p:nvPr/>
        </p:nvSpPr>
        <p:spPr>
          <a:xfrm>
            <a:off x="2134953" y="2299014"/>
            <a:ext cx="2213557" cy="609712"/>
          </a:xfrm>
          <a:prstGeom prst="wedgeRoundRectCallout">
            <a:avLst>
              <a:gd name="adj1" fmla="val -68661"/>
              <a:gd name="adj2" fmla="val 48773"/>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err="1" smtClean="0"/>
              <a:t>IEnumerable</a:t>
            </a:r>
            <a:r>
              <a:rPr kumimoji="1" lang="en-US" altLang="ja-JP" dirty="0" smtClean="0"/>
              <a:t>&lt;T&gt;</a:t>
            </a:r>
            <a:endParaRPr kumimoji="1" lang="ja-JP" altLang="en-US" dirty="0"/>
          </a:p>
        </p:txBody>
      </p:sp>
      <p:sp>
        <p:nvSpPr>
          <p:cNvPr id="21" name="角丸四角形吹き出し 20"/>
          <p:cNvSpPr/>
          <p:nvPr/>
        </p:nvSpPr>
        <p:spPr>
          <a:xfrm>
            <a:off x="4757238" y="3059532"/>
            <a:ext cx="2213557" cy="609712"/>
          </a:xfrm>
          <a:prstGeom prst="wedgeRoundRectCallout">
            <a:avLst>
              <a:gd name="adj1" fmla="val -68661"/>
              <a:gd name="adj2" fmla="val 48773"/>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err="1" smtClean="0"/>
              <a:t>IEnumerable</a:t>
            </a:r>
            <a:r>
              <a:rPr kumimoji="1" lang="en-US" altLang="ja-JP" dirty="0" smtClean="0"/>
              <a:t>&lt;T&gt;</a:t>
            </a:r>
            <a:endParaRPr kumimoji="1" lang="ja-JP" altLang="en-US" dirty="0"/>
          </a:p>
        </p:txBody>
      </p:sp>
      <p:sp>
        <p:nvSpPr>
          <p:cNvPr id="22" name="角丸四角形吹き出し 21"/>
          <p:cNvSpPr/>
          <p:nvPr/>
        </p:nvSpPr>
        <p:spPr>
          <a:xfrm>
            <a:off x="7790995" y="3588156"/>
            <a:ext cx="2213557" cy="609712"/>
          </a:xfrm>
          <a:prstGeom prst="wedgeRoundRectCallout">
            <a:avLst>
              <a:gd name="adj1" fmla="val -68661"/>
              <a:gd name="adj2" fmla="val 48773"/>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err="1" smtClean="0"/>
              <a:t>IEnumerable</a:t>
            </a:r>
            <a:r>
              <a:rPr kumimoji="1" lang="en-US" altLang="ja-JP" dirty="0" smtClean="0"/>
              <a:t>&lt;U&gt;</a:t>
            </a:r>
            <a:endParaRPr kumimoji="1" lang="ja-JP" altLang="en-US" dirty="0"/>
          </a:p>
        </p:txBody>
      </p:sp>
      <p:sp>
        <p:nvSpPr>
          <p:cNvPr id="4" name="テキスト ボックス 3"/>
          <p:cNvSpPr txBox="1"/>
          <p:nvPr/>
        </p:nvSpPr>
        <p:spPr>
          <a:xfrm>
            <a:off x="2368321" y="3563587"/>
            <a:ext cx="1234284" cy="369332"/>
          </a:xfrm>
          <a:prstGeom prst="rect">
            <a:avLst/>
          </a:prstGeom>
          <a:noFill/>
        </p:spPr>
        <p:txBody>
          <a:bodyPr wrap="square" rtlCol="0">
            <a:spAutoFit/>
          </a:bodyPr>
          <a:lstStyle/>
          <a:p>
            <a:r>
              <a:rPr kumimoji="1" lang="en-US" altLang="ja-JP" dirty="0" smtClean="0"/>
              <a:t>Where()</a:t>
            </a:r>
            <a:endParaRPr kumimoji="1" lang="ja-JP" altLang="en-US" dirty="0"/>
          </a:p>
        </p:txBody>
      </p:sp>
      <p:sp>
        <p:nvSpPr>
          <p:cNvPr id="23" name="テキスト ボックス 22"/>
          <p:cNvSpPr txBox="1"/>
          <p:nvPr/>
        </p:nvSpPr>
        <p:spPr>
          <a:xfrm>
            <a:off x="5021260" y="4096351"/>
            <a:ext cx="1234284" cy="369332"/>
          </a:xfrm>
          <a:prstGeom prst="rect">
            <a:avLst/>
          </a:prstGeom>
          <a:noFill/>
        </p:spPr>
        <p:txBody>
          <a:bodyPr wrap="square" rtlCol="0">
            <a:spAutoFit/>
          </a:bodyPr>
          <a:lstStyle/>
          <a:p>
            <a:r>
              <a:rPr kumimoji="1" lang="en-US" altLang="ja-JP" dirty="0" smtClean="0"/>
              <a:t>Select()</a:t>
            </a:r>
            <a:endParaRPr kumimoji="1" lang="ja-JP" altLang="en-US" dirty="0"/>
          </a:p>
        </p:txBody>
      </p:sp>
      <p:sp>
        <p:nvSpPr>
          <p:cNvPr id="24" name="テキスト ボックス 23"/>
          <p:cNvSpPr txBox="1"/>
          <p:nvPr/>
        </p:nvSpPr>
        <p:spPr>
          <a:xfrm>
            <a:off x="7702153" y="4580737"/>
            <a:ext cx="1234284" cy="369332"/>
          </a:xfrm>
          <a:prstGeom prst="rect">
            <a:avLst/>
          </a:prstGeom>
          <a:noFill/>
        </p:spPr>
        <p:txBody>
          <a:bodyPr wrap="square" rtlCol="0">
            <a:spAutoFit/>
          </a:bodyPr>
          <a:lstStyle/>
          <a:p>
            <a:r>
              <a:rPr kumimoji="1" lang="en-US" altLang="ja-JP" dirty="0" err="1" smtClean="0"/>
              <a:t>OrderBy</a:t>
            </a:r>
            <a:r>
              <a:rPr kumimoji="1" lang="en-US" altLang="ja-JP" dirty="0" smtClean="0"/>
              <a:t>()</a:t>
            </a:r>
            <a:endParaRPr kumimoji="1" lang="ja-JP" altLang="en-US" dirty="0"/>
          </a:p>
        </p:txBody>
      </p:sp>
      <p:sp>
        <p:nvSpPr>
          <p:cNvPr id="25" name="角丸四角形吹き出し 24"/>
          <p:cNvSpPr/>
          <p:nvPr/>
        </p:nvSpPr>
        <p:spPr>
          <a:xfrm>
            <a:off x="4193306" y="5565982"/>
            <a:ext cx="4769281" cy="999213"/>
          </a:xfrm>
          <a:prstGeom prst="wedgeRoundRectCallout">
            <a:avLst>
              <a:gd name="adj1" fmla="val 35446"/>
              <a:gd name="adj2" fmla="val -113581"/>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dirty="0" err="1" smtClean="0"/>
              <a:t>OrderBy</a:t>
            </a:r>
            <a:r>
              <a:rPr kumimoji="1" lang="ja-JP" altLang="en-US" dirty="0" smtClean="0"/>
              <a:t>の内部実装は、暗黙にデータをバッファリングするため、メモリを消費します。</a:t>
            </a:r>
            <a:endParaRPr kumimoji="1" lang="ja-JP" altLang="en-US" dirty="0"/>
          </a:p>
        </p:txBody>
      </p:sp>
      <p:pic>
        <p:nvPicPr>
          <p:cNvPr id="5" name="図 4"/>
          <p:cNvPicPr>
            <a:picLocks noChangeAspect="1"/>
          </p:cNvPicPr>
          <p:nvPr/>
        </p:nvPicPr>
        <p:blipFill>
          <a:blip r:embed="rId6">
            <a:duotone>
              <a:prstClr val="black"/>
              <a:schemeClr val="accent4">
                <a:tint val="45000"/>
                <a:satMod val="400000"/>
              </a:schemeClr>
            </a:duotone>
          </a:blip>
          <a:stretch>
            <a:fillRect/>
          </a:stretch>
        </p:blipFill>
        <p:spPr>
          <a:xfrm>
            <a:off x="2752222" y="3134391"/>
            <a:ext cx="322410" cy="378329"/>
          </a:xfrm>
          <a:prstGeom prst="rect">
            <a:avLst/>
          </a:prstGeom>
        </p:spPr>
      </p:pic>
      <p:pic>
        <p:nvPicPr>
          <p:cNvPr id="26" name="図 25"/>
          <p:cNvPicPr>
            <a:picLocks noChangeAspect="1"/>
          </p:cNvPicPr>
          <p:nvPr/>
        </p:nvPicPr>
        <p:blipFill>
          <a:blip r:embed="rId6"/>
          <a:stretch>
            <a:fillRect/>
          </a:stretch>
        </p:blipFill>
        <p:spPr>
          <a:xfrm>
            <a:off x="5462841" y="3754897"/>
            <a:ext cx="322410" cy="378329"/>
          </a:xfrm>
          <a:prstGeom prst="rect">
            <a:avLst/>
          </a:prstGeom>
        </p:spPr>
      </p:pic>
      <p:pic>
        <p:nvPicPr>
          <p:cNvPr id="27" name="図 26"/>
          <p:cNvPicPr>
            <a:picLocks noChangeAspect="1"/>
          </p:cNvPicPr>
          <p:nvPr/>
        </p:nvPicPr>
        <p:blipFill>
          <a:blip r:embed="rId6">
            <a:duotone>
              <a:prstClr val="black"/>
              <a:schemeClr val="accent3">
                <a:tint val="45000"/>
                <a:satMod val="400000"/>
              </a:schemeClr>
            </a:duotone>
          </a:blip>
          <a:stretch>
            <a:fillRect/>
          </a:stretch>
        </p:blipFill>
        <p:spPr>
          <a:xfrm>
            <a:off x="8277738" y="4279518"/>
            <a:ext cx="322410" cy="378329"/>
          </a:xfrm>
          <a:prstGeom prst="rect">
            <a:avLst/>
          </a:prstGeom>
        </p:spPr>
      </p:pic>
    </p:spTree>
    <p:extLst>
      <p:ext uri="{BB962C8B-B14F-4D97-AF65-F5344CB8AC3E}">
        <p14:creationId xmlns:p14="http://schemas.microsoft.com/office/powerpoint/2010/main" val="344877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列挙子とは</a:t>
            </a:r>
            <a:endParaRPr kumimoji="1" lang="ja-JP" altLang="en-US" dirty="0"/>
          </a:p>
        </p:txBody>
      </p:sp>
      <p:sp>
        <p:nvSpPr>
          <p:cNvPr id="3" name="コンテンツ プレースホルダー 2"/>
          <p:cNvSpPr>
            <a:spLocks noGrp="1"/>
          </p:cNvSpPr>
          <p:nvPr>
            <p:ph idx="1"/>
          </p:nvPr>
        </p:nvSpPr>
        <p:spPr>
          <a:xfrm>
            <a:off x="429658" y="1020384"/>
            <a:ext cx="11386206" cy="1007199"/>
          </a:xfrm>
        </p:spPr>
        <p:txBody>
          <a:bodyPr>
            <a:normAutofit/>
          </a:bodyPr>
          <a:lstStyle/>
          <a:p>
            <a:r>
              <a:rPr kumimoji="1" lang="ja-JP" altLang="en-US" dirty="0" smtClean="0"/>
              <a:t>間に</a:t>
            </a:r>
            <a:r>
              <a:rPr kumimoji="1" lang="en-US" altLang="ja-JP" dirty="0" err="1" smtClean="0"/>
              <a:t>ToList</a:t>
            </a:r>
            <a:r>
              <a:rPr kumimoji="1" lang="ja-JP" altLang="en-US" dirty="0" smtClean="0"/>
              <a:t>や</a:t>
            </a:r>
            <a:r>
              <a:rPr kumimoji="1" lang="en-US" altLang="ja-JP" dirty="0" err="1" smtClean="0"/>
              <a:t>ToArray</a:t>
            </a:r>
            <a:r>
              <a:rPr kumimoji="1" lang="ja-JP" altLang="en-US" dirty="0" smtClean="0"/>
              <a:t>を挟めば、デバッグ向けに演算子間のデータ群を確認できます。</a:t>
            </a:r>
            <a:endParaRPr kumimoji="1" lang="ja-JP" altLang="en-US" dirty="0"/>
          </a:p>
        </p:txBody>
      </p:sp>
      <p:pic>
        <p:nvPicPr>
          <p:cNvPr id="6" name="図 5"/>
          <p:cNvPicPr>
            <a:picLocks noChangeAspect="1"/>
          </p:cNvPicPr>
          <p:nvPr/>
        </p:nvPicPr>
        <p:blipFill>
          <a:blip r:embed="rId2"/>
          <a:stretch>
            <a:fillRect/>
          </a:stretch>
        </p:blipFill>
        <p:spPr>
          <a:xfrm>
            <a:off x="592929" y="2158299"/>
            <a:ext cx="10859528" cy="3410603"/>
          </a:xfrm>
          <a:prstGeom prst="rect">
            <a:avLst/>
          </a:prstGeom>
        </p:spPr>
      </p:pic>
      <p:sp>
        <p:nvSpPr>
          <p:cNvPr id="28" name="角丸四角形 27"/>
          <p:cNvSpPr/>
          <p:nvPr/>
        </p:nvSpPr>
        <p:spPr>
          <a:xfrm>
            <a:off x="1933093" y="3339311"/>
            <a:ext cx="3794970" cy="326288"/>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吹き出し 28"/>
          <p:cNvSpPr/>
          <p:nvPr/>
        </p:nvSpPr>
        <p:spPr>
          <a:xfrm>
            <a:off x="6268053" y="3339311"/>
            <a:ext cx="4045074" cy="701788"/>
          </a:xfrm>
          <a:prstGeom prst="wedgeRoundRectCallout">
            <a:avLst>
              <a:gd name="adj1" fmla="val -64702"/>
              <a:gd name="adj2" fmla="val -33736"/>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リストや配列も列挙子になるので、そのまま再代入可能</a:t>
            </a:r>
            <a:endParaRPr kumimoji="1" lang="ja-JP" altLang="en-US" dirty="0"/>
          </a:p>
        </p:txBody>
      </p:sp>
      <p:sp>
        <p:nvSpPr>
          <p:cNvPr id="30" name="角丸四角形 29"/>
          <p:cNvSpPr/>
          <p:nvPr/>
        </p:nvSpPr>
        <p:spPr>
          <a:xfrm>
            <a:off x="1933093" y="4554157"/>
            <a:ext cx="4154198" cy="326288"/>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吹き出し 30"/>
          <p:cNvSpPr/>
          <p:nvPr/>
        </p:nvSpPr>
        <p:spPr>
          <a:xfrm>
            <a:off x="6575030" y="4609978"/>
            <a:ext cx="4045074" cy="701788"/>
          </a:xfrm>
          <a:prstGeom prst="wedgeRoundRectCallout">
            <a:avLst>
              <a:gd name="adj1" fmla="val -64702"/>
              <a:gd name="adj2" fmla="val -33736"/>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デバッグ</a:t>
            </a:r>
            <a:r>
              <a:rPr kumimoji="1" lang="ja-JP" altLang="en-US" dirty="0"/>
              <a:t>時</a:t>
            </a:r>
            <a:r>
              <a:rPr kumimoji="1" lang="ja-JP" altLang="en-US" dirty="0" smtClean="0"/>
              <a:t>には固定化したリストを見る事が出来る</a:t>
            </a:r>
            <a:endParaRPr kumimoji="1" lang="ja-JP" altLang="en-US" dirty="0"/>
          </a:p>
        </p:txBody>
      </p:sp>
    </p:spTree>
    <p:extLst>
      <p:ext uri="{BB962C8B-B14F-4D97-AF65-F5344CB8AC3E}">
        <p14:creationId xmlns:p14="http://schemas.microsoft.com/office/powerpoint/2010/main" val="4185128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列挙子とは</a:t>
            </a:r>
            <a:endParaRPr kumimoji="1" lang="ja-JP" altLang="en-US" dirty="0"/>
          </a:p>
        </p:txBody>
      </p:sp>
      <p:sp>
        <p:nvSpPr>
          <p:cNvPr id="3" name="コンテンツ プレースホルダー 2"/>
          <p:cNvSpPr>
            <a:spLocks noGrp="1"/>
          </p:cNvSpPr>
          <p:nvPr>
            <p:ph idx="1"/>
          </p:nvPr>
        </p:nvSpPr>
        <p:spPr>
          <a:xfrm>
            <a:off x="429658" y="1020384"/>
            <a:ext cx="11386206" cy="462769"/>
          </a:xfrm>
        </p:spPr>
        <p:txBody>
          <a:bodyPr>
            <a:normAutofit lnSpcReduction="10000"/>
          </a:bodyPr>
          <a:lstStyle/>
          <a:p>
            <a:r>
              <a:rPr kumimoji="1" lang="ja-JP" altLang="en-US" dirty="0" smtClean="0"/>
              <a:t>何故そのような話をするのかというと</a:t>
            </a:r>
            <a:r>
              <a:rPr kumimoji="1" lang="en-US" altLang="ja-JP" dirty="0" smtClean="0"/>
              <a:t>…</a:t>
            </a:r>
            <a:endParaRPr kumimoji="1" lang="ja-JP" altLang="en-US" dirty="0"/>
          </a:p>
        </p:txBody>
      </p:sp>
      <p:pic>
        <p:nvPicPr>
          <p:cNvPr id="4" name="図 3"/>
          <p:cNvPicPr>
            <a:picLocks noChangeAspect="1"/>
          </p:cNvPicPr>
          <p:nvPr/>
        </p:nvPicPr>
        <p:blipFill>
          <a:blip r:embed="rId2"/>
          <a:stretch>
            <a:fillRect/>
          </a:stretch>
        </p:blipFill>
        <p:spPr>
          <a:xfrm>
            <a:off x="429658" y="2301319"/>
            <a:ext cx="11415112" cy="1433287"/>
          </a:xfrm>
          <a:prstGeom prst="rect">
            <a:avLst/>
          </a:prstGeom>
        </p:spPr>
      </p:pic>
      <p:sp>
        <p:nvSpPr>
          <p:cNvPr id="28" name="角丸四角形 27"/>
          <p:cNvSpPr/>
          <p:nvPr/>
        </p:nvSpPr>
        <p:spPr>
          <a:xfrm>
            <a:off x="3232847" y="2505310"/>
            <a:ext cx="1175867" cy="326288"/>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吹き出し 28"/>
          <p:cNvSpPr/>
          <p:nvPr/>
        </p:nvSpPr>
        <p:spPr>
          <a:xfrm>
            <a:off x="3769635" y="1569945"/>
            <a:ext cx="4045074" cy="701788"/>
          </a:xfrm>
          <a:prstGeom prst="wedgeRoundRectCallout">
            <a:avLst>
              <a:gd name="adj1" fmla="val -42097"/>
              <a:gd name="adj2" fmla="val 92837"/>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LINQ</a:t>
            </a:r>
            <a:r>
              <a:rPr kumimoji="1" lang="ja-JP" altLang="en-US" dirty="0" smtClean="0"/>
              <a:t>クエリは、デバッガで直接結果群を参照できません</a:t>
            </a:r>
            <a:endParaRPr kumimoji="1" lang="ja-JP" altLang="en-US" dirty="0"/>
          </a:p>
        </p:txBody>
      </p:sp>
      <p:sp>
        <p:nvSpPr>
          <p:cNvPr id="30" name="角丸四角形 29"/>
          <p:cNvSpPr/>
          <p:nvPr/>
        </p:nvSpPr>
        <p:spPr>
          <a:xfrm>
            <a:off x="4408714" y="3437904"/>
            <a:ext cx="5858692" cy="326288"/>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吹き出し 30"/>
          <p:cNvSpPr/>
          <p:nvPr/>
        </p:nvSpPr>
        <p:spPr>
          <a:xfrm>
            <a:off x="6013327" y="3990018"/>
            <a:ext cx="5684462" cy="1111028"/>
          </a:xfrm>
          <a:prstGeom prst="wedgeRoundRectCallout">
            <a:avLst>
              <a:gd name="adj1" fmla="val -42383"/>
              <a:gd name="adj2" fmla="val -78750"/>
              <a:gd name="adj3" fmla="val 1666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結果</a:t>
            </a:r>
            <a:r>
              <a:rPr kumimoji="1" lang="ja-JP" altLang="en-US" dirty="0"/>
              <a:t>ビュ</a:t>
            </a:r>
            <a:r>
              <a:rPr kumimoji="1" lang="ja-JP" altLang="en-US" dirty="0" smtClean="0"/>
              <a:t>ーを展開すると見える場合もあります。しかし、これは</a:t>
            </a:r>
            <a:r>
              <a:rPr kumimoji="1" lang="ja-JP" altLang="en-US" b="1" dirty="0" smtClean="0">
                <a:solidFill>
                  <a:srgbClr val="FF0000"/>
                </a:solidFill>
              </a:rPr>
              <a:t>デバッガ上で</a:t>
            </a:r>
            <a:r>
              <a:rPr kumimoji="1" lang="en-US" altLang="ja-JP" b="1" dirty="0" smtClean="0">
                <a:solidFill>
                  <a:srgbClr val="FF0000"/>
                </a:solidFill>
              </a:rPr>
              <a:t>LINQ</a:t>
            </a:r>
            <a:r>
              <a:rPr kumimoji="1" lang="ja-JP" altLang="en-US" b="1" dirty="0" smtClean="0">
                <a:solidFill>
                  <a:srgbClr val="FF0000"/>
                </a:solidFill>
              </a:rPr>
              <a:t>クエリを実行した</a:t>
            </a:r>
            <a:r>
              <a:rPr kumimoji="1" lang="ja-JP" altLang="en-US" dirty="0" smtClean="0"/>
              <a:t>（列挙した）事になります。</a:t>
            </a:r>
            <a:endParaRPr kumimoji="1" lang="ja-JP" altLang="en-US" dirty="0"/>
          </a:p>
        </p:txBody>
      </p:sp>
      <p:sp>
        <p:nvSpPr>
          <p:cNvPr id="10" name="メモ 9"/>
          <p:cNvSpPr/>
          <p:nvPr/>
        </p:nvSpPr>
        <p:spPr>
          <a:xfrm>
            <a:off x="1121507" y="5231674"/>
            <a:ext cx="9398854" cy="1554479"/>
          </a:xfrm>
          <a:prstGeom prst="foldedCorner">
            <a:avLst>
              <a:gd name="adj" fmla="val 2073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solidFill>
                  <a:schemeClr val="tx1"/>
                </a:solidFill>
              </a:rPr>
              <a:t>環境によっては、結果ビューの展開が出来ない場合があります。そのような場合でも固定化すれば問題なく参照出来るようになります。</a:t>
            </a:r>
            <a:endParaRPr kumimoji="1" lang="en-US" altLang="ja-JP" dirty="0" smtClean="0">
              <a:solidFill>
                <a:schemeClr val="tx1"/>
              </a:solidFill>
            </a:endParaRPr>
          </a:p>
          <a:p>
            <a:pPr algn="ctr"/>
            <a:r>
              <a:rPr kumimoji="1" lang="ja-JP" altLang="en-US" b="1" dirty="0" smtClean="0">
                <a:solidFill>
                  <a:srgbClr val="FF0000"/>
                </a:solidFill>
              </a:rPr>
              <a:t>注意：巨大な結果が得られる場合は、固定化すると当然メモリを消費します。</a:t>
            </a:r>
            <a:endParaRPr kumimoji="1" lang="en-US" altLang="ja-JP" b="1" dirty="0" smtClean="0">
              <a:solidFill>
                <a:srgbClr val="FF0000"/>
              </a:solidFill>
            </a:endParaRPr>
          </a:p>
          <a:p>
            <a:pPr algn="ctr"/>
            <a:r>
              <a:rPr kumimoji="1" lang="ja-JP" altLang="en-US" dirty="0" smtClean="0">
                <a:solidFill>
                  <a:schemeClr val="tx1"/>
                </a:solidFill>
              </a:rPr>
              <a:t>従って、デバッグ時にのみ固定化しましょう。</a:t>
            </a:r>
            <a:endParaRPr kumimoji="1" lang="en-US" altLang="ja-JP" dirty="0" smtClean="0">
              <a:solidFill>
                <a:schemeClr val="tx1"/>
              </a:solidFill>
            </a:endParaRPr>
          </a:p>
        </p:txBody>
      </p:sp>
    </p:spTree>
    <p:extLst>
      <p:ext uri="{BB962C8B-B14F-4D97-AF65-F5344CB8AC3E}">
        <p14:creationId xmlns:p14="http://schemas.microsoft.com/office/powerpoint/2010/main" val="2395609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アジェンダ</a:t>
            </a:r>
            <a:endParaRPr kumimoji="1" lang="ja-JP" altLang="en-US" dirty="0"/>
          </a:p>
        </p:txBody>
      </p:sp>
      <p:sp>
        <p:nvSpPr>
          <p:cNvPr id="3" name="コンテンツ プレースホルダー 2"/>
          <p:cNvSpPr>
            <a:spLocks noGrp="1"/>
          </p:cNvSpPr>
          <p:nvPr>
            <p:ph idx="1"/>
          </p:nvPr>
        </p:nvSpPr>
        <p:spPr/>
        <p:txBody>
          <a:bodyPr/>
          <a:lstStyle/>
          <a:p>
            <a:r>
              <a:rPr lang="ja-JP" altLang="en-US" dirty="0"/>
              <a:t>ループと分岐処理からの</a:t>
            </a:r>
            <a:r>
              <a:rPr lang="ja-JP" altLang="en-US" dirty="0" smtClean="0"/>
              <a:t>脱却</a:t>
            </a:r>
            <a:endParaRPr lang="en-US" altLang="ja-JP" dirty="0" smtClean="0"/>
          </a:p>
          <a:p>
            <a:r>
              <a:rPr lang="ja-JP" altLang="en-US" dirty="0"/>
              <a:t>構造的な値への</a:t>
            </a:r>
            <a:r>
              <a:rPr lang="ja-JP" altLang="en-US" dirty="0" smtClean="0"/>
              <a:t>適用</a:t>
            </a:r>
            <a:endParaRPr lang="en-US" altLang="ja-JP" dirty="0" smtClean="0"/>
          </a:p>
          <a:p>
            <a:r>
              <a:rPr lang="ja-JP" altLang="en-US" dirty="0"/>
              <a:t>初歩的な</a:t>
            </a:r>
            <a:r>
              <a:rPr lang="ja-JP" altLang="en-US" dirty="0" smtClean="0"/>
              <a:t>演算子</a:t>
            </a:r>
            <a:endParaRPr lang="en-US" altLang="ja-JP" dirty="0" smtClean="0"/>
          </a:p>
          <a:p>
            <a:r>
              <a:rPr lang="ja-JP" altLang="en-US" dirty="0"/>
              <a:t>実践的な</a:t>
            </a:r>
            <a:r>
              <a:rPr lang="en-US" altLang="ja-JP" dirty="0" err="1"/>
              <a:t>foreach</a:t>
            </a:r>
            <a:r>
              <a:rPr lang="ja-JP" altLang="en-US" dirty="0"/>
              <a:t>の</a:t>
            </a:r>
            <a:r>
              <a:rPr lang="ja-JP" altLang="en-US" dirty="0" smtClean="0"/>
              <a:t>置き換え</a:t>
            </a:r>
            <a:endParaRPr lang="en-US" altLang="ja-JP" dirty="0" smtClean="0"/>
          </a:p>
          <a:p>
            <a:r>
              <a:rPr lang="ja-JP" altLang="en-US" dirty="0"/>
              <a:t>列挙子と</a:t>
            </a:r>
            <a:r>
              <a:rPr lang="ja-JP" altLang="en-US" dirty="0" smtClean="0"/>
              <a:t>は</a:t>
            </a:r>
            <a:endParaRPr lang="en-US" altLang="ja-JP" dirty="0" smtClean="0"/>
          </a:p>
          <a:p>
            <a:r>
              <a:rPr kumimoji="1" lang="ja-JP" altLang="en-US" b="1" dirty="0" smtClean="0">
                <a:solidFill>
                  <a:srgbClr val="FF0000"/>
                </a:solidFill>
              </a:rPr>
              <a:t>演算子を作る</a:t>
            </a:r>
            <a:endParaRPr kumimoji="1" lang="en-US" altLang="ja-JP" b="1" dirty="0" smtClean="0">
              <a:solidFill>
                <a:srgbClr val="FF0000"/>
              </a:solidFill>
            </a:endParaRPr>
          </a:p>
          <a:p>
            <a:r>
              <a:rPr lang="ja-JP" altLang="en-US" dirty="0" smtClean="0"/>
              <a:t>パフォーマンスの改善</a:t>
            </a:r>
            <a:endParaRPr kumimoji="1" lang="en-US" altLang="ja-JP" dirty="0"/>
          </a:p>
        </p:txBody>
      </p:sp>
      <p:sp>
        <p:nvSpPr>
          <p:cNvPr id="4" name="テキスト ボックス 3"/>
          <p:cNvSpPr txBox="1"/>
          <p:nvPr/>
        </p:nvSpPr>
        <p:spPr>
          <a:xfrm>
            <a:off x="9621078" y="3530796"/>
            <a:ext cx="1630018" cy="3108543"/>
          </a:xfrm>
          <a:prstGeom prst="rect">
            <a:avLst/>
          </a:prstGeom>
          <a:noFill/>
          <a:effectLst/>
        </p:spPr>
        <p:txBody>
          <a:bodyPr wrap="square" rtlCol="0">
            <a:spAutoFit/>
          </a:bodyPr>
          <a:lstStyle/>
          <a:p>
            <a:pPr algn="ctr"/>
            <a:r>
              <a:rPr kumimoji="1" lang="en-US" altLang="ja-JP" sz="19600" dirty="0" smtClean="0">
                <a:effectLst>
                  <a:reflection stA="25000" endPos="21000" dist="2540" dir="5400000" sy="-100000" algn="bl" rotWithShape="0"/>
                </a:effectLst>
              </a:rPr>
              <a:t>λ</a:t>
            </a:r>
            <a:endParaRPr kumimoji="1" lang="ja-JP" altLang="en-US" sz="19600" dirty="0">
              <a:effectLst>
                <a:reflection stA="25000" endPos="21000" dist="2540" dir="5400000" sy="-100000" algn="bl" rotWithShape="0"/>
              </a:effectLst>
            </a:endParaRPr>
          </a:p>
        </p:txBody>
      </p:sp>
    </p:spTree>
    <p:extLst>
      <p:ext uri="{BB962C8B-B14F-4D97-AF65-F5344CB8AC3E}">
        <p14:creationId xmlns:p14="http://schemas.microsoft.com/office/powerpoint/2010/main" val="358099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3092223" y="3627064"/>
            <a:ext cx="6356642" cy="1937712"/>
          </a:xfrm>
          <a:prstGeom prst="rect">
            <a:avLst/>
          </a:prstGeom>
        </p:spPr>
      </p:pic>
      <p:sp>
        <p:nvSpPr>
          <p:cNvPr id="2" name="タイトル 1"/>
          <p:cNvSpPr>
            <a:spLocks noGrp="1"/>
          </p:cNvSpPr>
          <p:nvPr>
            <p:ph type="title"/>
          </p:nvPr>
        </p:nvSpPr>
        <p:spPr/>
        <p:txBody>
          <a:bodyPr/>
          <a:lstStyle/>
          <a:p>
            <a:r>
              <a:rPr kumimoji="1" lang="ja-JP" altLang="en-US" dirty="0" smtClean="0"/>
              <a:t>演算子を作る</a:t>
            </a:r>
            <a:endParaRPr kumimoji="1" lang="ja-JP" altLang="en-US" dirty="0"/>
          </a:p>
        </p:txBody>
      </p:sp>
      <p:sp>
        <p:nvSpPr>
          <p:cNvPr id="3" name="コンテンツ プレースホルダー 2"/>
          <p:cNvSpPr>
            <a:spLocks noGrp="1"/>
          </p:cNvSpPr>
          <p:nvPr>
            <p:ph idx="1"/>
          </p:nvPr>
        </p:nvSpPr>
        <p:spPr>
          <a:xfrm>
            <a:off x="429658" y="1020383"/>
            <a:ext cx="11386206" cy="1402777"/>
          </a:xfrm>
        </p:spPr>
        <p:txBody>
          <a:bodyPr>
            <a:normAutofit/>
          </a:bodyPr>
          <a:lstStyle/>
          <a:p>
            <a:r>
              <a:rPr lang="ja-JP" altLang="en-US" dirty="0" smtClean="0"/>
              <a:t>冒頭で当たり前のように</a:t>
            </a:r>
            <a:r>
              <a:rPr lang="ja-JP" altLang="en-US" dirty="0" smtClean="0">
                <a:solidFill>
                  <a:srgbClr val="FF0000"/>
                </a:solidFill>
              </a:rPr>
              <a:t>「</a:t>
            </a:r>
            <a:r>
              <a:rPr lang="en-US" altLang="ja-JP" dirty="0" smtClean="0">
                <a:solidFill>
                  <a:srgbClr val="FF0000"/>
                </a:solidFill>
              </a:rPr>
              <a:t>Infinity</a:t>
            </a:r>
            <a:r>
              <a:rPr lang="ja-JP" altLang="en-US" dirty="0" smtClean="0">
                <a:solidFill>
                  <a:srgbClr val="FF0000"/>
                </a:solidFill>
              </a:rPr>
              <a:t>」</a:t>
            </a:r>
            <a:r>
              <a:rPr lang="ja-JP" altLang="en-US" dirty="0" smtClean="0"/>
              <a:t>という演算子を使いましたが、実はこれは</a:t>
            </a:r>
            <a:r>
              <a:rPr lang="en-US" altLang="ja-JP" dirty="0" smtClean="0"/>
              <a:t>LINQ to Object</a:t>
            </a:r>
            <a:r>
              <a:rPr lang="ja-JP" altLang="en-US" dirty="0" smtClean="0"/>
              <a:t>標準ではありません。</a:t>
            </a:r>
            <a:endParaRPr lang="en-US" altLang="ja-JP" dirty="0"/>
          </a:p>
          <a:p>
            <a:r>
              <a:rPr lang="en-US" altLang="ja-JP" dirty="0" smtClean="0"/>
              <a:t>LINQ</a:t>
            </a:r>
            <a:r>
              <a:rPr lang="ja-JP" altLang="en-US" dirty="0" smtClean="0"/>
              <a:t>では、自分で演算子を作る拡張性もあります。</a:t>
            </a:r>
            <a:endParaRPr lang="en-US" altLang="ja-JP" dirty="0" smtClean="0"/>
          </a:p>
        </p:txBody>
      </p:sp>
      <p:sp>
        <p:nvSpPr>
          <p:cNvPr id="7" name="角丸四角形 6"/>
          <p:cNvSpPr/>
          <p:nvPr/>
        </p:nvSpPr>
        <p:spPr>
          <a:xfrm>
            <a:off x="4903679" y="3566244"/>
            <a:ext cx="1920450" cy="346079"/>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100313" y="4689650"/>
            <a:ext cx="2599718" cy="372206"/>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5166146" y="2631362"/>
            <a:ext cx="4045074" cy="701788"/>
          </a:xfrm>
          <a:prstGeom prst="wedgeRoundRectCallout">
            <a:avLst>
              <a:gd name="adj1" fmla="val -42097"/>
              <a:gd name="adj2" fmla="val 92837"/>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列挙子（</a:t>
            </a:r>
            <a:r>
              <a:rPr kumimoji="1" lang="en-US" altLang="ja-JP" dirty="0" err="1" smtClean="0"/>
              <a:t>IEnumerable</a:t>
            </a:r>
            <a:r>
              <a:rPr kumimoji="1" lang="en-US" altLang="ja-JP" dirty="0" smtClean="0"/>
              <a:t>&lt;T&gt;</a:t>
            </a:r>
            <a:r>
              <a:rPr kumimoji="1" lang="ja-JP" altLang="en-US" dirty="0" smtClean="0"/>
              <a:t>）を返す</a:t>
            </a:r>
            <a:endParaRPr kumimoji="1" lang="ja-JP" altLang="en-US" dirty="0"/>
          </a:p>
        </p:txBody>
      </p:sp>
      <p:sp>
        <p:nvSpPr>
          <p:cNvPr id="10" name="角丸四角形吹き出し 9"/>
          <p:cNvSpPr/>
          <p:nvPr/>
        </p:nvSpPr>
        <p:spPr>
          <a:xfrm>
            <a:off x="5400172" y="5274702"/>
            <a:ext cx="4045074" cy="701788"/>
          </a:xfrm>
          <a:prstGeom prst="wedgeRoundRectCallout">
            <a:avLst>
              <a:gd name="adj1" fmla="val -41289"/>
              <a:gd name="adj2" fmla="val -94231"/>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yield return</a:t>
            </a:r>
            <a:r>
              <a:rPr kumimoji="1" lang="ja-JP" altLang="en-US" dirty="0" smtClean="0"/>
              <a:t>で要素を一つ送出する</a:t>
            </a:r>
            <a:endParaRPr kumimoji="1" lang="ja-JP" altLang="en-US" dirty="0"/>
          </a:p>
        </p:txBody>
      </p:sp>
      <p:sp>
        <p:nvSpPr>
          <p:cNvPr id="11" name="角丸四角形 10"/>
          <p:cNvSpPr/>
          <p:nvPr/>
        </p:nvSpPr>
        <p:spPr>
          <a:xfrm>
            <a:off x="3603820" y="4110477"/>
            <a:ext cx="1698485" cy="340406"/>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429658" y="4245026"/>
            <a:ext cx="2227417" cy="701788"/>
          </a:xfrm>
          <a:prstGeom prst="wedgeRoundRectCallout">
            <a:avLst>
              <a:gd name="adj1" fmla="val 96019"/>
              <a:gd name="adj2" fmla="val -47697"/>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solidFill>
                  <a:schemeClr val="tx1"/>
                </a:solidFill>
              </a:rPr>
              <a:t>無限回繰り返す</a:t>
            </a:r>
            <a:endParaRPr kumimoji="1" lang="ja-JP" altLang="en-US" dirty="0">
              <a:solidFill>
                <a:schemeClr val="tx1"/>
              </a:solidFill>
            </a:endParaRPr>
          </a:p>
        </p:txBody>
      </p:sp>
    </p:spTree>
    <p:extLst>
      <p:ext uri="{BB962C8B-B14F-4D97-AF65-F5344CB8AC3E}">
        <p14:creationId xmlns:p14="http://schemas.microsoft.com/office/powerpoint/2010/main" val="12597847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演算子を作る</a:t>
            </a:r>
            <a:endParaRPr kumimoji="1" lang="ja-JP" altLang="en-US" dirty="0"/>
          </a:p>
        </p:txBody>
      </p:sp>
      <p:sp>
        <p:nvSpPr>
          <p:cNvPr id="3" name="コンテンツ プレースホルダー 2"/>
          <p:cNvSpPr>
            <a:spLocks noGrp="1"/>
          </p:cNvSpPr>
          <p:nvPr>
            <p:ph idx="1"/>
          </p:nvPr>
        </p:nvSpPr>
        <p:spPr>
          <a:xfrm>
            <a:off x="429658" y="1020385"/>
            <a:ext cx="11386206" cy="1174206"/>
          </a:xfrm>
        </p:spPr>
        <p:txBody>
          <a:bodyPr>
            <a:normAutofit fontScale="92500" lnSpcReduction="20000"/>
          </a:bodyPr>
          <a:lstStyle/>
          <a:p>
            <a:r>
              <a:rPr kumimoji="1" lang="en-US" altLang="ja-JP" dirty="0" smtClean="0"/>
              <a:t>yield return</a:t>
            </a:r>
            <a:r>
              <a:rPr kumimoji="1" lang="ja-JP" altLang="en-US" dirty="0" smtClean="0"/>
              <a:t>は、普通の</a:t>
            </a:r>
            <a:r>
              <a:rPr kumimoji="1" lang="en-US" altLang="ja-JP" dirty="0" smtClean="0"/>
              <a:t>return</a:t>
            </a:r>
            <a:r>
              <a:rPr kumimoji="1" lang="ja-JP" altLang="en-US" dirty="0" smtClean="0"/>
              <a:t>とは違います。</a:t>
            </a:r>
            <a:endParaRPr kumimoji="1" lang="en-US" altLang="ja-JP" dirty="0" smtClean="0"/>
          </a:p>
          <a:p>
            <a:r>
              <a:rPr kumimoji="1" lang="ja-JP" altLang="en-US" dirty="0" smtClean="0"/>
              <a:t>次段の演算が一つ要素を要求する度に、一旦メソッドから抜けるように動作し、次の要求で</a:t>
            </a:r>
            <a:r>
              <a:rPr kumimoji="1" lang="ja-JP" altLang="en-US" dirty="0" smtClean="0">
                <a:solidFill>
                  <a:srgbClr val="FF0000"/>
                </a:solidFill>
              </a:rPr>
              <a:t>再び処理を再開</a:t>
            </a:r>
            <a:r>
              <a:rPr kumimoji="1" lang="ja-JP" altLang="en-US" dirty="0" smtClean="0"/>
              <a:t>します。</a:t>
            </a:r>
            <a:endParaRPr kumimoji="1" lang="ja-JP" altLang="en-US" dirty="0"/>
          </a:p>
        </p:txBody>
      </p:sp>
      <p:pic>
        <p:nvPicPr>
          <p:cNvPr id="4" name="図 3"/>
          <p:cNvPicPr>
            <a:picLocks noChangeAspect="1"/>
          </p:cNvPicPr>
          <p:nvPr/>
        </p:nvPicPr>
        <p:blipFill>
          <a:blip r:embed="rId2">
            <a:duotone>
              <a:prstClr val="black"/>
              <a:schemeClr val="accent4">
                <a:tint val="45000"/>
                <a:satMod val="400000"/>
              </a:schemeClr>
            </a:duotone>
          </a:blip>
          <a:stretch>
            <a:fillRect/>
          </a:stretch>
        </p:blipFill>
        <p:spPr>
          <a:xfrm>
            <a:off x="6981964" y="3385851"/>
            <a:ext cx="1250077" cy="1249119"/>
          </a:xfrm>
          <a:prstGeom prst="rect">
            <a:avLst/>
          </a:prstGeom>
          <a:effectLst>
            <a:outerShdw blurRad="50800" dist="38100" dir="2700000" algn="tl" rotWithShape="0">
              <a:prstClr val="black">
                <a:alpha val="40000"/>
              </a:prstClr>
            </a:outerShdw>
          </a:effectLst>
        </p:spPr>
      </p:pic>
      <p:pic>
        <p:nvPicPr>
          <p:cNvPr id="5" name="図 4"/>
          <p:cNvPicPr>
            <a:picLocks noChangeAspect="1"/>
          </p:cNvPicPr>
          <p:nvPr/>
        </p:nvPicPr>
        <p:blipFill>
          <a:blip r:embed="rId3"/>
          <a:stretch>
            <a:fillRect/>
          </a:stretch>
        </p:blipFill>
        <p:spPr>
          <a:xfrm>
            <a:off x="10275233" y="4139737"/>
            <a:ext cx="1337163" cy="1065528"/>
          </a:xfrm>
          <a:prstGeom prst="rect">
            <a:avLst/>
          </a:prstGeom>
          <a:effectLst>
            <a:outerShdw blurRad="50800" dist="38100" dir="2700000" algn="tl" rotWithShape="0">
              <a:prstClr val="black">
                <a:alpha val="40000"/>
              </a:prstClr>
            </a:outerShdw>
          </a:effectLst>
        </p:spPr>
      </p:pic>
      <p:pic>
        <p:nvPicPr>
          <p:cNvPr id="6" name="図 5"/>
          <p:cNvPicPr>
            <a:picLocks noChangeAspect="1"/>
          </p:cNvPicPr>
          <p:nvPr/>
        </p:nvPicPr>
        <p:blipFill>
          <a:blip r:embed="rId4"/>
          <a:stretch>
            <a:fillRect/>
          </a:stretch>
        </p:blipFill>
        <p:spPr>
          <a:xfrm>
            <a:off x="8305103" y="3586610"/>
            <a:ext cx="2478285" cy="847600"/>
          </a:xfrm>
          <a:prstGeom prst="rect">
            <a:avLst/>
          </a:prstGeom>
        </p:spPr>
      </p:pic>
      <p:sp>
        <p:nvSpPr>
          <p:cNvPr id="7" name="角丸四角形吹き出し 6"/>
          <p:cNvSpPr/>
          <p:nvPr/>
        </p:nvSpPr>
        <p:spPr>
          <a:xfrm>
            <a:off x="8061676" y="2902037"/>
            <a:ext cx="2213557" cy="609712"/>
          </a:xfrm>
          <a:prstGeom prst="wedgeRoundRectCallout">
            <a:avLst>
              <a:gd name="adj1" fmla="val -68661"/>
              <a:gd name="adj2" fmla="val 48773"/>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Infinity&lt;</a:t>
            </a:r>
            <a:r>
              <a:rPr kumimoji="1" lang="en-US" altLang="ja-JP" dirty="0" err="1" smtClean="0"/>
              <a:t>int</a:t>
            </a:r>
            <a:r>
              <a:rPr kumimoji="1" lang="en-US" altLang="ja-JP" dirty="0" smtClean="0"/>
              <a:t>&gt;(0)</a:t>
            </a:r>
            <a:endParaRPr kumimoji="1" lang="ja-JP" altLang="en-US" dirty="0"/>
          </a:p>
        </p:txBody>
      </p:sp>
      <p:pic>
        <p:nvPicPr>
          <p:cNvPr id="9" name="図 8"/>
          <p:cNvPicPr>
            <a:picLocks noChangeAspect="1"/>
          </p:cNvPicPr>
          <p:nvPr/>
        </p:nvPicPr>
        <p:blipFill>
          <a:blip r:embed="rId5">
            <a:duotone>
              <a:prstClr val="black"/>
              <a:schemeClr val="accent4">
                <a:tint val="45000"/>
                <a:satMod val="400000"/>
              </a:schemeClr>
            </a:duotone>
          </a:blip>
          <a:stretch>
            <a:fillRect/>
          </a:stretch>
        </p:blipFill>
        <p:spPr>
          <a:xfrm>
            <a:off x="8769914" y="3633468"/>
            <a:ext cx="322410" cy="378329"/>
          </a:xfrm>
          <a:prstGeom prst="rect">
            <a:avLst/>
          </a:prstGeom>
        </p:spPr>
      </p:pic>
      <p:sp>
        <p:nvSpPr>
          <p:cNvPr id="8" name="テキスト ボックス 7"/>
          <p:cNvSpPr txBox="1"/>
          <p:nvPr/>
        </p:nvSpPr>
        <p:spPr>
          <a:xfrm>
            <a:off x="8769696" y="3642465"/>
            <a:ext cx="322627" cy="369332"/>
          </a:xfrm>
          <a:prstGeom prst="rect">
            <a:avLst/>
          </a:prstGeom>
          <a:noFill/>
        </p:spPr>
        <p:txBody>
          <a:bodyPr wrap="square" rtlCol="0">
            <a:spAutoFit/>
          </a:bodyPr>
          <a:lstStyle/>
          <a:p>
            <a:r>
              <a:rPr kumimoji="1" lang="en-US" altLang="ja-JP" dirty="0" smtClean="0"/>
              <a:t>0</a:t>
            </a:r>
            <a:endParaRPr kumimoji="1" lang="ja-JP" altLang="en-US" dirty="0"/>
          </a:p>
        </p:txBody>
      </p:sp>
      <p:pic>
        <p:nvPicPr>
          <p:cNvPr id="10" name="図 9"/>
          <p:cNvPicPr>
            <a:picLocks noChangeAspect="1"/>
          </p:cNvPicPr>
          <p:nvPr/>
        </p:nvPicPr>
        <p:blipFill>
          <a:blip r:embed="rId6"/>
          <a:stretch>
            <a:fillRect/>
          </a:stretch>
        </p:blipFill>
        <p:spPr>
          <a:xfrm>
            <a:off x="9125398" y="3652275"/>
            <a:ext cx="1047750" cy="934267"/>
          </a:xfrm>
          <a:prstGeom prst="rect">
            <a:avLst/>
          </a:prstGeom>
        </p:spPr>
      </p:pic>
      <p:sp>
        <p:nvSpPr>
          <p:cNvPr id="11" name="テキスト ボックス 10"/>
          <p:cNvSpPr txBox="1"/>
          <p:nvPr/>
        </p:nvSpPr>
        <p:spPr>
          <a:xfrm>
            <a:off x="9246215" y="4467541"/>
            <a:ext cx="1099567" cy="369332"/>
          </a:xfrm>
          <a:prstGeom prst="rect">
            <a:avLst/>
          </a:prstGeom>
          <a:noFill/>
        </p:spPr>
        <p:txBody>
          <a:bodyPr wrap="square" rtlCol="0">
            <a:spAutoFit/>
          </a:bodyPr>
          <a:lstStyle/>
          <a:p>
            <a:r>
              <a:rPr kumimoji="1" lang="en-US" altLang="ja-JP" dirty="0" smtClean="0"/>
              <a:t>Select()</a:t>
            </a:r>
            <a:endParaRPr kumimoji="1" lang="ja-JP" altLang="en-US" dirty="0"/>
          </a:p>
        </p:txBody>
      </p:sp>
      <p:sp>
        <p:nvSpPr>
          <p:cNvPr id="16" name="角丸四角形吹き出し 15"/>
          <p:cNvSpPr/>
          <p:nvPr/>
        </p:nvSpPr>
        <p:spPr>
          <a:xfrm>
            <a:off x="7032658" y="4750987"/>
            <a:ext cx="2213557" cy="609712"/>
          </a:xfrm>
          <a:prstGeom prst="wedgeRoundRectCallout">
            <a:avLst>
              <a:gd name="adj1" fmla="val 35202"/>
              <a:gd name="adj2" fmla="val -165473"/>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一個ずつ要求</a:t>
            </a:r>
            <a:endParaRPr kumimoji="1" lang="ja-JP" altLang="en-US" dirty="0"/>
          </a:p>
        </p:txBody>
      </p:sp>
      <p:pic>
        <p:nvPicPr>
          <p:cNvPr id="17" name="図 16"/>
          <p:cNvPicPr>
            <a:picLocks noChangeAspect="1"/>
          </p:cNvPicPr>
          <p:nvPr/>
        </p:nvPicPr>
        <p:blipFill>
          <a:blip r:embed="rId7">
            <a:duotone>
              <a:prstClr val="black"/>
              <a:schemeClr val="accent2">
                <a:tint val="45000"/>
                <a:satMod val="400000"/>
              </a:schemeClr>
            </a:duotone>
          </a:blip>
          <a:stretch>
            <a:fillRect/>
          </a:stretch>
        </p:blipFill>
        <p:spPr>
          <a:xfrm rot="15273293">
            <a:off x="7175080" y="3702514"/>
            <a:ext cx="863843" cy="655068"/>
          </a:xfrm>
          <a:prstGeom prst="rect">
            <a:avLst/>
          </a:prstGeom>
          <a:noFill/>
        </p:spPr>
      </p:pic>
      <p:sp>
        <p:nvSpPr>
          <p:cNvPr id="18" name="角丸四角形吹き出し 17"/>
          <p:cNvSpPr/>
          <p:nvPr/>
        </p:nvSpPr>
        <p:spPr>
          <a:xfrm>
            <a:off x="5864017" y="2765761"/>
            <a:ext cx="1573322" cy="770914"/>
          </a:xfrm>
          <a:prstGeom prst="wedgeRoundRectCallout">
            <a:avLst>
              <a:gd name="adj1" fmla="val 51411"/>
              <a:gd name="adj2" fmla="val 93658"/>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solidFill>
                  <a:schemeClr val="tx1"/>
                </a:solidFill>
              </a:rPr>
              <a:t>ループ一回だけ実行</a:t>
            </a:r>
            <a:endParaRPr kumimoji="1" lang="ja-JP" altLang="en-US" dirty="0">
              <a:solidFill>
                <a:schemeClr val="tx1"/>
              </a:solidFill>
            </a:endParaRPr>
          </a:p>
        </p:txBody>
      </p:sp>
      <p:pic>
        <p:nvPicPr>
          <p:cNvPr id="19" name="図 18"/>
          <p:cNvPicPr>
            <a:picLocks noChangeAspect="1"/>
          </p:cNvPicPr>
          <p:nvPr/>
        </p:nvPicPr>
        <p:blipFill>
          <a:blip r:embed="rId8"/>
          <a:stretch>
            <a:fillRect/>
          </a:stretch>
        </p:blipFill>
        <p:spPr>
          <a:xfrm>
            <a:off x="582589" y="4356507"/>
            <a:ext cx="5788023" cy="2026751"/>
          </a:xfrm>
          <a:prstGeom prst="rect">
            <a:avLst/>
          </a:prstGeom>
        </p:spPr>
      </p:pic>
      <p:pic>
        <p:nvPicPr>
          <p:cNvPr id="20" name="図 19"/>
          <p:cNvPicPr>
            <a:picLocks noChangeAspect="1"/>
          </p:cNvPicPr>
          <p:nvPr/>
        </p:nvPicPr>
        <p:blipFill>
          <a:blip r:embed="rId9"/>
          <a:stretch>
            <a:fillRect/>
          </a:stretch>
        </p:blipFill>
        <p:spPr>
          <a:xfrm>
            <a:off x="603956" y="2406489"/>
            <a:ext cx="4901949" cy="1494274"/>
          </a:xfrm>
          <a:prstGeom prst="rect">
            <a:avLst/>
          </a:prstGeom>
        </p:spPr>
      </p:pic>
      <p:sp>
        <p:nvSpPr>
          <p:cNvPr id="21" name="角丸四角形 20"/>
          <p:cNvSpPr/>
          <p:nvPr/>
        </p:nvSpPr>
        <p:spPr>
          <a:xfrm>
            <a:off x="1356446" y="5448492"/>
            <a:ext cx="744624" cy="227320"/>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1356446" y="3235806"/>
            <a:ext cx="2044378" cy="260813"/>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曲線コネクタ 23"/>
          <p:cNvCxnSpPr>
            <a:stCxn id="21" idx="1"/>
            <a:endCxn id="22" idx="2"/>
          </p:cNvCxnSpPr>
          <p:nvPr/>
        </p:nvCxnSpPr>
        <p:spPr>
          <a:xfrm rot="10800000" flipH="1">
            <a:off x="1356445" y="3496620"/>
            <a:ext cx="1022189" cy="2065533"/>
          </a:xfrm>
          <a:prstGeom prst="curvedConnector4">
            <a:avLst>
              <a:gd name="adj1" fmla="val -22364"/>
              <a:gd name="adj2" fmla="val 52751"/>
            </a:avLst>
          </a:prstGeom>
          <a:ln w="38100">
            <a:tailEnd type="triangle" w="lg" len="lg"/>
          </a:ln>
        </p:spPr>
        <p:style>
          <a:lnRef idx="1">
            <a:schemeClr val="accent2"/>
          </a:lnRef>
          <a:fillRef idx="0">
            <a:schemeClr val="accent2"/>
          </a:fillRef>
          <a:effectRef idx="0">
            <a:schemeClr val="accent2"/>
          </a:effectRef>
          <a:fontRef idx="minor">
            <a:schemeClr val="tx1"/>
          </a:fontRef>
        </p:style>
      </p:cxnSp>
      <p:pic>
        <p:nvPicPr>
          <p:cNvPr id="29" name="図 28"/>
          <p:cNvPicPr>
            <a:picLocks noChangeAspect="1"/>
          </p:cNvPicPr>
          <p:nvPr/>
        </p:nvPicPr>
        <p:blipFill>
          <a:blip r:embed="rId7">
            <a:duotone>
              <a:prstClr val="black"/>
              <a:schemeClr val="accent2">
                <a:tint val="45000"/>
                <a:satMod val="400000"/>
              </a:schemeClr>
            </a:duotone>
          </a:blip>
          <a:stretch>
            <a:fillRect/>
          </a:stretch>
        </p:blipFill>
        <p:spPr>
          <a:xfrm rot="15244032">
            <a:off x="199708" y="2847081"/>
            <a:ext cx="1092993" cy="828837"/>
          </a:xfrm>
          <a:prstGeom prst="rect">
            <a:avLst/>
          </a:prstGeom>
          <a:noFill/>
        </p:spPr>
      </p:pic>
      <p:cxnSp>
        <p:nvCxnSpPr>
          <p:cNvPr id="30" name="曲線コネクタ 29"/>
          <p:cNvCxnSpPr>
            <a:stCxn id="22" idx="3"/>
            <a:endCxn id="21" idx="0"/>
          </p:cNvCxnSpPr>
          <p:nvPr/>
        </p:nvCxnSpPr>
        <p:spPr>
          <a:xfrm flipH="1">
            <a:off x="1728758" y="3366213"/>
            <a:ext cx="1672066" cy="2082279"/>
          </a:xfrm>
          <a:prstGeom prst="curvedConnector4">
            <a:avLst>
              <a:gd name="adj1" fmla="val -13672"/>
              <a:gd name="adj2" fmla="val 53131"/>
            </a:avLst>
          </a:prstGeom>
          <a:ln w="38100">
            <a:tailEnd type="triangle" w="lg" len="lg"/>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50659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ループと分岐</a:t>
            </a:r>
            <a:r>
              <a:rPr lang="ja-JP" altLang="en-US" dirty="0"/>
              <a:t>処理</a:t>
            </a:r>
            <a:r>
              <a:rPr kumimoji="1" lang="ja-JP" altLang="en-US" dirty="0" smtClean="0"/>
              <a:t>からの脱却</a:t>
            </a:r>
            <a:endParaRPr kumimoji="1" lang="ja-JP" altLang="en-US" dirty="0"/>
          </a:p>
        </p:txBody>
      </p:sp>
      <p:sp>
        <p:nvSpPr>
          <p:cNvPr id="14" name="コンテンツ プレースホルダー 2"/>
          <p:cNvSpPr>
            <a:spLocks noGrp="1"/>
          </p:cNvSpPr>
          <p:nvPr>
            <p:ph idx="1"/>
          </p:nvPr>
        </p:nvSpPr>
        <p:spPr>
          <a:xfrm>
            <a:off x="429658" y="1020385"/>
            <a:ext cx="11386206" cy="510438"/>
          </a:xfrm>
        </p:spPr>
        <p:txBody>
          <a:bodyPr/>
          <a:lstStyle/>
          <a:p>
            <a:r>
              <a:rPr kumimoji="1" lang="ja-JP" altLang="en-US" dirty="0" smtClean="0"/>
              <a:t>指定された個数の乱数を含む配列を生成 （</a:t>
            </a:r>
            <a:r>
              <a:rPr kumimoji="1" lang="en-US" altLang="ja-JP" dirty="0" smtClean="0"/>
              <a:t>LINQ</a:t>
            </a:r>
            <a:r>
              <a:rPr kumimoji="1" lang="ja-JP" altLang="en-US" dirty="0" smtClean="0"/>
              <a:t>）</a:t>
            </a:r>
            <a:endParaRPr kumimoji="1" lang="ja-JP" altLang="en-US" dirty="0"/>
          </a:p>
        </p:txBody>
      </p:sp>
      <p:pic>
        <p:nvPicPr>
          <p:cNvPr id="9" name="図 8"/>
          <p:cNvPicPr>
            <a:picLocks noChangeAspect="1"/>
          </p:cNvPicPr>
          <p:nvPr/>
        </p:nvPicPr>
        <p:blipFill>
          <a:blip r:embed="rId2"/>
          <a:stretch>
            <a:fillRect/>
          </a:stretch>
        </p:blipFill>
        <p:spPr>
          <a:xfrm>
            <a:off x="555637" y="1935561"/>
            <a:ext cx="8138057" cy="3070045"/>
          </a:xfrm>
          <a:prstGeom prst="rect">
            <a:avLst/>
          </a:prstGeom>
        </p:spPr>
      </p:pic>
      <p:sp>
        <p:nvSpPr>
          <p:cNvPr id="10" name="角丸四角形吹き出し 9"/>
          <p:cNvSpPr/>
          <p:nvPr/>
        </p:nvSpPr>
        <p:spPr>
          <a:xfrm>
            <a:off x="5718312" y="2499729"/>
            <a:ext cx="3425688" cy="699729"/>
          </a:xfrm>
          <a:prstGeom prst="wedgeRoundRectCallout">
            <a:avLst>
              <a:gd name="adj1" fmla="val -75107"/>
              <a:gd name="adj2" fmla="val 5233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LINQ</a:t>
            </a:r>
            <a:r>
              <a:rPr kumimoji="1" lang="ja-JP" altLang="en-US" dirty="0" smtClean="0"/>
              <a:t>クエリ（メソッド構文）</a:t>
            </a:r>
            <a:endParaRPr kumimoji="1" lang="ja-JP" altLang="en-US" dirty="0"/>
          </a:p>
        </p:txBody>
      </p:sp>
      <p:sp>
        <p:nvSpPr>
          <p:cNvPr id="11" name="右中かっこ 10"/>
          <p:cNvSpPr/>
          <p:nvPr/>
        </p:nvSpPr>
        <p:spPr>
          <a:xfrm>
            <a:off x="5665304" y="3343597"/>
            <a:ext cx="318053" cy="1267387"/>
          </a:xfrm>
          <a:prstGeom prst="rightBrace">
            <a:avLst>
              <a:gd name="adj1" fmla="val 35416"/>
              <a:gd name="adj2" fmla="val 38115"/>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角丸四角形吹き出し 11"/>
          <p:cNvSpPr/>
          <p:nvPr/>
        </p:nvSpPr>
        <p:spPr>
          <a:xfrm>
            <a:off x="6755297" y="3884759"/>
            <a:ext cx="3425688" cy="699729"/>
          </a:xfrm>
          <a:prstGeom prst="wedgeRoundRectCallout">
            <a:avLst>
              <a:gd name="adj1" fmla="val -70078"/>
              <a:gd name="adj2" fmla="val -51833"/>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4</a:t>
            </a:r>
            <a:r>
              <a:rPr kumimoji="1" lang="ja-JP" altLang="en-US" dirty="0" err="1" smtClean="0"/>
              <a:t>つの</a:t>
            </a:r>
            <a:r>
              <a:rPr kumimoji="1" lang="ja-JP" altLang="en-US" dirty="0" smtClean="0"/>
              <a:t>パートから成っている</a:t>
            </a:r>
            <a:endParaRPr kumimoji="1" lang="ja-JP" altLang="en-US" dirty="0"/>
          </a:p>
        </p:txBody>
      </p:sp>
      <p:sp>
        <p:nvSpPr>
          <p:cNvPr id="8" name="角丸四角形 7"/>
          <p:cNvSpPr/>
          <p:nvPr/>
        </p:nvSpPr>
        <p:spPr>
          <a:xfrm>
            <a:off x="1650533" y="3260538"/>
            <a:ext cx="3875624" cy="1430732"/>
          </a:xfrm>
          <a:prstGeom prst="roundRect">
            <a:avLst>
              <a:gd name="adj" fmla="val 7404"/>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44690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429658" y="3518807"/>
            <a:ext cx="10590718" cy="2856927"/>
          </a:xfrm>
          <a:prstGeom prst="rect">
            <a:avLst/>
          </a:prstGeom>
        </p:spPr>
      </p:pic>
      <p:sp>
        <p:nvSpPr>
          <p:cNvPr id="2" name="タイトル 1"/>
          <p:cNvSpPr>
            <a:spLocks noGrp="1"/>
          </p:cNvSpPr>
          <p:nvPr>
            <p:ph type="title"/>
          </p:nvPr>
        </p:nvSpPr>
        <p:spPr/>
        <p:txBody>
          <a:bodyPr/>
          <a:lstStyle/>
          <a:p>
            <a:r>
              <a:rPr kumimoji="1" lang="ja-JP" altLang="en-US" dirty="0" smtClean="0"/>
              <a:t>演算子を作る</a:t>
            </a:r>
            <a:endParaRPr kumimoji="1" lang="ja-JP" altLang="en-US" dirty="0"/>
          </a:p>
        </p:txBody>
      </p:sp>
      <p:sp>
        <p:nvSpPr>
          <p:cNvPr id="3" name="コンテンツ プレースホルダー 2"/>
          <p:cNvSpPr>
            <a:spLocks noGrp="1"/>
          </p:cNvSpPr>
          <p:nvPr>
            <p:ph idx="1"/>
          </p:nvPr>
        </p:nvSpPr>
        <p:spPr>
          <a:xfrm>
            <a:off x="429658" y="1020384"/>
            <a:ext cx="11386206" cy="1278680"/>
          </a:xfrm>
        </p:spPr>
        <p:txBody>
          <a:bodyPr>
            <a:normAutofit/>
          </a:bodyPr>
          <a:lstStyle/>
          <a:p>
            <a:r>
              <a:rPr kumimoji="1" lang="ja-JP" altLang="en-US" dirty="0" smtClean="0"/>
              <a:t>リンクリストを辿ってみる</a:t>
            </a:r>
            <a:endParaRPr kumimoji="1" lang="en-US" altLang="ja-JP" dirty="0" smtClean="0"/>
          </a:p>
          <a:p>
            <a:pPr lvl="1"/>
            <a:r>
              <a:rPr lang="ja-JP" altLang="en-US" dirty="0" smtClean="0"/>
              <a:t>列挙可能ではないものを、列挙出来るようにする方法</a:t>
            </a:r>
            <a:endParaRPr lang="en-US" altLang="ja-JP" dirty="0" smtClean="0"/>
          </a:p>
          <a:p>
            <a:pPr lvl="1"/>
            <a:r>
              <a:rPr lang="ja-JP" altLang="en-US" dirty="0" smtClean="0"/>
              <a:t>列挙可能にすることで、データを</a:t>
            </a:r>
            <a:r>
              <a:rPr lang="en-US" altLang="ja-JP" dirty="0" smtClean="0"/>
              <a:t>LINQ</a:t>
            </a:r>
            <a:r>
              <a:rPr lang="ja-JP" altLang="en-US" dirty="0" smtClean="0"/>
              <a:t>の世界に引きずり込む</a:t>
            </a:r>
            <a:endParaRPr lang="en-US" altLang="ja-JP" dirty="0" smtClean="0"/>
          </a:p>
        </p:txBody>
      </p:sp>
      <p:sp>
        <p:nvSpPr>
          <p:cNvPr id="6" name="角丸四角形 5"/>
          <p:cNvSpPr/>
          <p:nvPr/>
        </p:nvSpPr>
        <p:spPr>
          <a:xfrm>
            <a:off x="6450282" y="3499214"/>
            <a:ext cx="1510851" cy="308697"/>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吹き出し 4"/>
          <p:cNvSpPr/>
          <p:nvPr/>
        </p:nvSpPr>
        <p:spPr>
          <a:xfrm>
            <a:off x="6730663" y="2605556"/>
            <a:ext cx="2213557" cy="609712"/>
          </a:xfrm>
          <a:prstGeom prst="wedgeRoundRectCallout">
            <a:avLst>
              <a:gd name="adj1" fmla="val -42399"/>
              <a:gd name="adj2" fmla="val 107691"/>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リンクの先頭</a:t>
            </a:r>
            <a:endParaRPr kumimoji="1" lang="ja-JP" altLang="en-US" dirty="0"/>
          </a:p>
        </p:txBody>
      </p:sp>
      <p:sp>
        <p:nvSpPr>
          <p:cNvPr id="7" name="角丸四角形 6"/>
          <p:cNvSpPr/>
          <p:nvPr/>
        </p:nvSpPr>
        <p:spPr>
          <a:xfrm>
            <a:off x="8111761" y="3499214"/>
            <a:ext cx="2729732" cy="308697"/>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9476627" y="2429780"/>
            <a:ext cx="2213557" cy="806915"/>
          </a:xfrm>
          <a:prstGeom prst="wedgeRoundRectCallout">
            <a:avLst>
              <a:gd name="adj1" fmla="val -39743"/>
              <a:gd name="adj2" fmla="val 92169"/>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次のリンクを指定させるラムダ式</a:t>
            </a:r>
            <a:endParaRPr kumimoji="1" lang="ja-JP" altLang="en-US" dirty="0"/>
          </a:p>
        </p:txBody>
      </p:sp>
      <p:sp>
        <p:nvSpPr>
          <p:cNvPr id="9" name="角丸四角形吹き出し 8"/>
          <p:cNvSpPr/>
          <p:nvPr/>
        </p:nvSpPr>
        <p:spPr>
          <a:xfrm>
            <a:off x="1351328" y="2705361"/>
            <a:ext cx="1602079" cy="609712"/>
          </a:xfrm>
          <a:prstGeom prst="wedgeRoundRectCallout">
            <a:avLst>
              <a:gd name="adj1" fmla="val 41399"/>
              <a:gd name="adj2" fmla="val 90551"/>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列挙可能</a:t>
            </a:r>
            <a:endParaRPr kumimoji="1" lang="ja-JP" altLang="en-US" dirty="0"/>
          </a:p>
        </p:txBody>
      </p:sp>
      <p:sp>
        <p:nvSpPr>
          <p:cNvPr id="10" name="角丸四角形 9"/>
          <p:cNvSpPr/>
          <p:nvPr/>
        </p:nvSpPr>
        <p:spPr>
          <a:xfrm>
            <a:off x="3171506" y="5491300"/>
            <a:ext cx="3202490" cy="419731"/>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6786600" y="5091452"/>
            <a:ext cx="2637573" cy="675887"/>
          </a:xfrm>
          <a:prstGeom prst="wedgeRoundRectCallout">
            <a:avLst>
              <a:gd name="adj1" fmla="val -68502"/>
              <a:gd name="adj2" fmla="val 41799"/>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ラムダ式を実行して、次の要素を得る</a:t>
            </a:r>
            <a:endParaRPr kumimoji="1" lang="ja-JP" altLang="en-US" dirty="0"/>
          </a:p>
        </p:txBody>
      </p:sp>
      <p:sp>
        <p:nvSpPr>
          <p:cNvPr id="12" name="角丸四角形 11"/>
          <p:cNvSpPr/>
          <p:nvPr/>
        </p:nvSpPr>
        <p:spPr>
          <a:xfrm>
            <a:off x="1352162" y="5004993"/>
            <a:ext cx="1601245" cy="344335"/>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4597448" y="2638874"/>
            <a:ext cx="1776548" cy="609712"/>
          </a:xfrm>
          <a:prstGeom prst="wedgeRoundRectCallout">
            <a:avLst>
              <a:gd name="adj1" fmla="val 36383"/>
              <a:gd name="adj2" fmla="val 100192"/>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solidFill>
                  <a:schemeClr val="tx1"/>
                </a:solidFill>
              </a:rPr>
              <a:t>拡張メソッド</a:t>
            </a:r>
            <a:endParaRPr kumimoji="1" lang="ja-JP" altLang="en-US" dirty="0">
              <a:solidFill>
                <a:schemeClr val="tx1"/>
              </a:solidFill>
            </a:endParaRPr>
          </a:p>
        </p:txBody>
      </p:sp>
    </p:spTree>
    <p:extLst>
      <p:ext uri="{BB962C8B-B14F-4D97-AF65-F5344CB8AC3E}">
        <p14:creationId xmlns:p14="http://schemas.microsoft.com/office/powerpoint/2010/main" val="27000796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630544" y="1733704"/>
            <a:ext cx="10892542" cy="1261241"/>
          </a:xfrm>
          <a:prstGeom prst="rect">
            <a:avLst/>
          </a:prstGeom>
        </p:spPr>
      </p:pic>
      <p:sp>
        <p:nvSpPr>
          <p:cNvPr id="2" name="タイトル 1"/>
          <p:cNvSpPr>
            <a:spLocks noGrp="1"/>
          </p:cNvSpPr>
          <p:nvPr>
            <p:ph type="title"/>
          </p:nvPr>
        </p:nvSpPr>
        <p:spPr/>
        <p:txBody>
          <a:bodyPr/>
          <a:lstStyle/>
          <a:p>
            <a:r>
              <a:rPr kumimoji="1" lang="ja-JP" altLang="en-US" dirty="0" smtClean="0"/>
              <a:t>演算子を作る</a:t>
            </a:r>
            <a:endParaRPr kumimoji="1" lang="ja-JP" altLang="en-US" dirty="0"/>
          </a:p>
        </p:txBody>
      </p:sp>
      <p:sp>
        <p:nvSpPr>
          <p:cNvPr id="3" name="コンテンツ プレースホルダー 2"/>
          <p:cNvSpPr>
            <a:spLocks noGrp="1"/>
          </p:cNvSpPr>
          <p:nvPr>
            <p:ph idx="1"/>
          </p:nvPr>
        </p:nvSpPr>
        <p:spPr>
          <a:xfrm>
            <a:off x="429658" y="1020384"/>
            <a:ext cx="11386206" cy="494907"/>
          </a:xfrm>
        </p:spPr>
        <p:txBody>
          <a:bodyPr>
            <a:normAutofit/>
          </a:bodyPr>
          <a:lstStyle/>
          <a:p>
            <a:r>
              <a:rPr kumimoji="1" lang="ja-JP" altLang="en-US" dirty="0" smtClean="0"/>
              <a:t>例：</a:t>
            </a:r>
            <a:r>
              <a:rPr kumimoji="1" lang="en-US" altLang="ja-JP" dirty="0" smtClean="0"/>
              <a:t>WPF</a:t>
            </a:r>
            <a:r>
              <a:rPr kumimoji="1" lang="ja-JP" altLang="en-US" dirty="0" smtClean="0"/>
              <a:t>のビジュアルツリーを親方向に探索するような列挙子</a:t>
            </a:r>
            <a:endParaRPr lang="en-US" altLang="ja-JP" dirty="0" smtClean="0"/>
          </a:p>
        </p:txBody>
      </p:sp>
      <p:sp>
        <p:nvSpPr>
          <p:cNvPr id="6" name="角丸四角形 5"/>
          <p:cNvSpPr/>
          <p:nvPr/>
        </p:nvSpPr>
        <p:spPr>
          <a:xfrm>
            <a:off x="5641064" y="2271216"/>
            <a:ext cx="4058107" cy="433488"/>
          </a:xfrm>
          <a:prstGeom prst="roundRect">
            <a:avLst>
              <a:gd name="adj" fmla="val 1587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吹き出し 4"/>
          <p:cNvSpPr/>
          <p:nvPr/>
        </p:nvSpPr>
        <p:spPr>
          <a:xfrm>
            <a:off x="4948261" y="3013854"/>
            <a:ext cx="2961299" cy="867759"/>
          </a:xfrm>
          <a:prstGeom prst="wedgeRoundRectCallout">
            <a:avLst>
              <a:gd name="adj1" fmla="val 40958"/>
              <a:gd name="adj2" fmla="val -93102"/>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err="1" smtClean="0"/>
              <a:t>DependencyObject</a:t>
            </a:r>
            <a:r>
              <a:rPr kumimoji="1" lang="ja-JP" altLang="en-US" dirty="0" smtClean="0"/>
              <a:t>の親を取得、なければ</a:t>
            </a:r>
            <a:r>
              <a:rPr kumimoji="1" lang="en-US" altLang="ja-JP" dirty="0" smtClean="0"/>
              <a:t>null</a:t>
            </a:r>
            <a:endParaRPr kumimoji="1" lang="ja-JP" altLang="en-US" dirty="0"/>
          </a:p>
        </p:txBody>
      </p:sp>
      <p:sp>
        <p:nvSpPr>
          <p:cNvPr id="14" name="正方形/長方形 13"/>
          <p:cNvSpPr/>
          <p:nvPr/>
        </p:nvSpPr>
        <p:spPr>
          <a:xfrm>
            <a:off x="327983" y="3137481"/>
            <a:ext cx="1299754" cy="49608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Window</a:t>
            </a:r>
            <a:endParaRPr kumimoji="1" lang="ja-JP" altLang="en-US" dirty="0"/>
          </a:p>
        </p:txBody>
      </p:sp>
      <p:sp>
        <p:nvSpPr>
          <p:cNvPr id="15" name="正方形/長方形 14"/>
          <p:cNvSpPr/>
          <p:nvPr/>
        </p:nvSpPr>
        <p:spPr>
          <a:xfrm>
            <a:off x="1231305" y="3881613"/>
            <a:ext cx="1299754" cy="496088"/>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[α]</a:t>
            </a:r>
            <a:endParaRPr kumimoji="1" lang="ja-JP" altLang="en-US" dirty="0"/>
          </a:p>
        </p:txBody>
      </p:sp>
      <p:sp>
        <p:nvSpPr>
          <p:cNvPr id="16" name="正方形/長方形 15"/>
          <p:cNvSpPr/>
          <p:nvPr/>
        </p:nvSpPr>
        <p:spPr>
          <a:xfrm>
            <a:off x="1231305" y="4265976"/>
            <a:ext cx="1299754" cy="496088"/>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[β]</a:t>
            </a:r>
            <a:endParaRPr kumimoji="1" lang="ja-JP" altLang="en-US" dirty="0"/>
          </a:p>
        </p:txBody>
      </p:sp>
      <p:sp>
        <p:nvSpPr>
          <p:cNvPr id="17" name="正方形/長方形 16"/>
          <p:cNvSpPr/>
          <p:nvPr/>
        </p:nvSpPr>
        <p:spPr>
          <a:xfrm>
            <a:off x="1231305" y="4677117"/>
            <a:ext cx="1299754" cy="496088"/>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[γ]</a:t>
            </a:r>
            <a:endParaRPr kumimoji="1" lang="ja-JP" altLang="en-US" dirty="0"/>
          </a:p>
        </p:txBody>
      </p:sp>
      <p:sp>
        <p:nvSpPr>
          <p:cNvPr id="18" name="正方形/長方形 17"/>
          <p:cNvSpPr/>
          <p:nvPr/>
        </p:nvSpPr>
        <p:spPr>
          <a:xfrm>
            <a:off x="2994790" y="4514020"/>
            <a:ext cx="1299754" cy="496088"/>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[δ]</a:t>
            </a:r>
            <a:endParaRPr kumimoji="1" lang="ja-JP" altLang="en-US" dirty="0"/>
          </a:p>
        </p:txBody>
      </p:sp>
      <p:sp>
        <p:nvSpPr>
          <p:cNvPr id="19" name="正方形/長方形 18"/>
          <p:cNvSpPr/>
          <p:nvPr/>
        </p:nvSpPr>
        <p:spPr>
          <a:xfrm>
            <a:off x="2994790" y="4932195"/>
            <a:ext cx="1299754" cy="496088"/>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[ε]</a:t>
            </a:r>
            <a:endParaRPr kumimoji="1" lang="ja-JP" altLang="en-US" dirty="0"/>
          </a:p>
        </p:txBody>
      </p:sp>
      <p:sp>
        <p:nvSpPr>
          <p:cNvPr id="20" name="正方形/長方形 19"/>
          <p:cNvSpPr/>
          <p:nvPr/>
        </p:nvSpPr>
        <p:spPr>
          <a:xfrm>
            <a:off x="2994790" y="5351036"/>
            <a:ext cx="1299754" cy="496088"/>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[ζ]</a:t>
            </a:r>
            <a:endParaRPr kumimoji="1" lang="ja-JP" altLang="en-US" dirty="0"/>
          </a:p>
        </p:txBody>
      </p:sp>
      <p:sp>
        <p:nvSpPr>
          <p:cNvPr id="21" name="正方形/長方形 20"/>
          <p:cNvSpPr/>
          <p:nvPr/>
        </p:nvSpPr>
        <p:spPr>
          <a:xfrm>
            <a:off x="2994790" y="5763509"/>
            <a:ext cx="1299754" cy="496088"/>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[η]</a:t>
            </a:r>
            <a:endParaRPr kumimoji="1" lang="ja-JP" altLang="en-US" dirty="0"/>
          </a:p>
        </p:txBody>
      </p:sp>
      <p:sp>
        <p:nvSpPr>
          <p:cNvPr id="22" name="正方形/長方形 21"/>
          <p:cNvSpPr/>
          <p:nvPr/>
        </p:nvSpPr>
        <p:spPr>
          <a:xfrm>
            <a:off x="4777061" y="5763509"/>
            <a:ext cx="1299754" cy="496088"/>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err="1" smtClean="0">
                <a:solidFill>
                  <a:schemeClr val="tx1"/>
                </a:solidFill>
              </a:rPr>
              <a:t>TextBlockA</a:t>
            </a:r>
            <a:endParaRPr kumimoji="1" lang="ja-JP" altLang="en-US" dirty="0">
              <a:solidFill>
                <a:schemeClr val="tx1"/>
              </a:solidFill>
            </a:endParaRPr>
          </a:p>
        </p:txBody>
      </p:sp>
      <p:sp>
        <p:nvSpPr>
          <p:cNvPr id="23" name="正方形/長方形 22"/>
          <p:cNvSpPr/>
          <p:nvPr/>
        </p:nvSpPr>
        <p:spPr>
          <a:xfrm>
            <a:off x="4777061" y="6174989"/>
            <a:ext cx="1299754" cy="496088"/>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err="1" smtClean="0">
                <a:solidFill>
                  <a:schemeClr val="tx1"/>
                </a:solidFill>
              </a:rPr>
              <a:t>TextBlockB</a:t>
            </a:r>
            <a:endParaRPr kumimoji="1" lang="ja-JP" altLang="en-US" dirty="0">
              <a:solidFill>
                <a:schemeClr val="tx1"/>
              </a:solidFill>
            </a:endParaRPr>
          </a:p>
        </p:txBody>
      </p:sp>
      <p:cxnSp>
        <p:nvCxnSpPr>
          <p:cNvPr id="25" name="カギ線コネクタ 24"/>
          <p:cNvCxnSpPr>
            <a:stCxn id="14" idx="2"/>
            <a:endCxn id="15" idx="1"/>
          </p:cNvCxnSpPr>
          <p:nvPr/>
        </p:nvCxnSpPr>
        <p:spPr>
          <a:xfrm rot="16200000" flipH="1">
            <a:off x="856538" y="3754890"/>
            <a:ext cx="496088" cy="253445"/>
          </a:xfrm>
          <a:prstGeom prst="bentConnector2">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カギ線コネクタ 25"/>
          <p:cNvCxnSpPr>
            <a:stCxn id="14" idx="2"/>
            <a:endCxn id="16" idx="1"/>
          </p:cNvCxnSpPr>
          <p:nvPr/>
        </p:nvCxnSpPr>
        <p:spPr>
          <a:xfrm rot="16200000" flipH="1">
            <a:off x="664357" y="3947071"/>
            <a:ext cx="880451" cy="253445"/>
          </a:xfrm>
          <a:prstGeom prst="bentConnector2">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a:stCxn id="14" idx="2"/>
            <a:endCxn id="17" idx="1"/>
          </p:cNvCxnSpPr>
          <p:nvPr/>
        </p:nvCxnSpPr>
        <p:spPr>
          <a:xfrm rot="16200000" flipH="1">
            <a:off x="458786" y="4152642"/>
            <a:ext cx="1291592" cy="253445"/>
          </a:xfrm>
          <a:prstGeom prst="bentConnector2">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カギ線コネクタ 31"/>
          <p:cNvCxnSpPr>
            <a:stCxn id="16" idx="3"/>
            <a:endCxn id="18" idx="1"/>
          </p:cNvCxnSpPr>
          <p:nvPr/>
        </p:nvCxnSpPr>
        <p:spPr>
          <a:xfrm>
            <a:off x="2531059" y="4514020"/>
            <a:ext cx="463731" cy="248044"/>
          </a:xfrm>
          <a:prstGeom prst="bentConnector3">
            <a:avLst>
              <a:gd name="adj1" fmla="val 50000"/>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カギ線コネクタ 34"/>
          <p:cNvCxnSpPr>
            <a:stCxn id="16" idx="3"/>
            <a:endCxn id="19" idx="1"/>
          </p:cNvCxnSpPr>
          <p:nvPr/>
        </p:nvCxnSpPr>
        <p:spPr>
          <a:xfrm>
            <a:off x="2531059" y="4514020"/>
            <a:ext cx="463731" cy="666219"/>
          </a:xfrm>
          <a:prstGeom prst="bentConnector3">
            <a:avLst>
              <a:gd name="adj1" fmla="val 50000"/>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カギ線コネクタ 37"/>
          <p:cNvCxnSpPr>
            <a:stCxn id="16" idx="3"/>
            <a:endCxn id="20" idx="1"/>
          </p:cNvCxnSpPr>
          <p:nvPr/>
        </p:nvCxnSpPr>
        <p:spPr>
          <a:xfrm>
            <a:off x="2531059" y="4514020"/>
            <a:ext cx="463731" cy="1085060"/>
          </a:xfrm>
          <a:prstGeom prst="bentConnector3">
            <a:avLst>
              <a:gd name="adj1" fmla="val 50000"/>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カギ線コネクタ 40"/>
          <p:cNvCxnSpPr>
            <a:stCxn id="16" idx="3"/>
            <a:endCxn id="21" idx="1"/>
          </p:cNvCxnSpPr>
          <p:nvPr/>
        </p:nvCxnSpPr>
        <p:spPr>
          <a:xfrm>
            <a:off x="2531059" y="4514020"/>
            <a:ext cx="463731" cy="1497533"/>
          </a:xfrm>
          <a:prstGeom prst="bentConnector3">
            <a:avLst>
              <a:gd name="adj1" fmla="val 50000"/>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a:stCxn id="20" idx="3"/>
            <a:endCxn id="22" idx="1"/>
          </p:cNvCxnSpPr>
          <p:nvPr/>
        </p:nvCxnSpPr>
        <p:spPr>
          <a:xfrm>
            <a:off x="4294544" y="5599080"/>
            <a:ext cx="482517" cy="412473"/>
          </a:xfrm>
          <a:prstGeom prst="bentConnector3">
            <a:avLst>
              <a:gd name="adj1" fmla="val 50000"/>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カギ線コネクタ 46"/>
          <p:cNvCxnSpPr>
            <a:stCxn id="20" idx="3"/>
            <a:endCxn id="23" idx="1"/>
          </p:cNvCxnSpPr>
          <p:nvPr/>
        </p:nvCxnSpPr>
        <p:spPr>
          <a:xfrm>
            <a:off x="4294544" y="5599080"/>
            <a:ext cx="482517" cy="823953"/>
          </a:xfrm>
          <a:prstGeom prst="bentConnector3">
            <a:avLst>
              <a:gd name="adj1" fmla="val 50000"/>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下矢印 50"/>
          <p:cNvSpPr/>
          <p:nvPr/>
        </p:nvSpPr>
        <p:spPr>
          <a:xfrm>
            <a:off x="5350651" y="5351036"/>
            <a:ext cx="450669" cy="496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5135113" y="4990342"/>
            <a:ext cx="881743" cy="369332"/>
          </a:xfrm>
          <a:prstGeom prst="rect">
            <a:avLst/>
          </a:prstGeom>
          <a:noFill/>
        </p:spPr>
        <p:txBody>
          <a:bodyPr wrap="square" rtlCol="0">
            <a:spAutoFit/>
          </a:bodyPr>
          <a:lstStyle/>
          <a:p>
            <a:r>
              <a:rPr kumimoji="1" lang="ja-JP" altLang="en-US" dirty="0" smtClean="0"/>
              <a:t>今ココ</a:t>
            </a:r>
            <a:endParaRPr kumimoji="1" lang="ja-JP" altLang="en-US" dirty="0"/>
          </a:p>
        </p:txBody>
      </p:sp>
      <p:sp>
        <p:nvSpPr>
          <p:cNvPr id="54" name="正方形/長方形 53"/>
          <p:cNvSpPr/>
          <p:nvPr/>
        </p:nvSpPr>
        <p:spPr>
          <a:xfrm>
            <a:off x="6801804" y="5102992"/>
            <a:ext cx="1299754" cy="496088"/>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err="1" smtClean="0">
                <a:solidFill>
                  <a:schemeClr val="tx1"/>
                </a:solidFill>
              </a:rPr>
              <a:t>TextBlockA</a:t>
            </a:r>
            <a:endParaRPr kumimoji="1" lang="ja-JP" altLang="en-US" dirty="0">
              <a:solidFill>
                <a:schemeClr val="tx1"/>
              </a:solidFill>
            </a:endParaRPr>
          </a:p>
        </p:txBody>
      </p:sp>
      <p:sp>
        <p:nvSpPr>
          <p:cNvPr id="58" name="正方形/長方形 57"/>
          <p:cNvSpPr/>
          <p:nvPr/>
        </p:nvSpPr>
        <p:spPr>
          <a:xfrm>
            <a:off x="8101558" y="5102992"/>
            <a:ext cx="1299754" cy="496088"/>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[ζ]</a:t>
            </a:r>
            <a:endParaRPr kumimoji="1" lang="ja-JP" altLang="en-US" dirty="0"/>
          </a:p>
        </p:txBody>
      </p:sp>
      <p:sp>
        <p:nvSpPr>
          <p:cNvPr id="64" name="正方形/長方形 63"/>
          <p:cNvSpPr/>
          <p:nvPr/>
        </p:nvSpPr>
        <p:spPr>
          <a:xfrm>
            <a:off x="9401312" y="5102227"/>
            <a:ext cx="1299754" cy="496088"/>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[β]</a:t>
            </a:r>
            <a:endParaRPr kumimoji="1" lang="ja-JP" altLang="en-US" dirty="0"/>
          </a:p>
        </p:txBody>
      </p:sp>
      <p:sp>
        <p:nvSpPr>
          <p:cNvPr id="68" name="正方形/長方形 67"/>
          <p:cNvSpPr/>
          <p:nvPr/>
        </p:nvSpPr>
        <p:spPr>
          <a:xfrm>
            <a:off x="10701066" y="5103818"/>
            <a:ext cx="1299754" cy="49608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Window</a:t>
            </a:r>
            <a:endParaRPr kumimoji="1" lang="ja-JP" altLang="en-US" dirty="0"/>
          </a:p>
        </p:txBody>
      </p:sp>
      <p:sp>
        <p:nvSpPr>
          <p:cNvPr id="78" name="テキスト ボックス 77"/>
          <p:cNvSpPr txBox="1"/>
          <p:nvPr/>
        </p:nvSpPr>
        <p:spPr>
          <a:xfrm>
            <a:off x="7430805" y="4377701"/>
            <a:ext cx="3270261" cy="408623"/>
          </a:xfrm>
          <a:prstGeom prst="wedgeRoundRectCallout">
            <a:avLst>
              <a:gd name="adj1" fmla="val -41005"/>
              <a:gd name="adj2" fmla="val 148814"/>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en-US" altLang="ja-JP" dirty="0" err="1" smtClean="0"/>
              <a:t>GetVisualParents</a:t>
            </a:r>
            <a:r>
              <a:rPr kumimoji="1" lang="en-US" altLang="ja-JP" dirty="0" smtClean="0"/>
              <a:t>(</a:t>
            </a:r>
            <a:r>
              <a:rPr kumimoji="1" lang="en-US" altLang="ja-JP" dirty="0" err="1" smtClean="0"/>
              <a:t>textBlockA</a:t>
            </a:r>
            <a:r>
              <a:rPr kumimoji="1" lang="en-US" altLang="ja-JP" dirty="0" smtClean="0"/>
              <a:t>)</a:t>
            </a:r>
            <a:endParaRPr kumimoji="1" lang="ja-JP" altLang="en-US" dirty="0"/>
          </a:p>
        </p:txBody>
      </p:sp>
    </p:spTree>
    <p:extLst>
      <p:ext uri="{BB962C8B-B14F-4D97-AF65-F5344CB8AC3E}">
        <p14:creationId xmlns:p14="http://schemas.microsoft.com/office/powerpoint/2010/main" val="14112913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アジェンダ</a:t>
            </a:r>
            <a:endParaRPr kumimoji="1" lang="ja-JP" altLang="en-US" dirty="0"/>
          </a:p>
        </p:txBody>
      </p:sp>
      <p:sp>
        <p:nvSpPr>
          <p:cNvPr id="3" name="コンテンツ プレースホルダー 2"/>
          <p:cNvSpPr>
            <a:spLocks noGrp="1"/>
          </p:cNvSpPr>
          <p:nvPr>
            <p:ph idx="1"/>
          </p:nvPr>
        </p:nvSpPr>
        <p:spPr>
          <a:xfrm>
            <a:off x="429658" y="1020384"/>
            <a:ext cx="11386206" cy="3701839"/>
          </a:xfrm>
        </p:spPr>
        <p:txBody>
          <a:bodyPr/>
          <a:lstStyle/>
          <a:p>
            <a:r>
              <a:rPr lang="ja-JP" altLang="en-US" dirty="0"/>
              <a:t>ループと分岐処理からの</a:t>
            </a:r>
            <a:r>
              <a:rPr lang="ja-JP" altLang="en-US" dirty="0" smtClean="0"/>
              <a:t>脱却</a:t>
            </a:r>
            <a:endParaRPr lang="en-US" altLang="ja-JP" dirty="0" smtClean="0"/>
          </a:p>
          <a:p>
            <a:r>
              <a:rPr lang="ja-JP" altLang="en-US" dirty="0"/>
              <a:t>構造的な値への</a:t>
            </a:r>
            <a:r>
              <a:rPr lang="ja-JP" altLang="en-US" dirty="0" smtClean="0"/>
              <a:t>適用</a:t>
            </a:r>
            <a:endParaRPr lang="en-US" altLang="ja-JP" dirty="0" smtClean="0"/>
          </a:p>
          <a:p>
            <a:r>
              <a:rPr lang="ja-JP" altLang="en-US" dirty="0"/>
              <a:t>初歩的な</a:t>
            </a:r>
            <a:r>
              <a:rPr lang="ja-JP" altLang="en-US" dirty="0" smtClean="0"/>
              <a:t>演算子</a:t>
            </a:r>
            <a:endParaRPr lang="en-US" altLang="ja-JP" dirty="0" smtClean="0"/>
          </a:p>
          <a:p>
            <a:r>
              <a:rPr lang="ja-JP" altLang="en-US" dirty="0"/>
              <a:t>実践的な</a:t>
            </a:r>
            <a:r>
              <a:rPr lang="en-US" altLang="ja-JP" dirty="0" err="1"/>
              <a:t>foreach</a:t>
            </a:r>
            <a:r>
              <a:rPr lang="ja-JP" altLang="en-US" dirty="0"/>
              <a:t>の</a:t>
            </a:r>
            <a:r>
              <a:rPr lang="ja-JP" altLang="en-US" dirty="0" smtClean="0"/>
              <a:t>置き換え</a:t>
            </a:r>
            <a:endParaRPr lang="en-US" altLang="ja-JP" dirty="0" smtClean="0"/>
          </a:p>
          <a:p>
            <a:r>
              <a:rPr lang="ja-JP" altLang="en-US" dirty="0"/>
              <a:t>列挙子と</a:t>
            </a:r>
            <a:r>
              <a:rPr lang="ja-JP" altLang="en-US" dirty="0" smtClean="0"/>
              <a:t>は</a:t>
            </a:r>
            <a:endParaRPr lang="en-US" altLang="ja-JP" dirty="0" smtClean="0"/>
          </a:p>
          <a:p>
            <a:r>
              <a:rPr kumimoji="1" lang="ja-JP" altLang="en-US" dirty="0" smtClean="0"/>
              <a:t>演算子を作る</a:t>
            </a:r>
            <a:endParaRPr kumimoji="1" lang="en-US" altLang="ja-JP" dirty="0" smtClean="0"/>
          </a:p>
          <a:p>
            <a:r>
              <a:rPr lang="ja-JP" altLang="en-US" b="1" dirty="0" smtClean="0">
                <a:solidFill>
                  <a:srgbClr val="FF0000"/>
                </a:solidFill>
              </a:rPr>
              <a:t>パフォーマンスの改善</a:t>
            </a:r>
            <a:endParaRPr kumimoji="1" lang="en-US" altLang="ja-JP" b="1" dirty="0">
              <a:solidFill>
                <a:srgbClr val="FF0000"/>
              </a:solidFill>
            </a:endParaRPr>
          </a:p>
        </p:txBody>
      </p:sp>
      <p:sp>
        <p:nvSpPr>
          <p:cNvPr id="4" name="テキスト ボックス 3"/>
          <p:cNvSpPr txBox="1"/>
          <p:nvPr/>
        </p:nvSpPr>
        <p:spPr>
          <a:xfrm>
            <a:off x="4852852" y="4591593"/>
            <a:ext cx="6844938" cy="1815882"/>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kumimoji="1" lang="ja-JP" altLang="en-US" sz="2800" dirty="0" smtClean="0"/>
              <a:t>その昔、クリスタルの魔力をわが手中にせんとする陰謀が、</a:t>
            </a:r>
            <a:endParaRPr kumimoji="1" lang="en-US" altLang="ja-JP" sz="2800" dirty="0" smtClean="0"/>
          </a:p>
          <a:p>
            <a:r>
              <a:rPr kumimoji="1" lang="ja-JP" altLang="en-US" sz="2800" b="1" dirty="0" smtClean="0">
                <a:solidFill>
                  <a:srgbClr val="FF0000"/>
                </a:solidFill>
              </a:rPr>
              <a:t>「これが最後」</a:t>
            </a:r>
            <a:r>
              <a:rPr kumimoji="1" lang="ja-JP" altLang="en-US" sz="2800" dirty="0" smtClean="0"/>
              <a:t>というタイトルと共に、幾度となく繰り返された伝説があった</a:t>
            </a:r>
            <a:r>
              <a:rPr kumimoji="1" lang="en-US" altLang="ja-JP" sz="2800" dirty="0" smtClean="0"/>
              <a:t>…</a:t>
            </a:r>
            <a:endParaRPr kumimoji="1" lang="ja-JP" altLang="en-US" sz="2800" dirty="0"/>
          </a:p>
        </p:txBody>
      </p:sp>
    </p:spTree>
    <p:extLst>
      <p:ext uri="{BB962C8B-B14F-4D97-AF65-F5344CB8AC3E}">
        <p14:creationId xmlns:p14="http://schemas.microsoft.com/office/powerpoint/2010/main" val="33309495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LINQ</a:t>
            </a:r>
            <a:r>
              <a:rPr kumimoji="1" lang="ja-JP" altLang="en-US" dirty="0" smtClean="0"/>
              <a:t>マスターヤマト</a:t>
            </a:r>
            <a:endParaRPr kumimoji="1" lang="ja-JP" altLang="en-US" dirty="0"/>
          </a:p>
        </p:txBody>
      </p:sp>
      <p:pic>
        <p:nvPicPr>
          <p:cNvPr id="4" name="図 3"/>
          <p:cNvPicPr>
            <a:picLocks noChangeAspect="1"/>
          </p:cNvPicPr>
          <p:nvPr/>
        </p:nvPicPr>
        <p:blipFill>
          <a:blip r:embed="rId2"/>
          <a:stretch>
            <a:fillRect/>
          </a:stretch>
        </p:blipFill>
        <p:spPr>
          <a:xfrm>
            <a:off x="952220" y="1102557"/>
            <a:ext cx="9229613" cy="5520312"/>
          </a:xfrm>
          <a:prstGeom prst="rect">
            <a:avLst/>
          </a:prstGeom>
        </p:spPr>
      </p:pic>
      <p:sp>
        <p:nvSpPr>
          <p:cNvPr id="5" name="角丸四角形吹き出し 4"/>
          <p:cNvSpPr/>
          <p:nvPr/>
        </p:nvSpPr>
        <p:spPr>
          <a:xfrm>
            <a:off x="7871601" y="633548"/>
            <a:ext cx="2310232" cy="3644537"/>
          </a:xfrm>
          <a:prstGeom prst="wedgeRoundRectCallout">
            <a:avLst>
              <a:gd name="adj1" fmla="val -78185"/>
              <a:gd name="adj2" fmla="val 35943"/>
              <a:gd name="adj3" fmla="val 16667"/>
            </a:avLst>
          </a:prstGeom>
          <a:ln/>
        </p:spPr>
        <p:style>
          <a:lnRef idx="2">
            <a:schemeClr val="accent4">
              <a:shade val="50000"/>
            </a:schemeClr>
          </a:lnRef>
          <a:fillRef idx="1">
            <a:schemeClr val="accent4"/>
          </a:fillRef>
          <a:effectRef idx="0">
            <a:schemeClr val="accent4"/>
          </a:effectRef>
          <a:fontRef idx="minor">
            <a:schemeClr val="lt1"/>
          </a:fontRef>
        </p:style>
        <p:txBody>
          <a:bodyPr vert="eaVert" rtlCol="0" anchor="ctr"/>
          <a:lstStyle/>
          <a:p>
            <a:pPr algn="ctr"/>
            <a:r>
              <a:rPr kumimoji="1" lang="ja-JP" altLang="en-US" sz="4000" dirty="0" smtClean="0"/>
              <a:t>時間たりねー</a:t>
            </a:r>
            <a:endParaRPr kumimoji="1" lang="en-US" altLang="ja-JP" sz="4000" dirty="0" smtClean="0"/>
          </a:p>
          <a:p>
            <a:pPr algn="ctr"/>
            <a:r>
              <a:rPr kumimoji="1" lang="ja-JP" altLang="en-US" sz="4000" dirty="0" err="1" smtClean="0"/>
              <a:t>ぜって</a:t>
            </a:r>
            <a:r>
              <a:rPr kumimoji="1" lang="ja-JP" altLang="en-US" sz="4000" dirty="0" smtClean="0"/>
              <a:t>ーたりねー！！！</a:t>
            </a:r>
            <a:endParaRPr kumimoji="1" lang="ja-JP" altLang="en-US" sz="4000" dirty="0"/>
          </a:p>
        </p:txBody>
      </p:sp>
    </p:spTree>
    <p:extLst>
      <p:ext uri="{BB962C8B-B14F-4D97-AF65-F5344CB8AC3E}">
        <p14:creationId xmlns:p14="http://schemas.microsoft.com/office/powerpoint/2010/main" val="36367291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次回予告</a:t>
            </a:r>
            <a:endParaRPr kumimoji="1" lang="ja-JP" altLang="en-US" dirty="0"/>
          </a:p>
        </p:txBody>
      </p:sp>
      <p:sp>
        <p:nvSpPr>
          <p:cNvPr id="3" name="コンテンツ プレースホルダー 2"/>
          <p:cNvSpPr>
            <a:spLocks noGrp="1"/>
          </p:cNvSpPr>
          <p:nvPr>
            <p:ph idx="1"/>
          </p:nvPr>
        </p:nvSpPr>
        <p:spPr>
          <a:xfrm>
            <a:off x="429658" y="1020383"/>
            <a:ext cx="11386206" cy="5347760"/>
          </a:xfrm>
        </p:spPr>
        <p:txBody>
          <a:bodyPr>
            <a:normAutofit/>
          </a:bodyPr>
          <a:lstStyle/>
          <a:p>
            <a:r>
              <a:rPr lang="ja-JP" altLang="en-US" dirty="0" smtClean="0"/>
              <a:t>クエリ構文との連携</a:t>
            </a:r>
            <a:endParaRPr lang="en-US" altLang="ja-JP" dirty="0" smtClean="0"/>
          </a:p>
          <a:p>
            <a:r>
              <a:rPr lang="ja-JP" altLang="en-US" dirty="0" smtClean="0"/>
              <a:t>演算子の適用回数を減らすこと（クエリ構文の</a:t>
            </a:r>
            <a:r>
              <a:rPr lang="en-US" altLang="ja-JP" dirty="0" smtClean="0"/>
              <a:t>select</a:t>
            </a:r>
            <a:r>
              <a:rPr lang="ja-JP" altLang="en-US" dirty="0" smtClean="0"/>
              <a:t>は自動的に削減される）</a:t>
            </a:r>
            <a:endParaRPr lang="en-US" altLang="ja-JP" dirty="0" smtClean="0"/>
          </a:p>
          <a:p>
            <a:r>
              <a:rPr lang="ja-JP" altLang="en-US" dirty="0" smtClean="0"/>
              <a:t>短縮演算子（</a:t>
            </a:r>
            <a:r>
              <a:rPr lang="en-US" altLang="ja-JP" dirty="0" smtClean="0"/>
              <a:t>Where</a:t>
            </a:r>
            <a:r>
              <a:rPr lang="ja-JP" altLang="en-US" dirty="0" smtClean="0"/>
              <a:t>して</a:t>
            </a:r>
            <a:r>
              <a:rPr lang="en-US" altLang="ja-JP" dirty="0" smtClean="0"/>
              <a:t>Count</a:t>
            </a:r>
            <a:r>
              <a:rPr lang="ja-JP" altLang="en-US" dirty="0" smtClean="0"/>
              <a:t>とか、</a:t>
            </a:r>
            <a:r>
              <a:rPr lang="en-US" altLang="ja-JP" dirty="0" smtClean="0"/>
              <a:t>Any</a:t>
            </a:r>
            <a:r>
              <a:rPr lang="ja-JP" altLang="en-US" dirty="0" smtClean="0"/>
              <a:t>とか</a:t>
            </a:r>
            <a:r>
              <a:rPr lang="en-US" altLang="ja-JP" dirty="0" smtClean="0"/>
              <a:t>All</a:t>
            </a:r>
            <a:r>
              <a:rPr lang="ja-JP" altLang="en-US" dirty="0" smtClean="0"/>
              <a:t>とか）</a:t>
            </a:r>
            <a:endParaRPr lang="en-US" altLang="ja-JP" dirty="0" smtClean="0"/>
          </a:p>
          <a:p>
            <a:r>
              <a:rPr lang="ja-JP" altLang="en-US" dirty="0"/>
              <a:t>複数</a:t>
            </a:r>
            <a:r>
              <a:rPr lang="ja-JP" altLang="en-US" dirty="0" smtClean="0"/>
              <a:t>の連続した</a:t>
            </a:r>
            <a:r>
              <a:rPr lang="en-US" altLang="ja-JP" dirty="0" smtClean="0"/>
              <a:t>Where</a:t>
            </a:r>
            <a:r>
              <a:rPr lang="ja-JP" altLang="en-US" dirty="0" smtClean="0"/>
              <a:t>条件の合成</a:t>
            </a:r>
            <a:endParaRPr lang="en-US" altLang="ja-JP" dirty="0" smtClean="0"/>
          </a:p>
          <a:p>
            <a:r>
              <a:rPr lang="en-US" altLang="ja-JP" dirty="0" smtClean="0"/>
              <a:t>Where</a:t>
            </a:r>
            <a:r>
              <a:rPr lang="ja-JP" altLang="en-US" dirty="0" smtClean="0"/>
              <a:t>の適用方法の見直し（要素数の演算量の少ない絞り込み）</a:t>
            </a:r>
            <a:endParaRPr lang="en-US" altLang="ja-JP" dirty="0" smtClean="0"/>
          </a:p>
          <a:p>
            <a:r>
              <a:rPr lang="ja-JP" altLang="en-US" dirty="0" smtClean="0"/>
              <a:t>並列化（</a:t>
            </a:r>
            <a:r>
              <a:rPr lang="en-US" altLang="ja-JP" dirty="0" err="1" smtClean="0"/>
              <a:t>AsParallel</a:t>
            </a:r>
            <a:r>
              <a:rPr lang="ja-JP" altLang="en-US" dirty="0" smtClean="0"/>
              <a:t>と</a:t>
            </a:r>
            <a:r>
              <a:rPr lang="en-US" altLang="ja-JP" dirty="0" smtClean="0"/>
              <a:t>TPL</a:t>
            </a:r>
            <a:r>
              <a:rPr lang="ja-JP" altLang="en-US" dirty="0" smtClean="0"/>
              <a:t>・</a:t>
            </a:r>
            <a:r>
              <a:rPr lang="en-US" altLang="ja-JP" dirty="0" smtClean="0"/>
              <a:t>Producer-Consumer</a:t>
            </a:r>
            <a:r>
              <a:rPr lang="ja-JP" altLang="en-US" dirty="0" smtClean="0"/>
              <a:t>モデルによる制限）</a:t>
            </a:r>
            <a:endParaRPr lang="en-US" altLang="ja-JP" dirty="0" smtClean="0"/>
          </a:p>
          <a:p>
            <a:r>
              <a:rPr lang="ja-JP" altLang="en-US" dirty="0"/>
              <a:t>制</a:t>
            </a:r>
            <a:r>
              <a:rPr lang="ja-JP" altLang="en-US" dirty="0" smtClean="0"/>
              <a:t>御</a:t>
            </a:r>
            <a:r>
              <a:rPr lang="ja-JP" altLang="en-US" dirty="0"/>
              <a:t>構文</a:t>
            </a:r>
            <a:r>
              <a:rPr lang="ja-JP" altLang="en-US" dirty="0" smtClean="0"/>
              <a:t>への回帰とタイミング</a:t>
            </a:r>
            <a:endParaRPr lang="en-US" altLang="ja-JP" dirty="0" smtClean="0"/>
          </a:p>
          <a:p>
            <a:pPr lvl="1"/>
            <a:r>
              <a:rPr lang="en-US" altLang="ja-JP" dirty="0" smtClean="0"/>
              <a:t>LINQ</a:t>
            </a:r>
            <a:r>
              <a:rPr lang="ja-JP" altLang="en-US" dirty="0" smtClean="0"/>
              <a:t>→制御構文は簡単だが、逆は難しい</a:t>
            </a:r>
            <a:endParaRPr lang="en-US" altLang="ja-JP" dirty="0" smtClean="0"/>
          </a:p>
          <a:p>
            <a:r>
              <a:rPr lang="ja-JP" altLang="en-US" dirty="0" smtClean="0"/>
              <a:t>式木の使われ方</a:t>
            </a:r>
            <a:endParaRPr lang="en-US" altLang="ja-JP" dirty="0" smtClean="0"/>
          </a:p>
        </p:txBody>
      </p:sp>
      <p:sp>
        <p:nvSpPr>
          <p:cNvPr id="5" name="星 32 4"/>
          <p:cNvSpPr/>
          <p:nvPr/>
        </p:nvSpPr>
        <p:spPr>
          <a:xfrm>
            <a:off x="6544491" y="4542331"/>
            <a:ext cx="5357378" cy="2191571"/>
          </a:xfrm>
          <a:prstGeom prst="star32">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400" dirty="0" smtClean="0"/>
              <a:t>残予定だったけど、続編にするので、もっとネタ追加</a:t>
            </a:r>
            <a:endParaRPr kumimoji="1" lang="ja-JP" altLang="en-US" sz="2400" dirty="0"/>
          </a:p>
        </p:txBody>
      </p:sp>
    </p:spTree>
    <p:extLst>
      <p:ext uri="{BB962C8B-B14F-4D97-AF65-F5344CB8AC3E}">
        <p14:creationId xmlns:p14="http://schemas.microsoft.com/office/powerpoint/2010/main" val="11177930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お疲れ様でした！</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スライドはブログに掲載します。</a:t>
            </a:r>
            <a:r>
              <a:rPr kumimoji="1" lang="en-US" altLang="ja-JP" dirty="0" smtClean="0"/>
              <a:t/>
            </a:r>
            <a:br>
              <a:rPr kumimoji="1" lang="en-US" altLang="ja-JP" dirty="0" smtClean="0"/>
            </a:br>
            <a:r>
              <a:rPr kumimoji="1" lang="en-US" altLang="ja-JP" dirty="0" smtClean="0">
                <a:hlinkClick r:id="rId2"/>
              </a:rPr>
              <a:t>http://www.kekyo.net/</a:t>
            </a:r>
            <a:endParaRPr kumimoji="1" lang="en-US" altLang="ja-JP" dirty="0" smtClean="0"/>
          </a:p>
          <a:p>
            <a:endParaRPr kumimoji="1" lang="ja-JP" altLang="en-US" dirty="0"/>
          </a:p>
        </p:txBody>
      </p:sp>
    </p:spTree>
    <p:extLst>
      <p:ext uri="{BB962C8B-B14F-4D97-AF65-F5344CB8AC3E}">
        <p14:creationId xmlns:p14="http://schemas.microsoft.com/office/powerpoint/2010/main" val="4282574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図 109"/>
          <p:cNvPicPr>
            <a:picLocks noChangeAspect="1"/>
          </p:cNvPicPr>
          <p:nvPr/>
        </p:nvPicPr>
        <p:blipFill>
          <a:blip r:embed="rId2"/>
          <a:stretch>
            <a:fillRect/>
          </a:stretch>
        </p:blipFill>
        <p:spPr>
          <a:xfrm>
            <a:off x="555637" y="1935561"/>
            <a:ext cx="8138057" cy="3070045"/>
          </a:xfrm>
          <a:prstGeom prst="rect">
            <a:avLst/>
          </a:prstGeom>
        </p:spPr>
      </p:pic>
      <p:sp>
        <p:nvSpPr>
          <p:cNvPr id="2" name="タイトル 1"/>
          <p:cNvSpPr>
            <a:spLocks noGrp="1"/>
          </p:cNvSpPr>
          <p:nvPr>
            <p:ph type="title"/>
          </p:nvPr>
        </p:nvSpPr>
        <p:spPr/>
        <p:txBody>
          <a:bodyPr/>
          <a:lstStyle/>
          <a:p>
            <a:r>
              <a:rPr lang="ja-JP" altLang="en-US" dirty="0"/>
              <a:t>ループと</a:t>
            </a:r>
            <a:r>
              <a:rPr lang="ja-JP" altLang="en-US" dirty="0" smtClean="0"/>
              <a:t>分岐</a:t>
            </a:r>
            <a:r>
              <a:rPr lang="ja-JP" altLang="en-US" dirty="0"/>
              <a:t>処理</a:t>
            </a:r>
            <a:r>
              <a:rPr lang="ja-JP" altLang="en-US" dirty="0" smtClean="0"/>
              <a:t>から</a:t>
            </a:r>
            <a:r>
              <a:rPr lang="ja-JP" altLang="en-US" dirty="0"/>
              <a:t>の脱却</a:t>
            </a:r>
            <a:endParaRPr kumimoji="1" lang="ja-JP" altLang="en-US" dirty="0"/>
          </a:p>
        </p:txBody>
      </p:sp>
      <p:sp>
        <p:nvSpPr>
          <p:cNvPr id="3" name="コンテンツ プレースホルダー 2"/>
          <p:cNvSpPr>
            <a:spLocks noGrp="1"/>
          </p:cNvSpPr>
          <p:nvPr>
            <p:ph idx="1"/>
          </p:nvPr>
        </p:nvSpPr>
        <p:spPr>
          <a:xfrm>
            <a:off x="429658" y="1020385"/>
            <a:ext cx="11386206" cy="954190"/>
          </a:xfrm>
        </p:spPr>
        <p:txBody>
          <a:bodyPr/>
          <a:lstStyle/>
          <a:p>
            <a:r>
              <a:rPr kumimoji="1" lang="en-US" altLang="ja-JP" dirty="0" smtClean="0"/>
              <a:t>LINQ</a:t>
            </a:r>
            <a:r>
              <a:rPr kumimoji="1" lang="ja-JP" altLang="en-US" dirty="0" smtClean="0"/>
              <a:t>では、処理内容を</a:t>
            </a:r>
            <a:r>
              <a:rPr kumimoji="1" lang="ja-JP" altLang="en-US" dirty="0" smtClean="0">
                <a:solidFill>
                  <a:srgbClr val="FF0000"/>
                </a:solidFill>
              </a:rPr>
              <a:t>「演算子」</a:t>
            </a:r>
            <a:r>
              <a:rPr kumimoji="1" lang="ja-JP" altLang="en-US" dirty="0" smtClean="0"/>
              <a:t>と呼ばれるメソッド群を組み合わせて表現します。</a:t>
            </a:r>
            <a:endParaRPr kumimoji="1" lang="ja-JP" altLang="en-US" dirty="0"/>
          </a:p>
        </p:txBody>
      </p:sp>
      <p:sp>
        <p:nvSpPr>
          <p:cNvPr id="6" name="角丸四角形 5"/>
          <p:cNvSpPr/>
          <p:nvPr/>
        </p:nvSpPr>
        <p:spPr>
          <a:xfrm>
            <a:off x="1716795" y="3262170"/>
            <a:ext cx="3986576" cy="343818"/>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716796" y="3603221"/>
            <a:ext cx="3974054" cy="343818"/>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716795" y="3950157"/>
            <a:ext cx="1901048" cy="343818"/>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吹き出し 4"/>
          <p:cNvSpPr/>
          <p:nvPr/>
        </p:nvSpPr>
        <p:spPr>
          <a:xfrm>
            <a:off x="4254732" y="2321838"/>
            <a:ext cx="2424891" cy="699729"/>
          </a:xfrm>
          <a:prstGeom prst="wedgeRoundRectCallout">
            <a:avLst>
              <a:gd name="adj1" fmla="val -37098"/>
              <a:gd name="adj2" fmla="val 9399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無限数列を生成</a:t>
            </a:r>
            <a:endParaRPr kumimoji="1" lang="en-US" altLang="ja-JP" dirty="0" smtClean="0"/>
          </a:p>
        </p:txBody>
      </p:sp>
      <p:sp>
        <p:nvSpPr>
          <p:cNvPr id="9" name="角丸四角形吹き出し 8"/>
          <p:cNvSpPr/>
          <p:nvPr/>
        </p:nvSpPr>
        <p:spPr>
          <a:xfrm>
            <a:off x="6153926" y="3238645"/>
            <a:ext cx="1787477" cy="604416"/>
          </a:xfrm>
          <a:prstGeom prst="wedgeRoundRectCallout">
            <a:avLst>
              <a:gd name="adj1" fmla="val -85958"/>
              <a:gd name="adj2" fmla="val 3818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乱数を生成</a:t>
            </a:r>
            <a:endParaRPr kumimoji="1" lang="en-US" altLang="ja-JP" dirty="0" smtClean="0"/>
          </a:p>
        </p:txBody>
      </p:sp>
      <p:sp>
        <p:nvSpPr>
          <p:cNvPr id="11" name="テキスト ボックス 10"/>
          <p:cNvSpPr txBox="1"/>
          <p:nvPr/>
        </p:nvSpPr>
        <p:spPr>
          <a:xfrm>
            <a:off x="9012207" y="3943917"/>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0</a:t>
            </a:r>
            <a:endParaRPr kumimoji="1" lang="ja-JP" altLang="en-US" dirty="0"/>
          </a:p>
        </p:txBody>
      </p:sp>
      <p:sp>
        <p:nvSpPr>
          <p:cNvPr id="12" name="テキスト ボックス 11"/>
          <p:cNvSpPr txBox="1"/>
          <p:nvPr/>
        </p:nvSpPr>
        <p:spPr>
          <a:xfrm>
            <a:off x="9448232" y="3943917"/>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0</a:t>
            </a:r>
            <a:endParaRPr kumimoji="1" lang="ja-JP" altLang="en-US" dirty="0"/>
          </a:p>
        </p:txBody>
      </p:sp>
      <p:sp>
        <p:nvSpPr>
          <p:cNvPr id="13" name="テキスト ボックス 12"/>
          <p:cNvSpPr txBox="1"/>
          <p:nvPr/>
        </p:nvSpPr>
        <p:spPr>
          <a:xfrm>
            <a:off x="9884257" y="3943917"/>
            <a:ext cx="436025"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smtClean="0"/>
              <a:t>0</a:t>
            </a:r>
            <a:endParaRPr kumimoji="1" lang="ja-JP" altLang="en-US" dirty="0"/>
          </a:p>
        </p:txBody>
      </p:sp>
      <p:sp>
        <p:nvSpPr>
          <p:cNvPr id="14" name="テキスト ボックス 13"/>
          <p:cNvSpPr txBox="1"/>
          <p:nvPr/>
        </p:nvSpPr>
        <p:spPr>
          <a:xfrm>
            <a:off x="10320281" y="3943917"/>
            <a:ext cx="1354883"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en-US" altLang="ja-JP" dirty="0"/>
              <a:t>…</a:t>
            </a:r>
            <a:endParaRPr kumimoji="1" lang="ja-JP" altLang="en-US" dirty="0"/>
          </a:p>
        </p:txBody>
      </p:sp>
      <p:sp>
        <p:nvSpPr>
          <p:cNvPr id="16" name="テキスト ボックス 15"/>
          <p:cNvSpPr txBox="1"/>
          <p:nvPr/>
        </p:nvSpPr>
        <p:spPr>
          <a:xfrm>
            <a:off x="7444447" y="4778801"/>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Rand()</a:t>
            </a:r>
            <a:endParaRPr kumimoji="1" lang="ja-JP" altLang="en-US" dirty="0"/>
          </a:p>
        </p:txBody>
      </p:sp>
      <p:sp>
        <p:nvSpPr>
          <p:cNvPr id="20" name="テキスト ボックス 19"/>
          <p:cNvSpPr txBox="1"/>
          <p:nvPr/>
        </p:nvSpPr>
        <p:spPr>
          <a:xfrm>
            <a:off x="8438359" y="4778801"/>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Rand()</a:t>
            </a:r>
            <a:endParaRPr kumimoji="1" lang="ja-JP" altLang="en-US" dirty="0"/>
          </a:p>
        </p:txBody>
      </p:sp>
      <p:sp>
        <p:nvSpPr>
          <p:cNvPr id="21" name="テキスト ボックス 20"/>
          <p:cNvSpPr txBox="1"/>
          <p:nvPr/>
        </p:nvSpPr>
        <p:spPr>
          <a:xfrm>
            <a:off x="9432271" y="4778801"/>
            <a:ext cx="993912"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Rand()</a:t>
            </a:r>
            <a:endParaRPr kumimoji="1" lang="ja-JP" altLang="en-US" dirty="0"/>
          </a:p>
        </p:txBody>
      </p:sp>
      <p:sp>
        <p:nvSpPr>
          <p:cNvPr id="22" name="テキスト ボックス 21"/>
          <p:cNvSpPr txBox="1"/>
          <p:nvPr/>
        </p:nvSpPr>
        <p:spPr>
          <a:xfrm>
            <a:off x="10426183" y="4778801"/>
            <a:ext cx="1512098" cy="36933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a:t>
            </a:r>
            <a:endParaRPr kumimoji="1" lang="ja-JP" altLang="en-US" dirty="0"/>
          </a:p>
        </p:txBody>
      </p:sp>
      <p:cxnSp>
        <p:nvCxnSpPr>
          <p:cNvPr id="25" name="カギ線コネクタ 24"/>
          <p:cNvCxnSpPr>
            <a:stCxn id="11" idx="2"/>
            <a:endCxn id="16" idx="0"/>
          </p:cNvCxnSpPr>
          <p:nvPr/>
        </p:nvCxnSpPr>
        <p:spPr>
          <a:xfrm rot="5400000">
            <a:off x="8353036" y="3901617"/>
            <a:ext cx="465552" cy="1288817"/>
          </a:xfrm>
          <a:prstGeom prst="bentConnector3">
            <a:avLst>
              <a:gd name="adj1" fmla="val 3292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カギ線コネクタ 25"/>
          <p:cNvCxnSpPr>
            <a:stCxn id="12" idx="2"/>
            <a:endCxn id="20" idx="0"/>
          </p:cNvCxnSpPr>
          <p:nvPr/>
        </p:nvCxnSpPr>
        <p:spPr>
          <a:xfrm rot="5400000">
            <a:off x="9068004" y="4180560"/>
            <a:ext cx="465552" cy="730930"/>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a:stCxn id="13" idx="2"/>
            <a:endCxn id="21" idx="0"/>
          </p:cNvCxnSpPr>
          <p:nvPr/>
        </p:nvCxnSpPr>
        <p:spPr>
          <a:xfrm rot="5400000">
            <a:off x="9782973" y="4459504"/>
            <a:ext cx="465552" cy="173043"/>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5856914" y="6304586"/>
            <a:ext cx="637401"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smtClean="0"/>
              <a:t>[r0]</a:t>
            </a:r>
            <a:endParaRPr kumimoji="1" lang="ja-JP" altLang="en-US" dirty="0"/>
          </a:p>
        </p:txBody>
      </p:sp>
      <p:sp>
        <p:nvSpPr>
          <p:cNvPr id="53" name="テキスト ボックス 52"/>
          <p:cNvSpPr txBox="1"/>
          <p:nvPr/>
        </p:nvSpPr>
        <p:spPr>
          <a:xfrm>
            <a:off x="6485025" y="6304586"/>
            <a:ext cx="637401"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smtClean="0"/>
              <a:t>[r1]</a:t>
            </a:r>
            <a:endParaRPr kumimoji="1" lang="ja-JP" altLang="en-US" dirty="0"/>
          </a:p>
        </p:txBody>
      </p:sp>
      <p:sp>
        <p:nvSpPr>
          <p:cNvPr id="54" name="テキスト ボックス 53"/>
          <p:cNvSpPr txBox="1"/>
          <p:nvPr/>
        </p:nvSpPr>
        <p:spPr>
          <a:xfrm>
            <a:off x="7122426" y="6304585"/>
            <a:ext cx="637401"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smtClean="0"/>
              <a:t>[r2]</a:t>
            </a:r>
            <a:endParaRPr kumimoji="1" lang="ja-JP" altLang="en-US" dirty="0"/>
          </a:p>
        </p:txBody>
      </p:sp>
      <p:cxnSp>
        <p:nvCxnSpPr>
          <p:cNvPr id="56" name="カギ線コネクタ 55"/>
          <p:cNvCxnSpPr>
            <a:stCxn id="16" idx="2"/>
            <a:endCxn id="48" idx="0"/>
          </p:cNvCxnSpPr>
          <p:nvPr/>
        </p:nvCxnSpPr>
        <p:spPr>
          <a:xfrm rot="5400000">
            <a:off x="6480283" y="4843465"/>
            <a:ext cx="1156453" cy="1765788"/>
          </a:xfrm>
          <a:prstGeom prst="bentConnector3">
            <a:avLst>
              <a:gd name="adj1" fmla="val 46562"/>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カギ線コネクタ 58"/>
          <p:cNvCxnSpPr>
            <a:stCxn id="20" idx="2"/>
            <a:endCxn id="53" idx="0"/>
          </p:cNvCxnSpPr>
          <p:nvPr/>
        </p:nvCxnSpPr>
        <p:spPr>
          <a:xfrm rot="5400000">
            <a:off x="7291295" y="4660565"/>
            <a:ext cx="1156453" cy="2131589"/>
          </a:xfrm>
          <a:prstGeom prst="bentConnector3">
            <a:avLst>
              <a:gd name="adj1" fmla="val 55729"/>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a:stCxn id="21" idx="2"/>
            <a:endCxn id="54" idx="0"/>
          </p:cNvCxnSpPr>
          <p:nvPr/>
        </p:nvCxnSpPr>
        <p:spPr>
          <a:xfrm rot="5400000">
            <a:off x="8106951" y="4482309"/>
            <a:ext cx="1156452" cy="2488100"/>
          </a:xfrm>
          <a:prstGeom prst="bentConnector3">
            <a:avLst>
              <a:gd name="adj1" fmla="val 67189"/>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角丸四角形吹き出し 107"/>
          <p:cNvSpPr/>
          <p:nvPr/>
        </p:nvSpPr>
        <p:spPr>
          <a:xfrm>
            <a:off x="4984511" y="4895700"/>
            <a:ext cx="2047732" cy="577775"/>
          </a:xfrm>
          <a:prstGeom prst="wedgeRoundRectCallout">
            <a:avLst>
              <a:gd name="adj1" fmla="val 76677"/>
              <a:gd name="adj2" fmla="val -4553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乱数の無限数列</a:t>
            </a:r>
            <a:endParaRPr kumimoji="1" lang="en-US" altLang="ja-JP" dirty="0" smtClean="0"/>
          </a:p>
        </p:txBody>
      </p:sp>
      <p:sp>
        <p:nvSpPr>
          <p:cNvPr id="111" name="角丸四角形 110"/>
          <p:cNvSpPr/>
          <p:nvPr/>
        </p:nvSpPr>
        <p:spPr>
          <a:xfrm>
            <a:off x="1716795" y="4275878"/>
            <a:ext cx="1543240" cy="343818"/>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343522" y="4910062"/>
            <a:ext cx="1986660" cy="497513"/>
          </a:xfrm>
          <a:prstGeom prst="wedgeRoundRectCallout">
            <a:avLst>
              <a:gd name="adj1" fmla="val 33682"/>
              <a:gd name="adj2" fmla="val -113159"/>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smtClean="0"/>
              <a:t>それらを配列化</a:t>
            </a:r>
            <a:endParaRPr kumimoji="1" lang="en-US" altLang="ja-JP" dirty="0" smtClean="0"/>
          </a:p>
        </p:txBody>
      </p:sp>
      <p:sp>
        <p:nvSpPr>
          <p:cNvPr id="112" name="角丸四角形吹き出し 111"/>
          <p:cNvSpPr/>
          <p:nvPr/>
        </p:nvSpPr>
        <p:spPr>
          <a:xfrm>
            <a:off x="3846635" y="4132246"/>
            <a:ext cx="1787477" cy="604416"/>
          </a:xfrm>
          <a:prstGeom prst="wedgeRoundRectCallout">
            <a:avLst>
              <a:gd name="adj1" fmla="val -76320"/>
              <a:gd name="adj2" fmla="val -53902"/>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dirty="0" smtClean="0"/>
              <a:t>count</a:t>
            </a:r>
            <a:r>
              <a:rPr kumimoji="1" lang="ja-JP" altLang="en-US" dirty="0" smtClean="0"/>
              <a:t>個だけ</a:t>
            </a:r>
            <a:endParaRPr kumimoji="1" lang="en-US" altLang="ja-JP" dirty="0" smtClean="0"/>
          </a:p>
        </p:txBody>
      </p:sp>
      <p:sp>
        <p:nvSpPr>
          <p:cNvPr id="109" name="角丸四角形吹き出し 108"/>
          <p:cNvSpPr/>
          <p:nvPr/>
        </p:nvSpPr>
        <p:spPr>
          <a:xfrm>
            <a:off x="9287413" y="3195509"/>
            <a:ext cx="2072763" cy="457555"/>
          </a:xfrm>
          <a:prstGeom prst="wedgeRoundRectCallout">
            <a:avLst>
              <a:gd name="adj1" fmla="val -41470"/>
              <a:gd name="adj2" fmla="val 122960"/>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a:t>
            </a:r>
            <a:r>
              <a:rPr kumimoji="1" lang="en-US" altLang="ja-JP" dirty="0" smtClean="0"/>
              <a:t>0</a:t>
            </a:r>
            <a:r>
              <a:rPr kumimoji="1" lang="ja-JP" altLang="en-US" dirty="0" smtClean="0"/>
              <a:t>」の無限数列</a:t>
            </a:r>
            <a:endParaRPr kumimoji="1" lang="en-US" altLang="ja-JP" dirty="0" smtClean="0"/>
          </a:p>
        </p:txBody>
      </p:sp>
      <p:sp>
        <p:nvSpPr>
          <p:cNvPr id="146" name="角丸四角形 145"/>
          <p:cNvSpPr/>
          <p:nvPr/>
        </p:nvSpPr>
        <p:spPr>
          <a:xfrm>
            <a:off x="5997442" y="5590099"/>
            <a:ext cx="5362733" cy="493774"/>
          </a:xfrm>
          <a:prstGeom prst="roundRect">
            <a:avLst/>
          </a:prstGeom>
          <a:noFill/>
          <a:ln w="412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角丸四角形吹き出し 144"/>
          <p:cNvSpPr/>
          <p:nvPr/>
        </p:nvSpPr>
        <p:spPr>
          <a:xfrm>
            <a:off x="3578802" y="5726359"/>
            <a:ext cx="1787477" cy="604416"/>
          </a:xfrm>
          <a:prstGeom prst="wedgeRoundRectCallout">
            <a:avLst>
              <a:gd name="adj1" fmla="val 89751"/>
              <a:gd name="adj2" fmla="val -36362"/>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dirty="0" smtClean="0"/>
              <a:t>count</a:t>
            </a:r>
            <a:r>
              <a:rPr kumimoji="1" lang="ja-JP" altLang="en-US" dirty="0" smtClean="0"/>
              <a:t>個だけ</a:t>
            </a:r>
            <a:endParaRPr kumimoji="1" lang="en-US" altLang="ja-JP" dirty="0" smtClean="0"/>
          </a:p>
        </p:txBody>
      </p:sp>
      <p:cxnSp>
        <p:nvCxnSpPr>
          <p:cNvPr id="147" name="カギ線コネクタ 146"/>
          <p:cNvCxnSpPr>
            <a:stCxn id="22" idx="2"/>
            <a:endCxn id="55" idx="0"/>
          </p:cNvCxnSpPr>
          <p:nvPr/>
        </p:nvCxnSpPr>
        <p:spPr>
          <a:xfrm rot="5400000">
            <a:off x="9637573" y="4759926"/>
            <a:ext cx="1156452" cy="1932867"/>
          </a:xfrm>
          <a:prstGeom prst="bentConnector3">
            <a:avLst>
              <a:gd name="adj1" fmla="val 7521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7777041" y="6304585"/>
            <a:ext cx="678454"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a:t>…</a:t>
            </a:r>
            <a:endParaRPr kumimoji="1" lang="ja-JP" altLang="en-US" dirty="0"/>
          </a:p>
        </p:txBody>
      </p:sp>
      <p:sp>
        <p:nvSpPr>
          <p:cNvPr id="55" name="テキスト ボックス 54"/>
          <p:cNvSpPr txBox="1"/>
          <p:nvPr/>
        </p:nvSpPr>
        <p:spPr>
          <a:xfrm>
            <a:off x="8455495" y="6304585"/>
            <a:ext cx="1587740" cy="369332"/>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dirty="0" smtClean="0"/>
              <a:t>[r(count-1)]</a:t>
            </a:r>
            <a:endParaRPr kumimoji="1" lang="ja-JP" altLang="en-US" dirty="0"/>
          </a:p>
        </p:txBody>
      </p:sp>
      <p:sp>
        <p:nvSpPr>
          <p:cNvPr id="73" name="角丸四角形吹き出し 72"/>
          <p:cNvSpPr/>
          <p:nvPr/>
        </p:nvSpPr>
        <p:spPr>
          <a:xfrm>
            <a:off x="10408583" y="6303714"/>
            <a:ext cx="1178277" cy="497513"/>
          </a:xfrm>
          <a:prstGeom prst="wedgeRoundRectCallout">
            <a:avLst>
              <a:gd name="adj1" fmla="val -94129"/>
              <a:gd name="adj2" fmla="val -25258"/>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smtClean="0"/>
              <a:t>配列</a:t>
            </a:r>
            <a:endParaRPr kumimoji="1" lang="en-US" altLang="ja-JP" dirty="0" smtClean="0"/>
          </a:p>
        </p:txBody>
      </p:sp>
    </p:spTree>
    <p:extLst>
      <p:ext uri="{BB962C8B-B14F-4D97-AF65-F5344CB8AC3E}">
        <p14:creationId xmlns:p14="http://schemas.microsoft.com/office/powerpoint/2010/main" val="3973059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563159" y="1579861"/>
            <a:ext cx="6668608" cy="5059478"/>
          </a:xfrm>
          <a:prstGeom prst="rect">
            <a:avLst/>
          </a:prstGeom>
        </p:spPr>
      </p:pic>
      <p:sp>
        <p:nvSpPr>
          <p:cNvPr id="6" name="コンテンツ プレースホルダー 2"/>
          <p:cNvSpPr>
            <a:spLocks noGrp="1"/>
          </p:cNvSpPr>
          <p:nvPr>
            <p:ph idx="1"/>
          </p:nvPr>
        </p:nvSpPr>
        <p:spPr>
          <a:xfrm>
            <a:off x="429658" y="1020384"/>
            <a:ext cx="11386206" cy="5618955"/>
          </a:xfrm>
        </p:spPr>
        <p:txBody>
          <a:bodyPr/>
          <a:lstStyle/>
          <a:p>
            <a:r>
              <a:rPr kumimoji="1" lang="ja-JP" altLang="en-US" dirty="0" smtClean="0"/>
              <a:t>指定された</a:t>
            </a:r>
            <a:r>
              <a:rPr lang="ja-JP" altLang="en-US" dirty="0"/>
              <a:t>個数</a:t>
            </a:r>
            <a:r>
              <a:rPr lang="ja-JP" altLang="en-US" dirty="0" smtClean="0"/>
              <a:t>の、偶数のみの乱数列</a:t>
            </a:r>
            <a:endParaRPr kumimoji="1" lang="ja-JP" altLang="en-US" dirty="0"/>
          </a:p>
        </p:txBody>
      </p:sp>
      <p:sp>
        <p:nvSpPr>
          <p:cNvPr id="2" name="タイトル 1"/>
          <p:cNvSpPr>
            <a:spLocks noGrp="1"/>
          </p:cNvSpPr>
          <p:nvPr>
            <p:ph type="title"/>
          </p:nvPr>
        </p:nvSpPr>
        <p:spPr/>
        <p:txBody>
          <a:bodyPr/>
          <a:lstStyle/>
          <a:p>
            <a:r>
              <a:rPr lang="ja-JP" altLang="en-US" dirty="0"/>
              <a:t>ループと</a:t>
            </a:r>
            <a:r>
              <a:rPr lang="ja-JP" altLang="en-US" dirty="0" smtClean="0"/>
              <a:t>分岐</a:t>
            </a:r>
            <a:r>
              <a:rPr lang="ja-JP" altLang="en-US" dirty="0"/>
              <a:t>処理</a:t>
            </a:r>
            <a:r>
              <a:rPr lang="ja-JP" altLang="en-US" dirty="0" smtClean="0"/>
              <a:t>から</a:t>
            </a:r>
            <a:r>
              <a:rPr lang="ja-JP" altLang="en-US" dirty="0"/>
              <a:t>の脱却</a:t>
            </a:r>
            <a:endParaRPr kumimoji="1" lang="ja-JP" altLang="en-US" dirty="0"/>
          </a:p>
        </p:txBody>
      </p:sp>
      <p:sp>
        <p:nvSpPr>
          <p:cNvPr id="5" name="角丸四角形吹き出し 4"/>
          <p:cNvSpPr/>
          <p:nvPr/>
        </p:nvSpPr>
        <p:spPr>
          <a:xfrm>
            <a:off x="5282927" y="2345266"/>
            <a:ext cx="4417663" cy="1137018"/>
          </a:xfrm>
          <a:prstGeom prst="wedgeRoundRectCallout">
            <a:avLst>
              <a:gd name="adj1" fmla="val -71285"/>
              <a:gd name="adj2" fmla="val 3776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t>乱数</a:t>
            </a:r>
            <a:r>
              <a:rPr kumimoji="1" lang="ja-JP" altLang="en-US" dirty="0" smtClean="0"/>
              <a:t>の生成数 ≠ 結果の個数となるので、</a:t>
            </a:r>
            <a:r>
              <a:rPr kumimoji="1" lang="en-US" altLang="ja-JP" dirty="0" smtClean="0"/>
              <a:t>for</a:t>
            </a:r>
            <a:r>
              <a:rPr kumimoji="1" lang="ja-JP" altLang="en-US" dirty="0" smtClean="0"/>
              <a:t>が使えないので</a:t>
            </a:r>
            <a:r>
              <a:rPr kumimoji="1" lang="en-US" altLang="ja-JP" dirty="0" smtClean="0"/>
              <a:t>while</a:t>
            </a:r>
            <a:r>
              <a:rPr kumimoji="1" lang="ja-JP" altLang="en-US" dirty="0" smtClean="0"/>
              <a:t>に変更。</a:t>
            </a:r>
            <a:endParaRPr kumimoji="1" lang="en-US" altLang="ja-JP" dirty="0" smtClean="0"/>
          </a:p>
          <a:p>
            <a:pPr algn="ctr"/>
            <a:r>
              <a:rPr kumimoji="1" lang="ja-JP" altLang="en-US" dirty="0" smtClean="0"/>
              <a:t>ステー</a:t>
            </a:r>
            <a:r>
              <a:rPr kumimoji="1" lang="ja-JP" altLang="en-US" dirty="0"/>
              <a:t>ト</a:t>
            </a:r>
            <a:r>
              <a:rPr kumimoji="1" lang="ja-JP" altLang="en-US" dirty="0" smtClean="0"/>
              <a:t>変数として</a:t>
            </a:r>
            <a:r>
              <a:rPr kumimoji="1" lang="en-US" altLang="ja-JP" dirty="0" smtClean="0"/>
              <a:t>index</a:t>
            </a:r>
            <a:r>
              <a:rPr kumimoji="1" lang="ja-JP" altLang="en-US" dirty="0" smtClean="0"/>
              <a:t>が必要。</a:t>
            </a:r>
            <a:endParaRPr kumimoji="1" lang="ja-JP" altLang="en-US" dirty="0"/>
          </a:p>
        </p:txBody>
      </p:sp>
      <p:sp>
        <p:nvSpPr>
          <p:cNvPr id="8" name="角丸四角形 7"/>
          <p:cNvSpPr/>
          <p:nvPr/>
        </p:nvSpPr>
        <p:spPr>
          <a:xfrm>
            <a:off x="1132978" y="3138466"/>
            <a:ext cx="3120970" cy="343818"/>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590261" y="4081670"/>
            <a:ext cx="3949148" cy="1696277"/>
          </a:xfrm>
          <a:prstGeom prst="roundRect">
            <a:avLst>
              <a:gd name="adj" fmla="val 6511"/>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5864017" y="3991295"/>
            <a:ext cx="4470672" cy="699729"/>
          </a:xfrm>
          <a:prstGeom prst="wedgeRoundRectCallout">
            <a:avLst>
              <a:gd name="adj1" fmla="val -64414"/>
              <a:gd name="adj2" fmla="val 4475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偶数の場合のみ、</a:t>
            </a:r>
            <a:r>
              <a:rPr kumimoji="1" lang="en-US" altLang="ja-JP" dirty="0" smtClean="0"/>
              <a:t>index</a:t>
            </a:r>
            <a:r>
              <a:rPr kumimoji="1" lang="ja-JP" altLang="en-US" dirty="0" smtClean="0"/>
              <a:t>がインクリメントされなければならない</a:t>
            </a:r>
            <a:endParaRPr kumimoji="1" lang="ja-JP" altLang="en-US" dirty="0"/>
          </a:p>
        </p:txBody>
      </p:sp>
    </p:spTree>
    <p:extLst>
      <p:ext uri="{BB962C8B-B14F-4D97-AF65-F5344CB8AC3E}">
        <p14:creationId xmlns:p14="http://schemas.microsoft.com/office/powerpoint/2010/main" val="168448058"/>
      </p:ext>
    </p:extLst>
  </p:cSld>
  <p:clrMapOvr>
    <a:masterClrMapping/>
  </p:clrMapOvr>
</p:sld>
</file>

<file path=ppt/theme/theme1.xml><?xml version="1.0" encoding="utf-8"?>
<a:theme xmlns:a="http://schemas.openxmlformats.org/drawingml/2006/main" name="フレーム">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フレーム</Template>
  <TotalTime>0</TotalTime>
  <Words>4259</Words>
  <Application>Microsoft Office PowerPoint</Application>
  <PresentationFormat>ワイド画面</PresentationFormat>
  <Paragraphs>595</Paragraphs>
  <Slides>75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75</vt:i4>
      </vt:variant>
    </vt:vector>
  </HeadingPairs>
  <TitlesOfParts>
    <vt:vector size="79" baseType="lpstr">
      <vt:lpstr>メイリオ</vt:lpstr>
      <vt:lpstr>Calibri</vt:lpstr>
      <vt:lpstr>Wingdings 2</vt:lpstr>
      <vt:lpstr>フレーム</vt:lpstr>
      <vt:lpstr>Final LINQ Extensions</vt:lpstr>
      <vt:lpstr>自己紹介</vt:lpstr>
      <vt:lpstr>Final LINQ Extensions</vt:lpstr>
      <vt:lpstr>LINQ to Objectとは</vt:lpstr>
      <vt:lpstr>アジェンダ</vt:lpstr>
      <vt:lpstr>ループと分岐処理からの脱却</vt:lpstr>
      <vt:lpstr>ループと分岐処理からの脱却</vt:lpstr>
      <vt:lpstr>ループと分岐処理からの脱却</vt:lpstr>
      <vt:lpstr>ループと分岐処理からの脱却</vt:lpstr>
      <vt:lpstr>ループと分岐処理からの脱却</vt:lpstr>
      <vt:lpstr>ループと分岐処理からの脱却</vt:lpstr>
      <vt:lpstr>ループと分岐処理からの脱却</vt:lpstr>
      <vt:lpstr>ループと分岐処理からの脱却</vt:lpstr>
      <vt:lpstr>ループと分岐処理からの脱却</vt:lpstr>
      <vt:lpstr>アジェンダ</vt:lpstr>
      <vt:lpstr>構造的な値への適用</vt:lpstr>
      <vt:lpstr>構造的な値への適用</vt:lpstr>
      <vt:lpstr>構造的な値への適用</vt:lpstr>
      <vt:lpstr>構造的な値への適用</vt:lpstr>
      <vt:lpstr>構造的な値への適用</vt:lpstr>
      <vt:lpstr>構造的な値への適用</vt:lpstr>
      <vt:lpstr>アジェンダ</vt:lpstr>
      <vt:lpstr>初歩的な演算子</vt:lpstr>
      <vt:lpstr>初歩的な演算子（射影）</vt:lpstr>
      <vt:lpstr>初歩的な演算子（射影）</vt:lpstr>
      <vt:lpstr>初歩的な演算子（射影）</vt:lpstr>
      <vt:lpstr>初歩的な演算子（射影）</vt:lpstr>
      <vt:lpstr>初歩的な演算子（射影）</vt:lpstr>
      <vt:lpstr>初歩的な演算子（射影）</vt:lpstr>
      <vt:lpstr>初歩的な演算子（射影）</vt:lpstr>
      <vt:lpstr>初歩的な演算子（射影）</vt:lpstr>
      <vt:lpstr>初歩的な演算子（フィルター）</vt:lpstr>
      <vt:lpstr>初歩的な演算子（フィルター）</vt:lpstr>
      <vt:lpstr>初歩的な演算子（フィルター）</vt:lpstr>
      <vt:lpstr>初歩的な演算子（ソート）</vt:lpstr>
      <vt:lpstr>初歩的な演算子（ソート）</vt:lpstr>
      <vt:lpstr>初歩的な演算子（ソート）</vt:lpstr>
      <vt:lpstr>初歩的な演算子（ソート）</vt:lpstr>
      <vt:lpstr>初歩的な演算子（単項）</vt:lpstr>
      <vt:lpstr>初歩的な演算子（単項・即値）</vt:lpstr>
      <vt:lpstr>初歩的な演算子（固定化）</vt:lpstr>
      <vt:lpstr>アジェンダ</vt:lpstr>
      <vt:lpstr>実践的なforeachの置き換え</vt:lpstr>
      <vt:lpstr>実践的なforeachの置き換え</vt:lpstr>
      <vt:lpstr>実践的なforeachの置き換え</vt:lpstr>
      <vt:lpstr>実践的なforeachの置き換え</vt:lpstr>
      <vt:lpstr>実践的なforeachの置き換え</vt:lpstr>
      <vt:lpstr>実践的なforeachの置き換え</vt:lpstr>
      <vt:lpstr>実践的なforeachの置き換え</vt:lpstr>
      <vt:lpstr>実践的なforeachの置き換え</vt:lpstr>
      <vt:lpstr>実践的なforeachの置き換え</vt:lpstr>
      <vt:lpstr>実践的なforeachの置き換え</vt:lpstr>
      <vt:lpstr>実践的なforeachの置き換え</vt:lpstr>
      <vt:lpstr>実践的なforeachの置き換え</vt:lpstr>
      <vt:lpstr>実践的なforeachの置き換え</vt:lpstr>
      <vt:lpstr>実践的なforeachの置き換え</vt:lpstr>
      <vt:lpstr>アジェンダ</vt:lpstr>
      <vt:lpstr>列挙子とは</vt:lpstr>
      <vt:lpstr>列挙子とは</vt:lpstr>
      <vt:lpstr>列挙子とは</vt:lpstr>
      <vt:lpstr>列挙子とは</vt:lpstr>
      <vt:lpstr>列挙子とは</vt:lpstr>
      <vt:lpstr>列挙子とは</vt:lpstr>
      <vt:lpstr>列挙子とは</vt:lpstr>
      <vt:lpstr>列挙子とは</vt:lpstr>
      <vt:lpstr>列挙子とは</vt:lpstr>
      <vt:lpstr>アジェンダ</vt:lpstr>
      <vt:lpstr>演算子を作る</vt:lpstr>
      <vt:lpstr>演算子を作る</vt:lpstr>
      <vt:lpstr>演算子を作る</vt:lpstr>
      <vt:lpstr>演算子を作る</vt:lpstr>
      <vt:lpstr>アジェンダ</vt:lpstr>
      <vt:lpstr>LINQマスターヤマト</vt:lpstr>
      <vt:lpstr>次回予告</vt:lpstr>
      <vt:lpstr>お疲れ様でした！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2015-02-07T06:34:10Z</dcterms:created>
  <dcterms:modified xsi:type="dcterms:W3CDTF">2015-02-07T06:34:16Z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