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73" r:id="rId2"/>
    <p:sldId id="274" r:id="rId3"/>
    <p:sldId id="28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6" r:id="rId14"/>
    <p:sldId id="287" r:id="rId15"/>
    <p:sldId id="288" r:id="rId16"/>
    <p:sldId id="285" r:id="rId17"/>
    <p:sldId id="289" r:id="rId18"/>
    <p:sldId id="294" r:id="rId19"/>
    <p:sldId id="290" r:id="rId20"/>
    <p:sldId id="291" r:id="rId21"/>
    <p:sldId id="313" r:id="rId22"/>
    <p:sldId id="292" r:id="rId23"/>
    <p:sldId id="293" r:id="rId24"/>
    <p:sldId id="295" r:id="rId25"/>
    <p:sldId id="296" r:id="rId26"/>
    <p:sldId id="324" r:id="rId27"/>
    <p:sldId id="297" r:id="rId28"/>
    <p:sldId id="298" r:id="rId29"/>
    <p:sldId id="299" r:id="rId30"/>
    <p:sldId id="300" r:id="rId31"/>
    <p:sldId id="301" r:id="rId32"/>
    <p:sldId id="303" r:id="rId33"/>
    <p:sldId id="304" r:id="rId34"/>
    <p:sldId id="306" r:id="rId35"/>
    <p:sldId id="305" r:id="rId36"/>
    <p:sldId id="307" r:id="rId37"/>
    <p:sldId id="308" r:id="rId38"/>
    <p:sldId id="309" r:id="rId39"/>
    <p:sldId id="310" r:id="rId40"/>
    <p:sldId id="311" r:id="rId41"/>
    <p:sldId id="312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3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7" y="10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9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20EA5F0D-C1DC-412F-A146-DDB3A74B588F}" type="datetimeFigureOut">
              <a:rPr kumimoji="1" lang="en-US" altLang="ja-JP"/>
              <a:t>1/25/2015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7BAE14B8-3CC9-472D-9BC5-A84D80684DE2}" type="slidenum">
              <a:rPr kumimoji="1" lang="ja-JP"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A8CDE508-72C8-4AB5-AA9C-1584D31690E0}" type="datetimeFigureOut">
              <a:t>2015/1/25</a:t>
            </a:fld>
            <a:endParaRPr kumimoji="1"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7FB667E1-E601-4AAF-B95C-B25720D70A60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長方形 2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/>
              <a:t>
            </a:t>
            </a:r>
          </a:p>
        </p:txBody>
      </p:sp>
      <p:sp>
        <p:nvSpPr>
          <p:cNvPr id="20" name="長方形 19"/>
          <p:cNvSpPr/>
          <p:nvPr/>
        </p:nvSpPr>
        <p:spPr bwMode="white">
          <a:xfrm>
            <a:off x="101359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/>
              <a:t>
            </a:t>
            </a:r>
          </a:p>
        </p:txBody>
      </p:sp>
      <p:grpSp>
        <p:nvGrpSpPr>
          <p:cNvPr id="6" name="グループ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長方形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  <p:sp>
          <p:nvSpPr>
            <p:cNvPr id="10" name="長方形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</p:grpSp>
      <p:grpSp>
        <p:nvGrpSpPr>
          <p:cNvPr id="11" name="グループ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長方形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  <p:sp>
          <p:nvSpPr>
            <p:cNvPr id="13" name="長方形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</p:grpSp>
      <p:grpSp>
        <p:nvGrpSpPr>
          <p:cNvPr id="22" name="グループ 21"/>
          <p:cNvGrpSpPr/>
          <p:nvPr/>
        </p:nvGrpSpPr>
        <p:grpSpPr>
          <a:xfrm rot="10800000">
            <a:off x="11478768" y="0"/>
            <a:ext cx="713232" cy="6858000"/>
            <a:chOff x="0" y="0"/>
            <a:chExt cx="713232" cy="6858000"/>
          </a:xfrm>
        </p:grpSpPr>
        <p:sp>
          <p:nvSpPr>
            <p:cNvPr id="23" name="長方形 22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  <p:sp>
          <p:nvSpPr>
            <p:cNvPr id="24" name="長方形 23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</p:grpSp>
      <p:grpSp>
        <p:nvGrpSpPr>
          <p:cNvPr id="17" name="グループ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長方形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  <p:sp>
          <p:nvSpPr>
            <p:cNvPr id="19" name="長方形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112520" y="1188720"/>
            <a:ext cx="9966960" cy="2514600"/>
          </a:xfrm>
        </p:spPr>
        <p:txBody>
          <a:bodyPr anchor="b">
            <a:noAutofit/>
          </a:bodyPr>
          <a:lstStyle>
            <a:lvl1pPr algn="ctr" latinLnBrk="0">
              <a:defRPr kumimoji="1" lang="ja-JP" sz="5400"/>
            </a:lvl1pPr>
          </a:lstStyle>
          <a:p>
            <a:r>
              <a:rPr kumimoji="1" lang="ja-JP" altLang="en-US" dirty="0" smtClean="0"/>
              <a:t>ポイントをおさえて移行しよう！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err="1" smtClean="0"/>
              <a:t>Git</a:t>
            </a:r>
            <a:r>
              <a:rPr kumimoji="1" lang="ja-JP" altLang="en-US" dirty="0" smtClean="0"/>
              <a:t>乗り換え超初級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02718" y="4532496"/>
            <a:ext cx="9966960" cy="9144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kumimoji="1" lang="ja-JP" sz="2400" cap="all" baseline="0"/>
            </a:lvl1pPr>
            <a:lvl2pPr marL="457200" indent="0" algn="ctr" latinLnBrk="0">
              <a:buNone/>
              <a:defRPr kumimoji="1" lang="ja-JP" sz="2800"/>
            </a:lvl2pPr>
            <a:lvl3pPr marL="914400" indent="0" algn="ctr" latinLnBrk="0">
              <a:buNone/>
              <a:defRPr kumimoji="1" lang="ja-JP" sz="2400"/>
            </a:lvl3pPr>
            <a:lvl4pPr marL="1371600" indent="0" algn="ctr" latinLnBrk="0">
              <a:buNone/>
              <a:defRPr kumimoji="1" lang="ja-JP" sz="2000"/>
            </a:lvl4pPr>
            <a:lvl5pPr marL="1828800" indent="0" algn="ctr" latinLnBrk="0">
              <a:buNone/>
              <a:defRPr kumimoji="1" lang="ja-JP" sz="2000"/>
            </a:lvl5pPr>
            <a:lvl6pPr marL="2286000" indent="0" algn="ctr" latinLnBrk="0">
              <a:buNone/>
              <a:defRPr kumimoji="1" lang="ja-JP" sz="2000"/>
            </a:lvl6pPr>
            <a:lvl7pPr marL="2743200" indent="0" algn="ctr" latinLnBrk="0">
              <a:buNone/>
              <a:defRPr kumimoji="1" lang="ja-JP" sz="2000"/>
            </a:lvl7pPr>
            <a:lvl8pPr marL="3200400" indent="0" algn="ctr" latinLnBrk="0">
              <a:buNone/>
              <a:defRPr kumimoji="1" lang="ja-JP" sz="2000"/>
            </a:lvl8pPr>
            <a:lvl9pPr marL="3657600" indent="0" algn="ctr" latinLnBrk="0">
              <a:buNone/>
              <a:defRPr kumimoji="1" lang="ja-JP" sz="2000"/>
            </a:lvl9pPr>
          </a:lstStyle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回</a:t>
            </a:r>
            <a:r>
              <a:rPr kumimoji="1" lang="ja-JP" altLang="en-US" dirty="0" err="1" smtClean="0"/>
              <a:t>まどべん</a:t>
            </a:r>
            <a:r>
              <a:rPr kumimoji="1" lang="ja-JP" altLang="en-US" dirty="0" smtClean="0"/>
              <a:t>よっかいち </a:t>
            </a:r>
            <a:r>
              <a:rPr kumimoji="1" lang="en-US" altLang="ja-JP" dirty="0" smtClean="0"/>
              <a:t>Kouji Matsui @kekyo2</a:t>
            </a:r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vert"/>
          <a:lstStyle/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  <a:p>
            <a:pPr lvl="1"/>
            <a:r>
              <a:rPr kumimoji="1" lang="ja-JP" dirty="0" smtClean="0"/>
              <a:t>第 </a:t>
            </a:r>
            <a:r>
              <a:rPr kumimoji="1" lang="ja-JP" dirty="0"/>
              <a:t>2 </a:t>
            </a:r>
            <a:r>
              <a:rPr kumimoji="1" lang="ja-JP" dirty="0" smtClean="0"/>
              <a:t>レベル                      </a:t>
            </a:r>
            <a:endParaRPr kumimoji="1" lang="ja-JP" dirty="0"/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                    </a:t>
            </a:r>
            <a:endParaRPr kumimoji="1" lang="ja-JP" dirty="0"/>
          </a:p>
          <a:p>
            <a:pPr lvl="3"/>
            <a:r>
              <a:rPr kumimoji="1" lang="ja-JP" dirty="0" smtClean="0"/>
              <a:t>第 </a:t>
            </a:r>
            <a:r>
              <a:rPr kumimoji="1" lang="ja-JP" dirty="0"/>
              <a:t>4 </a:t>
            </a:r>
            <a:r>
              <a:rPr kumimoji="1" lang="ja-JP" dirty="0" smtClean="0"/>
              <a:t>レベル</a:t>
            </a:r>
          </a:p>
          <a:p>
            <a:pPr lvl="4"/>
            <a:r>
              <a:rPr kumimoji="1" lang="ja-JP" dirty="0" smtClean="0"/>
              <a:t>第 5 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t>2015/1/25</a:t>
            </a:fld>
            <a:endParaRPr kumimoji="1" 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smtClean="0"/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274638"/>
            <a:ext cx="2628900" cy="5897562"/>
          </a:xfrm>
        </p:spPr>
        <p:txBody>
          <a:bodyPr vert="vert"/>
          <a:lstStyle/>
          <a:p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274638"/>
            <a:ext cx="7734300" cy="5897562"/>
          </a:xfrm>
        </p:spPr>
        <p:txBody>
          <a:bodyPr vert="vert"/>
          <a:lstStyle/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  <a:p>
            <a:pPr lvl="1"/>
            <a:r>
              <a:rPr kumimoji="1" lang="ja-JP" dirty="0" smtClean="0"/>
              <a:t>第 </a:t>
            </a:r>
            <a:r>
              <a:rPr kumimoji="1" lang="ja-JP" dirty="0"/>
              <a:t>2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3"/>
            <a:r>
              <a:rPr kumimoji="1" lang="ja-JP" dirty="0" smtClean="0"/>
              <a:t>第 </a:t>
            </a:r>
            <a:r>
              <a:rPr kumimoji="1" lang="ja-JP" dirty="0"/>
              <a:t>4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4"/>
            <a:r>
              <a:rPr kumimoji="1" lang="ja-JP" dirty="0" smtClean="0"/>
              <a:t>第 </a:t>
            </a:r>
            <a:r>
              <a:rPr kumimoji="1" lang="ja-JP" dirty="0"/>
              <a:t>5 </a:t>
            </a:r>
            <a:r>
              <a:rPr kumimoji="1" lang="ja-JP" dirty="0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t>2015/1/25</a:t>
            </a:fld>
            <a:endParaRPr kumimoji="1" 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smtClean="0"/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サブタイトルを入力</a:t>
            </a:r>
            <a:endParaRPr kumimoji="1" lang="ja-JP" altLang="ja-JP" dirty="0" smtClean="0"/>
          </a:p>
          <a:p>
            <a:pPr lvl="1"/>
            <a:r>
              <a:rPr kumimoji="1" lang="ja-JP" altLang="ja-JP" dirty="0" smtClean="0"/>
              <a:t>第 2 レベル</a:t>
            </a:r>
          </a:p>
          <a:p>
            <a:pPr lvl="2"/>
            <a:r>
              <a:rPr kumimoji="1" lang="ja-JP" altLang="ja-JP" dirty="0" smtClean="0"/>
              <a:t>第 3 レベル</a:t>
            </a:r>
          </a:p>
          <a:p>
            <a:pPr lvl="3"/>
            <a:r>
              <a:rPr kumimoji="1" lang="ja-JP" altLang="ja-JP" dirty="0" smtClean="0"/>
              <a:t>第 4 レベル</a:t>
            </a:r>
          </a:p>
          <a:p>
            <a:pPr lvl="4"/>
            <a:r>
              <a:rPr kumimoji="1" lang="ja-JP" altLang="ja-JP" dirty="0" smtClean="0"/>
              <a:t>第 5 レベル</a:t>
            </a:r>
          </a:p>
          <a:p>
            <a:pPr lvl="0"/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9E583DDF-CA54-461A-A486-592D2374C532}" type="datetimeFigureOut">
              <a:t>2015/1/25</a:t>
            </a:fld>
            <a:r>
              <a:rPr kumimoji="1" lang="ja-JP"/>
              <a:t>
            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CA8D9AD5-F248-4919-864A-CFD76CC027D6}" type="slidenum">
              <a:t>‹#›</a:t>
            </a:fld>
            <a:r>
              <a:rPr kumimoji="1" lang="ja-JP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長方形 13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/>
              <a:t>
            </a:t>
            </a:r>
          </a:p>
        </p:txBody>
      </p:sp>
      <p:sp>
        <p:nvSpPr>
          <p:cNvPr id="15" name="長方形 14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/>
              <a:t>
            </a:t>
            </a:r>
          </a:p>
        </p:txBody>
      </p:sp>
      <p:grpSp>
        <p:nvGrpSpPr>
          <p:cNvPr id="8" name="グループ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長方形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  <p:sp>
          <p:nvSpPr>
            <p:cNvPr id="10" name="長方形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</p:grpSp>
      <p:grpSp>
        <p:nvGrpSpPr>
          <p:cNvPr id="11" name="グループ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長方形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  <p:sp>
          <p:nvSpPr>
            <p:cNvPr id="13" name="長方形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</p:grp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9E583DDF-CA54-461A-A486-592D2374C532}" type="datetimeFigureOut">
              <a:t>2015/1/25</a:t>
            </a:fld>
            <a:r>
              <a:rPr kumimoji="1" lang="ja-JP"/>
              <a:t>
            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CA8D9AD5-F248-4919-864A-CFD76CC027D6}" type="slidenum">
              <a:t>‹#›</a:t>
            </a:fld>
            <a:r>
              <a:rPr kumimoji="1" lang="ja-JP"/>
              <a:t>
           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12520" y="1188720"/>
            <a:ext cx="9966960" cy="2514600"/>
          </a:xfrm>
        </p:spPr>
        <p:txBody>
          <a:bodyPr anchor="b">
            <a:normAutofit/>
          </a:bodyPr>
          <a:lstStyle>
            <a:lvl1pPr algn="ctr" latinLnBrk="0">
              <a:defRPr kumimoji="1" lang="ja-JP"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112520" y="3749040"/>
            <a:ext cx="9966960" cy="914400"/>
          </a:xfrm>
        </p:spPr>
        <p:txBody>
          <a:bodyPr anchor="t"/>
          <a:lstStyle>
            <a:lvl1pPr marL="0" indent="0" algn="ctr" latinLnBrk="0">
              <a:spcBef>
                <a:spcPts val="0"/>
              </a:spcBef>
              <a:buNone/>
              <a:defRPr kumimoji="1" lang="ja-JP" sz="2000" cap="all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dirty="0" smtClean="0"/>
              <a:t>マスター </a:t>
            </a:r>
            <a:r>
              <a:rPr kumimoji="1" lang="ja-JP" dirty="0"/>
              <a:t>テキストのスタイルを編集するには、ここを</a:t>
            </a:r>
            <a:r>
              <a:rPr kumimoji="1" lang="ja-JP" dirty="0" smtClean="0"/>
              <a:t>クリック                 </a:t>
            </a:r>
            <a:endParaRPr kumimoji="1" lang="ja-JP" dirty="0"/>
          </a:p>
          <a:p>
            <a:pPr lvl="1"/>
            <a:r>
              <a:rPr kumimoji="1" lang="ja-JP" dirty="0" smtClean="0"/>
              <a:t>第 </a:t>
            </a:r>
            <a:r>
              <a:rPr kumimoji="1" lang="ja-JP" dirty="0"/>
              <a:t>2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3"/>
            <a:r>
              <a:rPr kumimoji="1" lang="ja-JP" dirty="0" smtClean="0"/>
              <a:t>第 </a:t>
            </a:r>
            <a:r>
              <a:rPr kumimoji="1" lang="ja-JP" dirty="0"/>
              <a:t>4 </a:t>
            </a:r>
            <a:r>
              <a:rPr kumimoji="1" lang="ja-JP" dirty="0" smtClean="0"/>
              <a:t>レベル                    </a:t>
            </a:r>
            <a:endParaRPr kumimoji="1" lang="ja-JP" dirty="0"/>
          </a:p>
          <a:p>
            <a:pPr lvl="4"/>
            <a:r>
              <a:rPr kumimoji="1" lang="ja-JP" dirty="0" smtClean="0"/>
              <a:t>第 </a:t>
            </a:r>
            <a:r>
              <a:rPr kumimoji="1" lang="ja-JP" dirty="0"/>
              <a:t>5 </a:t>
            </a:r>
            <a:r>
              <a:rPr kumimoji="1" lang="ja-JP" dirty="0" smtClean="0"/>
              <a:t>レベル</a:t>
            </a:r>
            <a:endParaRPr kumimoji="1" 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0A879FD0-C37A-4F50-8F3B-5FA0D9D0B42F}" type="datetimeFigureOut">
              <a:t>2015/1/25</a:t>
            </a:fld>
            <a:r>
              <a:rPr kumimoji="1" lang="ja-JP"/>
              <a:t>
            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0D06EF73-9DB8-4763-865F-2F88181A4732}" type="slidenum">
              <a:t>‹#›</a:t>
            </a:fld>
            <a:r>
              <a:rPr kumimoji="1" lang="ja-JP"/>
              <a:t>
            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sz="half" idx="13" hasCustomPrompt="1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dirty="0" smtClean="0"/>
              <a:t>マスター </a:t>
            </a:r>
            <a:r>
              <a:rPr kumimoji="1" lang="ja-JP" dirty="0"/>
              <a:t>テキストのスタイルを編集するには、ここを</a:t>
            </a:r>
            <a:r>
              <a:rPr kumimoji="1" lang="ja-JP" dirty="0" smtClean="0"/>
              <a:t>クリック                 </a:t>
            </a:r>
            <a:endParaRPr kumimoji="1" lang="ja-JP" dirty="0"/>
          </a:p>
          <a:p>
            <a:pPr lvl="1"/>
            <a:r>
              <a:rPr kumimoji="1" lang="ja-JP" dirty="0" smtClean="0"/>
              <a:t>第 </a:t>
            </a:r>
            <a:r>
              <a:rPr kumimoji="1" lang="ja-JP" dirty="0"/>
              <a:t>2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3"/>
            <a:r>
              <a:rPr kumimoji="1" lang="ja-JP" dirty="0" smtClean="0"/>
              <a:t>第 </a:t>
            </a:r>
            <a:r>
              <a:rPr kumimoji="1" lang="ja-JP" dirty="0"/>
              <a:t>4 </a:t>
            </a:r>
            <a:r>
              <a:rPr kumimoji="1" lang="ja-JP" dirty="0" smtClean="0"/>
              <a:t>レベル                    </a:t>
            </a:r>
            <a:endParaRPr kumimoji="1" lang="ja-JP" dirty="0"/>
          </a:p>
          <a:p>
            <a:pPr lvl="4"/>
            <a:r>
              <a:rPr kumimoji="1" lang="ja-JP" dirty="0" smtClean="0"/>
              <a:t>第 </a:t>
            </a:r>
            <a:r>
              <a:rPr kumimoji="1" lang="ja-JP" dirty="0"/>
              <a:t>5 </a:t>
            </a:r>
            <a:r>
              <a:rPr kumimoji="1" lang="ja-JP" dirty="0" smtClean="0"/>
              <a:t>レベル</a:t>
            </a:r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000" b="0" cap="all" baseline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 latinLnBrk="0">
              <a:defRPr kumimoji="1" lang="ja-JP" sz="1800"/>
            </a:lvl1pPr>
            <a:lvl2pPr latinLnBrk="0">
              <a:defRPr kumimoji="1" lang="ja-JP" sz="1600"/>
            </a:lvl2pPr>
            <a:lvl3pPr latinLnBrk="0">
              <a:defRPr kumimoji="1" lang="ja-JP" sz="1400"/>
            </a:lvl3pPr>
            <a:lvl4pPr latinLnBrk="0">
              <a:defRPr kumimoji="1" lang="ja-JP" sz="1200"/>
            </a:lvl4pPr>
            <a:lvl5pPr latinLnBrk="0">
              <a:defRPr kumimoji="1" lang="ja-JP" sz="1200"/>
            </a:lvl5pPr>
            <a:lvl6pPr latinLnBrk="0">
              <a:defRPr kumimoji="1" lang="ja-JP" sz="1200"/>
            </a:lvl6pPr>
            <a:lvl7pPr latinLnBrk="0">
              <a:defRPr kumimoji="1" lang="ja-JP" sz="1200"/>
            </a:lvl7pPr>
            <a:lvl8pPr latinLnBrk="0">
              <a:defRPr kumimoji="1" lang="ja-JP" sz="1200"/>
            </a:lvl8pPr>
            <a:lvl9pPr latinLnBrk="0">
              <a:defRPr kumimoji="1" lang="ja-JP" sz="1200"/>
            </a:lvl9pPr>
          </a:lstStyle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  <a:p>
            <a:pPr lvl="1"/>
            <a:r>
              <a:rPr kumimoji="1" lang="ja-JP" dirty="0" smtClean="0"/>
              <a:t>第 </a:t>
            </a:r>
            <a:r>
              <a:rPr kumimoji="1" lang="ja-JP" dirty="0"/>
              <a:t>2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3"/>
            <a:r>
              <a:rPr kumimoji="1" lang="ja-JP" dirty="0" smtClean="0"/>
              <a:t>第 </a:t>
            </a:r>
            <a:r>
              <a:rPr kumimoji="1" lang="ja-JP" dirty="0"/>
              <a:t>4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4"/>
            <a:r>
              <a:rPr kumimoji="1" lang="ja-JP" dirty="0" smtClean="0"/>
              <a:t> 第 </a:t>
            </a:r>
            <a:r>
              <a:rPr kumimoji="1" lang="ja-JP" dirty="0"/>
              <a:t>5 </a:t>
            </a:r>
            <a:r>
              <a:rPr kumimoji="1" lang="ja-JP" dirty="0" smtClean="0"/>
              <a:t>レベル</a:t>
            </a:r>
            <a:endParaRPr kumimoji="1" lang="ja-JP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9E583DDF-CA54-461A-A486-592D2374C532}" type="datetimeFigureOut">
              <a:t>2015/1/25</a:t>
            </a:fld>
            <a:r>
              <a:rPr kumimoji="1" lang="ja-JP"/>
              <a:t>
            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CA8D9AD5-F248-4919-864A-CFD76CC027D6}" type="slidenum">
              <a:t>‹#›</a:t>
            </a:fld>
            <a:r>
              <a:rPr kumimoji="1" lang="ja-JP"/>
              <a:t>
            </a:t>
            </a:r>
          </a:p>
        </p:txBody>
      </p:sp>
      <p:sp>
        <p:nvSpPr>
          <p:cNvPr id="10" name="テキスト プレースホルダー 2"/>
          <p:cNvSpPr>
            <a:spLocks noGrp="1"/>
          </p:cNvSpPr>
          <p:nvPr>
            <p:ph type="body" idx="13" hasCustomPrompt="1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000" b="0" cap="all" baseline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</p:txBody>
      </p:sp>
      <p:sp>
        <p:nvSpPr>
          <p:cNvPr id="11" name="コンテンツ プレースホルダー 3"/>
          <p:cNvSpPr>
            <a:spLocks noGrp="1"/>
          </p:cNvSpPr>
          <p:nvPr>
            <p:ph sz="half" idx="14" hasCustomPrompt="1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 latinLnBrk="0">
              <a:defRPr kumimoji="1" lang="ja-JP" sz="1800"/>
            </a:lvl1pPr>
            <a:lvl2pPr latinLnBrk="0">
              <a:defRPr kumimoji="1" lang="ja-JP" sz="1600"/>
            </a:lvl2pPr>
            <a:lvl3pPr latinLnBrk="0">
              <a:defRPr kumimoji="1" lang="ja-JP" sz="1400"/>
            </a:lvl3pPr>
            <a:lvl4pPr latinLnBrk="0">
              <a:defRPr kumimoji="1" lang="ja-JP" sz="1200"/>
            </a:lvl4pPr>
            <a:lvl5pPr latinLnBrk="0">
              <a:defRPr kumimoji="1" lang="ja-JP" sz="1200"/>
            </a:lvl5pPr>
            <a:lvl6pPr latinLnBrk="0">
              <a:defRPr kumimoji="1" lang="ja-JP" sz="1200"/>
            </a:lvl6pPr>
            <a:lvl7pPr latinLnBrk="0">
              <a:defRPr kumimoji="1" lang="ja-JP" sz="1200"/>
            </a:lvl7pPr>
            <a:lvl8pPr latinLnBrk="0">
              <a:defRPr kumimoji="1" lang="ja-JP" sz="1200"/>
            </a:lvl8pPr>
            <a:lvl9pPr latinLnBrk="0">
              <a:defRPr kumimoji="1" lang="ja-JP" sz="1200"/>
            </a:lvl9pPr>
          </a:lstStyle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  <a:p>
            <a:pPr lvl="1"/>
            <a:r>
              <a:rPr kumimoji="1" lang="ja-JP" dirty="0" smtClean="0"/>
              <a:t>第 </a:t>
            </a:r>
            <a:r>
              <a:rPr kumimoji="1" lang="ja-JP" dirty="0"/>
              <a:t>2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3"/>
            <a:r>
              <a:rPr kumimoji="1" lang="ja-JP" dirty="0" smtClean="0"/>
              <a:t>第 </a:t>
            </a:r>
            <a:r>
              <a:rPr kumimoji="1" lang="ja-JP" dirty="0"/>
              <a:t>4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4"/>
            <a:r>
              <a:rPr kumimoji="1" lang="ja-JP" dirty="0" smtClean="0"/>
              <a:t> 第 </a:t>
            </a:r>
            <a:r>
              <a:rPr kumimoji="1" lang="ja-JP" dirty="0"/>
              <a:t>5 </a:t>
            </a:r>
            <a:r>
              <a:rPr kumimoji="1" lang="ja-JP" dirty="0" smtClean="0"/>
              <a:t>レベル</a:t>
            </a:r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9E583DDF-CA54-461A-A486-592D2374C532}" type="datetimeFigureOut">
              <a:t>2015/1/25</a:t>
            </a:fld>
            <a:r>
              <a:rPr kumimoji="1" lang="ja-JP"/>
              <a:t>
            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CA8D9AD5-F248-4919-864A-CFD76CC027D6}" type="slidenum">
              <a:t>‹#›</a:t>
            </a:fld>
            <a:r>
              <a:rPr kumimoji="1" lang="ja-JP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長方形 4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/>
              <a:t>
            </a:t>
            </a:r>
          </a:p>
        </p:txBody>
      </p:sp>
      <p:sp>
        <p:nvSpPr>
          <p:cNvPr id="6" name="長方形 5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/>
              <a:t>
            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9E583DDF-CA54-461A-A486-592D2374C532}" type="datetimeFigureOut">
              <a:t>2015/1/25</a:t>
            </a:fld>
            <a:r>
              <a:rPr kumimoji="1" lang="ja-JP"/>
              <a:t>
            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CA8D9AD5-F248-4919-864A-CFD76CC027D6}" type="slidenum">
              <a:t>‹#›</a:t>
            </a:fld>
            <a:r>
              <a:rPr kumimoji="1" lang="ja-JP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/>
              <a:t>
            </a:t>
            </a:r>
          </a:p>
        </p:txBody>
      </p:sp>
      <p:sp>
        <p:nvSpPr>
          <p:cNvPr id="12" name="長方形 11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/>
              <a:t>
            </a:t>
            </a:r>
          </a:p>
        </p:txBody>
      </p:sp>
      <p:grpSp>
        <p:nvGrpSpPr>
          <p:cNvPr id="8" name="グループ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長方形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  <p:sp>
          <p:nvSpPr>
            <p:cNvPr id="10" name="長方形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138160" y="1828800"/>
            <a:ext cx="3657600" cy="2286000"/>
          </a:xfrm>
        </p:spPr>
        <p:txBody>
          <a:bodyPr anchor="b">
            <a:noAutofit/>
          </a:bodyPr>
          <a:lstStyle>
            <a:lvl1pPr latinLnBrk="0">
              <a:defRPr kumimoji="1" lang="ja-JP" sz="3200" b="0"/>
            </a:lvl1pPr>
          </a:lstStyle>
          <a:p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dirty="0" smtClean="0"/>
              <a:t>マスター </a:t>
            </a:r>
            <a:r>
              <a:rPr kumimoji="1" lang="ja-JP" dirty="0"/>
              <a:t>テキストのスタイルを編集するには、ここを</a:t>
            </a:r>
            <a:r>
              <a:rPr kumimoji="1" lang="ja-JP" dirty="0" smtClean="0"/>
              <a:t>クリック</a:t>
            </a:r>
            <a:endParaRPr kumimoji="1" lang="ja-JP" dirty="0"/>
          </a:p>
          <a:p>
            <a:pPr lvl="1"/>
            <a:r>
              <a:rPr kumimoji="1" lang="ja-JP" dirty="0" smtClean="0"/>
              <a:t>第 </a:t>
            </a:r>
            <a:r>
              <a:rPr kumimoji="1" lang="ja-JP" dirty="0"/>
              <a:t>2 </a:t>
            </a:r>
            <a:r>
              <a:rPr kumimoji="1" lang="ja-JP" dirty="0" smtClean="0"/>
              <a:t>レベル         </a:t>
            </a:r>
            <a:endParaRPr kumimoji="1" lang="ja-JP" dirty="0"/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3"/>
            <a:r>
              <a:rPr kumimoji="1" lang="ja-JP" dirty="0" smtClean="0"/>
              <a:t>第 </a:t>
            </a:r>
            <a:r>
              <a:rPr kumimoji="1" lang="ja-JP" dirty="0"/>
              <a:t>4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4"/>
            <a:r>
              <a:rPr kumimoji="1" lang="ja-JP" dirty="0" smtClean="0"/>
              <a:t>第 </a:t>
            </a:r>
            <a:r>
              <a:rPr kumimoji="1" lang="ja-JP" dirty="0"/>
              <a:t>5 </a:t>
            </a:r>
            <a:r>
              <a:rPr kumimoji="1" lang="ja-JP" dirty="0" smtClean="0"/>
              <a:t>レベル</a:t>
            </a:r>
            <a:endParaRPr kumimoji="1" 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kumimoji="1" lang="ja-JP" sz="16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9E583DDF-CA54-461A-A486-592D2374C532}" type="datetimeFigureOut">
              <a:t>2015/1/25</a:t>
            </a:fld>
            <a:r>
              <a:rPr kumimoji="1" lang="ja-JP"/>
              <a:t>
            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CA8D9AD5-F248-4919-864A-CFD76CC027D6}" type="slidenum">
              <a:t>‹#›</a:t>
            </a:fld>
            <a:r>
              <a:rPr kumimoji="1" lang="ja-JP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画像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長方形 19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/>
              <a:t>
            </a:t>
            </a:r>
          </a:p>
        </p:txBody>
      </p:sp>
      <p:sp>
        <p:nvSpPr>
          <p:cNvPr id="21" name="長方形 2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/>
              <a:t>
           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 latinLnBrk="0">
              <a:defRPr kumimoji="1" lang="ja-JP" sz="3400" b="0"/>
            </a:lvl1pPr>
          </a:lstStyle>
          <a:p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画像プレースホルダー 2"/>
          <p:cNvSpPr>
            <a:spLocks noGrp="1"/>
          </p:cNvSpPr>
          <p:nvPr>
            <p:ph type="pic" idx="1" hasCustomPrompt="1"/>
          </p:nvPr>
        </p:nvSpPr>
        <p:spPr>
          <a:xfrm>
            <a:off x="548640" y="548640"/>
            <a:ext cx="6675120" cy="57607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latinLnBrk="0">
              <a:buNone/>
              <a:defRPr kumimoji="1" lang="ja-JP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dirty="0" smtClean="0"/>
              <a:t>アイコン</a:t>
            </a:r>
            <a:r>
              <a:rPr kumimoji="1" lang="ja-JP" dirty="0"/>
              <a:t>をクリックして画像を追加
          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kumimoji="1" lang="ja-JP" sz="16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t>2015/1/25</a:t>
            </a:fld>
            <a:endParaRPr kumimoji="1" 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341120" y="6382561"/>
            <a:ext cx="7159752" cy="23774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smtClean="0"/>
              <a:t>‹#›</a:t>
            </a:fld>
            <a:endParaRPr kumimoji="1" lang="ja-JP" dirty="0"/>
          </a:p>
        </p:txBody>
      </p:sp>
      <p:grpSp>
        <p:nvGrpSpPr>
          <p:cNvPr id="8" name="グループ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長方形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  <p:sp>
          <p:nvSpPr>
            <p:cNvPr id="10" name="長方形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</p:grpSp>
      <p:grpSp>
        <p:nvGrpSpPr>
          <p:cNvPr id="11" name="グループ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長方形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  <p:sp>
          <p:nvSpPr>
            <p:cNvPr id="13" name="長方形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</p:grpSp>
      <p:grpSp>
        <p:nvGrpSpPr>
          <p:cNvPr id="14" name="グループ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長方形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  <p:sp>
          <p:nvSpPr>
            <p:cNvPr id="16" name="長方形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</p:grpSp>
      <p:grpSp>
        <p:nvGrpSpPr>
          <p:cNvPr id="17" name="グループ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長方形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  <p:sp>
          <p:nvSpPr>
            <p:cNvPr id="19" name="長方形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長方形 11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
            </a:t>
            </a:r>
          </a:p>
        </p:txBody>
      </p:sp>
      <p:sp>
        <p:nvSpPr>
          <p:cNvPr id="9" name="長方形 8"/>
          <p:cNvSpPr/>
          <p:nvPr/>
        </p:nvSpPr>
        <p:spPr bwMode="auto">
          <a:xfrm>
            <a:off x="0" y="6309360"/>
            <a:ext cx="12188825" cy="5029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
            </a:t>
            </a:r>
          </a:p>
        </p:txBody>
      </p:sp>
      <p:sp>
        <p:nvSpPr>
          <p:cNvPr id="10" name="長方形 9"/>
          <p:cNvSpPr/>
          <p:nvPr/>
        </p:nvSpPr>
        <p:spPr bwMode="auto">
          <a:xfrm>
            <a:off x="0" y="6703255"/>
            <a:ext cx="12188825" cy="154745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
            </a:t>
            </a: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dirty="0"/>
              <a:t>
</a:t>
            </a:r>
            <a:r>
              <a:rPr kumimoji="1" lang="ja-JP" dirty="0" smtClean="0"/>
              <a:t>マスター </a:t>
            </a:r>
            <a:r>
              <a:rPr kumimoji="1" lang="ja-JP" dirty="0"/>
              <a:t>タイトルのスタイルを編集するには、ここを</a:t>
            </a:r>
            <a:r>
              <a:rPr kumimoji="1" lang="ja-JP" dirty="0" smtClean="0"/>
              <a:t>クリック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 smtClean="0"/>
              <a:t>マスター </a:t>
            </a:r>
            <a:r>
              <a:rPr kumimoji="1" lang="ja-JP" dirty="0"/>
              <a:t>テキストのスタイルを編集するには、ここを</a:t>
            </a:r>
            <a:r>
              <a:rPr kumimoji="1" lang="ja-JP" dirty="0" smtClean="0"/>
              <a:t>クリック</a:t>
            </a:r>
            <a:endParaRPr kumimoji="1" lang="ja-JP" dirty="0"/>
          </a:p>
          <a:p>
            <a:pPr lvl="1"/>
            <a:r>
              <a:rPr kumimoji="1" lang="ja-JP" dirty="0" smtClean="0"/>
              <a:t>第 </a:t>
            </a:r>
            <a:r>
              <a:rPr kumimoji="1" lang="ja-JP" dirty="0"/>
              <a:t>2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3"/>
            <a:r>
              <a:rPr kumimoji="1" lang="ja-JP" dirty="0" smtClean="0"/>
              <a:t>第 </a:t>
            </a:r>
            <a:r>
              <a:rPr kumimoji="1" lang="ja-JP" dirty="0"/>
              <a:t>4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4"/>
            <a:r>
              <a:rPr kumimoji="1" lang="ja-JP" dirty="0" smtClean="0"/>
              <a:t>第 </a:t>
            </a:r>
            <a:r>
              <a:rPr kumimoji="1" lang="ja-JP" dirty="0"/>
              <a:t>5 </a:t>
            </a:r>
            <a:r>
              <a:rPr kumimoji="1" lang="ja-JP" dirty="0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
            </a:t>
            </a:r>
            <a:fld id="{9E583DDF-CA54-461A-A486-592D2374C532}" type="datetimeFigureOut">
              <a:rPr lang="ja-JP" altLang="en-US" smtClean="0"/>
              <a:pPr/>
              <a:t>2015/1/25</a:t>
            </a:fld>
            <a:r>
              <a:rPr dirty="0" smtClean="0"/>
              <a:t>
            </a:t>
            </a:r>
            <a:endParaRPr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800" cap="all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フッター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mtClean="0"/>
              <a:t>
            </a:t>
            </a:r>
            <a:fld id="{CA8D9AD5-F248-4919-864A-CFD76CC027D6}" type="slidenum">
              <a:rPr smtClean="0"/>
              <a:pPr/>
              <a:t>‹#›</a:t>
            </a:fld>
            <a:r>
              <a:rPr smtClean="0"/>
              <a:t>
          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kumimoji="1" lang="ja-JP" sz="3400" kern="1200">
          <a:solidFill>
            <a:schemeClr val="tx1">
              <a:lumMod val="95000"/>
              <a:lumOff val="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kumimoji="1" lang="ja-JP" sz="20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Arial" pitchFamily="34" charset="0"/>
        <a:buChar char="•"/>
        <a:defRPr kumimoji="1" lang="ja-JP" sz="18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kumimoji="1" lang="ja-JP" sz="16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kumimoji="1" lang="ja-JP" sz="14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kumimoji="1" lang="ja-JP" sz="14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kumimoji="1" lang="ja-JP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kumimoji="1" lang="ja-JP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kumimoji="1" lang="ja-JP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urcetreeap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klog.jp/git-guide/" TargetMode="External"/><Relationship Id="rId2" Type="http://schemas.openxmlformats.org/officeDocument/2006/relationships/hyperlink" Target="http://progit-ja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ekyo/CenterCLR.SgmlReader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it-sc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1540" y="441960"/>
            <a:ext cx="9220200" cy="2514600"/>
          </a:xfrm>
        </p:spPr>
        <p:txBody>
          <a:bodyPr/>
          <a:lstStyle/>
          <a:p>
            <a:r>
              <a:rPr kumimoji="1" lang="ja-JP" altLang="en-US" b="1" dirty="0" smtClean="0"/>
              <a:t>ポイントをおさえて移行しよう！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lang="en-US" altLang="ja-JP" b="1" dirty="0" err="1" smtClean="0"/>
              <a:t>Git</a:t>
            </a:r>
            <a:r>
              <a:rPr lang="ja-JP" altLang="en-US" b="1" dirty="0" smtClean="0"/>
              <a:t>乗り換え超初級</a:t>
            </a:r>
            <a:endParaRPr kumimoji="1" lang="ja-JP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8516" y="3503001"/>
            <a:ext cx="8053251" cy="800100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回</a:t>
            </a:r>
            <a:r>
              <a:rPr kumimoji="1" lang="ja-JP" altLang="en-US" dirty="0" err="1" smtClean="0"/>
              <a:t>まどべん</a:t>
            </a:r>
            <a:r>
              <a:rPr kumimoji="1" lang="ja-JP" altLang="en-US" dirty="0" smtClean="0"/>
              <a:t>よっかいち </a:t>
            </a:r>
            <a:r>
              <a:rPr kumimoji="1" lang="en-US" altLang="ja-JP" dirty="0" smtClean="0"/>
              <a:t>2015/01/24</a:t>
            </a:r>
          </a:p>
          <a:p>
            <a:r>
              <a:rPr kumimoji="1" lang="en-US" altLang="ja-JP" dirty="0" smtClean="0"/>
              <a:t>Kouji </a:t>
            </a:r>
            <a:r>
              <a:rPr kumimoji="1" lang="en-US" altLang="ja-JP" dirty="0" smtClean="0"/>
              <a:t>Matsui @kekyo2</a:t>
            </a:r>
            <a:endParaRPr kumimoji="1" 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77" y="4600281"/>
            <a:ext cx="2000603" cy="1904880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10232232" y="603504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10232232" y="532638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>
            <a:stCxn id="6" idx="0"/>
            <a:endCxn id="7" idx="4"/>
          </p:cNvCxnSpPr>
          <p:nvPr/>
        </p:nvCxnSpPr>
        <p:spPr>
          <a:xfrm flipV="1">
            <a:off x="10380822" y="5623560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0232232" y="460028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0232232" y="304800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>
            <a:stCxn id="7" idx="0"/>
            <a:endCxn id="9" idx="4"/>
          </p:cNvCxnSpPr>
          <p:nvPr/>
        </p:nvCxnSpPr>
        <p:spPr>
          <a:xfrm flipV="1">
            <a:off x="10380822" y="4897461"/>
            <a:ext cx="0" cy="4289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9" idx="0"/>
            <a:endCxn id="10" idx="4"/>
          </p:cNvCxnSpPr>
          <p:nvPr/>
        </p:nvCxnSpPr>
        <p:spPr>
          <a:xfrm flipV="1">
            <a:off x="10380822" y="3345180"/>
            <a:ext cx="0" cy="12551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11093292" y="510320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11093292" y="414528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>
            <a:stCxn id="13" idx="0"/>
            <a:endCxn id="14" idx="4"/>
          </p:cNvCxnSpPr>
          <p:nvPr/>
        </p:nvCxnSpPr>
        <p:spPr>
          <a:xfrm flipV="1">
            <a:off x="11241882" y="4442460"/>
            <a:ext cx="0" cy="6607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4" idx="0"/>
            <a:endCxn id="10" idx="5"/>
          </p:cNvCxnSpPr>
          <p:nvPr/>
        </p:nvCxnSpPr>
        <p:spPr>
          <a:xfrm flipH="1" flipV="1">
            <a:off x="10485891" y="3301659"/>
            <a:ext cx="755991" cy="8436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6" idx="7"/>
            <a:endCxn id="13" idx="3"/>
          </p:cNvCxnSpPr>
          <p:nvPr/>
        </p:nvCxnSpPr>
        <p:spPr>
          <a:xfrm flipV="1">
            <a:off x="10485891" y="5356860"/>
            <a:ext cx="650922" cy="7217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9480635" y="467267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9480635" y="3565572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>
            <a:stCxn id="18" idx="0"/>
            <a:endCxn id="19" idx="4"/>
          </p:cNvCxnSpPr>
          <p:nvPr/>
        </p:nvCxnSpPr>
        <p:spPr>
          <a:xfrm flipV="1">
            <a:off x="9629225" y="3862752"/>
            <a:ext cx="0" cy="80991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7" idx="1"/>
            <a:endCxn id="18" idx="5"/>
          </p:cNvCxnSpPr>
          <p:nvPr/>
        </p:nvCxnSpPr>
        <p:spPr>
          <a:xfrm flipH="1" flipV="1">
            <a:off x="9734294" y="4926329"/>
            <a:ext cx="541459" cy="44357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8847611" y="4303101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cxnSp>
        <p:nvCxnSpPr>
          <p:cNvPr id="23" name="直線矢印コネクタ 22"/>
          <p:cNvCxnSpPr>
            <a:stCxn id="18" idx="2"/>
            <a:endCxn id="22" idx="5"/>
          </p:cNvCxnSpPr>
          <p:nvPr/>
        </p:nvCxnSpPr>
        <p:spPr>
          <a:xfrm flipH="1" flipV="1">
            <a:off x="9101270" y="4556760"/>
            <a:ext cx="379365" cy="2645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22" idx="7"/>
            <a:endCxn id="19" idx="2"/>
          </p:cNvCxnSpPr>
          <p:nvPr/>
        </p:nvCxnSpPr>
        <p:spPr>
          <a:xfrm flipV="1">
            <a:off x="9101270" y="3714162"/>
            <a:ext cx="379365" cy="63246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10232232" y="2020399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</a:t>
            </a:r>
            <a:endParaRPr kumimoji="1" lang="ja-JP" altLang="en-US" dirty="0"/>
          </a:p>
        </p:txBody>
      </p:sp>
      <p:cxnSp>
        <p:nvCxnSpPr>
          <p:cNvPr id="26" name="直線矢印コネクタ 25"/>
          <p:cNvCxnSpPr>
            <a:stCxn id="19" idx="0"/>
            <a:endCxn id="25" idx="3"/>
          </p:cNvCxnSpPr>
          <p:nvPr/>
        </p:nvCxnSpPr>
        <p:spPr>
          <a:xfrm flipV="1">
            <a:off x="9629225" y="2274058"/>
            <a:ext cx="646528" cy="1291514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0" idx="0"/>
            <a:endCxn id="25" idx="4"/>
          </p:cNvCxnSpPr>
          <p:nvPr/>
        </p:nvCxnSpPr>
        <p:spPr>
          <a:xfrm flipV="1">
            <a:off x="10380822" y="2317579"/>
            <a:ext cx="0" cy="730421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線吹き出し 1 (枠付き) 27"/>
          <p:cNvSpPr/>
          <p:nvPr/>
        </p:nvSpPr>
        <p:spPr>
          <a:xfrm>
            <a:off x="10934862" y="2849238"/>
            <a:ext cx="1120140" cy="296172"/>
          </a:xfrm>
          <a:prstGeom prst="borderCallout1">
            <a:avLst>
              <a:gd name="adj1" fmla="val 52197"/>
              <a:gd name="adj2" fmla="val -706"/>
              <a:gd name="adj3" fmla="val 112500"/>
              <a:gd name="adj4" fmla="val -3833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perf-run2939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9" name="強調線吹き出し 1 (枠付き) 28"/>
          <p:cNvSpPr/>
          <p:nvPr/>
        </p:nvSpPr>
        <p:spPr>
          <a:xfrm>
            <a:off x="10983042" y="2191254"/>
            <a:ext cx="754381" cy="296172"/>
          </a:xfrm>
          <a:prstGeom prst="accentBorderCallout1">
            <a:avLst>
              <a:gd name="adj1" fmla="val 49624"/>
              <a:gd name="adj2" fmla="val -5303"/>
              <a:gd name="adj3" fmla="val 1869"/>
              <a:gd name="adj4" fmla="val -60555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2.0.3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761" y="438912"/>
            <a:ext cx="10920548" cy="932688"/>
          </a:xfrm>
        </p:spPr>
        <p:txBody>
          <a:bodyPr>
            <a:noAutofit/>
          </a:bodyPr>
          <a:lstStyle/>
          <a:p>
            <a:r>
              <a:rPr kumimoji="1" lang="ja-JP" altLang="en-US" sz="4000" b="1" dirty="0" smtClean="0"/>
              <a:t>物理面の移行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" y="1724296"/>
            <a:ext cx="5440680" cy="3958047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コマンドラインだけでは使いにくいと思う場合は、いにしえの</a:t>
            </a:r>
            <a:r>
              <a:rPr kumimoji="1" lang="en-US" altLang="ja-JP" sz="2400" dirty="0" smtClean="0"/>
              <a:t>VSS</a:t>
            </a:r>
            <a:r>
              <a:rPr kumimoji="1" lang="ja-JP" altLang="en-US" sz="2400" dirty="0" smtClean="0"/>
              <a:t>クライアントっぽい「</a:t>
            </a:r>
            <a:r>
              <a:rPr kumimoji="1" lang="en-US" altLang="ja-JP" sz="2400" dirty="0" err="1" smtClean="0"/>
              <a:t>SourceTree</a:t>
            </a:r>
            <a:r>
              <a:rPr kumimoji="1" lang="ja-JP" altLang="en-US" sz="2400" dirty="0" smtClean="0"/>
              <a:t>」がお勧めです。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>
                <a:hlinkClick r:id="rId2"/>
              </a:rPr>
              <a:t>http://www.sourcetreeapp.com/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しかし、これはあくまで</a:t>
            </a:r>
            <a:r>
              <a:rPr lang="en-US" altLang="ja-JP" sz="2400" dirty="0" err="1" smtClean="0"/>
              <a:t>Git</a:t>
            </a:r>
            <a:r>
              <a:rPr lang="ja-JP" altLang="en-US" sz="2400" dirty="0" smtClean="0"/>
              <a:t>の使い方を知っていないと、まともに使えません。</a:t>
            </a:r>
            <a:r>
              <a:rPr lang="ja-JP" altLang="en-US" sz="2400" dirty="0" smtClean="0">
                <a:solidFill>
                  <a:srgbClr val="FF0000"/>
                </a:solidFill>
              </a:rPr>
              <a:t>見た目のフレンドリーさに騙されないように！！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/>
              <a:t>最新</a:t>
            </a:r>
            <a:r>
              <a:rPr kumimoji="1" lang="ja-JP" altLang="en-US" sz="2400" dirty="0" smtClean="0"/>
              <a:t>の</a:t>
            </a:r>
            <a:r>
              <a:rPr kumimoji="1" lang="en-US" altLang="ja-JP" sz="2400" dirty="0" smtClean="0"/>
              <a:t>1.6</a:t>
            </a:r>
            <a:r>
              <a:rPr kumimoji="1" lang="ja-JP" altLang="en-US" sz="2400" dirty="0" smtClean="0"/>
              <a:t>系列は、かなり重くなってしまいました</a:t>
            </a:r>
            <a:r>
              <a:rPr kumimoji="1" lang="en-US" altLang="ja-JP" sz="2400" dirty="0" smtClean="0"/>
              <a:t>…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147" y="973837"/>
            <a:ext cx="6262738" cy="42230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551" y="5682343"/>
            <a:ext cx="2949196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0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761" y="438912"/>
            <a:ext cx="10920548" cy="932688"/>
          </a:xfrm>
        </p:spPr>
        <p:txBody>
          <a:bodyPr>
            <a:noAutofit/>
          </a:bodyPr>
          <a:lstStyle/>
          <a:p>
            <a:r>
              <a:rPr kumimoji="1" lang="ja-JP" altLang="en-US" sz="4000" b="1" dirty="0" smtClean="0"/>
              <a:t>物理面の移行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4374" y="1724296"/>
            <a:ext cx="4683034" cy="3958047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Visual Studio</a:t>
            </a:r>
            <a:r>
              <a:rPr kumimoji="1" lang="ja-JP" altLang="en-US" sz="2400" dirty="0" smtClean="0"/>
              <a:t>の拡張機能で、純正の「</a:t>
            </a:r>
            <a:r>
              <a:rPr kumimoji="1" lang="en-US" altLang="ja-JP" sz="2400" dirty="0" smtClean="0"/>
              <a:t>Microsoft </a:t>
            </a:r>
            <a:r>
              <a:rPr kumimoji="1" lang="en-US" altLang="ja-JP" sz="2400" dirty="0" err="1" smtClean="0"/>
              <a:t>Git</a:t>
            </a:r>
            <a:r>
              <a:rPr kumimoji="1" lang="en-US" altLang="ja-JP" sz="2400" dirty="0" smtClean="0"/>
              <a:t> Provider</a:t>
            </a:r>
            <a:r>
              <a:rPr kumimoji="1" lang="ja-JP" altLang="en-US" sz="2400" dirty="0" smtClean="0"/>
              <a:t>」。</a:t>
            </a:r>
            <a:r>
              <a:rPr kumimoji="1" lang="en-US" altLang="ja-JP" sz="2400" dirty="0" smtClean="0"/>
              <a:t>VS2013</a:t>
            </a:r>
            <a:r>
              <a:rPr kumimoji="1" lang="ja-JP" altLang="en-US" sz="2400" dirty="0" smtClean="0"/>
              <a:t>では標準で、</a:t>
            </a:r>
            <a:r>
              <a:rPr kumimoji="1" lang="en-US" altLang="ja-JP" sz="2400" dirty="0" smtClean="0"/>
              <a:t>2012</a:t>
            </a:r>
            <a:r>
              <a:rPr kumimoji="1" lang="ja-JP" altLang="en-US" sz="2400" dirty="0" smtClean="0"/>
              <a:t>では拡張機能としてインストールすれば使えます。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あまり管理面では充実していませんが、日々のコミット作業と履歴ビュアーはスムーズに使えます。</a:t>
            </a:r>
            <a:endParaRPr lang="en-US" altLang="ja-JP" sz="2400" dirty="0" smtClean="0"/>
          </a:p>
          <a:p>
            <a:r>
              <a:rPr lang="ja-JP" altLang="en-US" sz="2400" dirty="0" smtClean="0"/>
              <a:t>これだけで生活するには機能が不足。</a:t>
            </a:r>
            <a:endParaRPr lang="en-US" altLang="ja-JP" sz="24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668" y="155371"/>
            <a:ext cx="5479869" cy="31378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920" y="2372806"/>
            <a:ext cx="6645865" cy="4145931"/>
          </a:xfrm>
          <a:prstGeom prst="rect">
            <a:avLst/>
          </a:prstGeom>
        </p:spPr>
      </p:pic>
      <p:pic>
        <p:nvPicPr>
          <p:cNvPr id="7" name="コンテンツ プレースホルダ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02" y="5933781"/>
            <a:ext cx="3115918" cy="7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438912"/>
            <a:ext cx="10920548" cy="932688"/>
          </a:xfrm>
        </p:spPr>
        <p:txBody>
          <a:bodyPr>
            <a:noAutofit/>
          </a:bodyPr>
          <a:lstStyle/>
          <a:p>
            <a:r>
              <a:rPr kumimoji="1" lang="ja-JP" altLang="en-US" sz="4000" b="1" dirty="0" smtClean="0"/>
              <a:t>論理面（精神面）の移行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617" y="1887582"/>
            <a:ext cx="10384972" cy="4129169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Subversion</a:t>
            </a:r>
            <a:r>
              <a:rPr kumimoji="1" lang="ja-JP" altLang="en-US" sz="2800" dirty="0" smtClean="0"/>
              <a:t>を知っている方が</a:t>
            </a:r>
            <a:r>
              <a:rPr kumimoji="1" lang="ja-JP" altLang="en-US" sz="2800" dirty="0" err="1" smtClean="0"/>
              <a:t>ほ</a:t>
            </a:r>
            <a:r>
              <a:rPr kumimoji="1" lang="ja-JP" altLang="en-US" sz="2800" dirty="0" smtClean="0"/>
              <a:t>どんとだと思いますが、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「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Subversion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忘れて下さい！！！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」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そして次に、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3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438912"/>
            <a:ext cx="10920548" cy="932688"/>
          </a:xfrm>
        </p:spPr>
        <p:txBody>
          <a:bodyPr>
            <a:noAutofit/>
          </a:bodyPr>
          <a:lstStyle/>
          <a:p>
            <a:r>
              <a:rPr kumimoji="1" lang="ja-JP" altLang="en-US" sz="4000" b="1" dirty="0" smtClean="0"/>
              <a:t>論理面（精神面）の移行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8416" y="1887582"/>
            <a:ext cx="11625943" cy="442177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kumimoji="1" lang="ja-JP" altLang="en-US" sz="4400" dirty="0" smtClean="0">
                <a:solidFill>
                  <a:schemeClr val="tx1"/>
                </a:solidFill>
              </a:rPr>
              <a:t>「</a:t>
            </a:r>
            <a:r>
              <a:rPr kumimoji="1" lang="en-US" altLang="ja-JP" sz="4400" dirty="0" smtClean="0">
                <a:solidFill>
                  <a:srgbClr val="FF0000"/>
                </a:solidFill>
              </a:rPr>
              <a:t>Subversion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忘れて下さい！！！</a:t>
            </a:r>
            <a:r>
              <a:rPr kumimoji="1" lang="ja-JP" altLang="en-US" sz="4400" dirty="0" smtClean="0">
                <a:solidFill>
                  <a:schemeClr val="tx1"/>
                </a:solidFill>
              </a:rPr>
              <a:t>」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ja-JP" altLang="en-US" sz="4400" dirty="0">
                <a:solidFill>
                  <a:schemeClr val="tx1"/>
                </a:solidFill>
              </a:rPr>
              <a:t>「</a:t>
            </a:r>
            <a:r>
              <a:rPr lang="en-US" altLang="ja-JP" sz="4400" dirty="0">
                <a:solidFill>
                  <a:srgbClr val="FF0000"/>
                </a:solidFill>
              </a:rPr>
              <a:t>Subversion</a:t>
            </a:r>
            <a:r>
              <a:rPr lang="ja-JP" altLang="en-US" sz="4400" dirty="0">
                <a:solidFill>
                  <a:srgbClr val="FF0000"/>
                </a:solidFill>
              </a:rPr>
              <a:t>忘れて下さい！！！</a:t>
            </a:r>
            <a:r>
              <a:rPr lang="ja-JP" altLang="en-US" sz="4400" dirty="0" smtClean="0">
                <a:solidFill>
                  <a:schemeClr val="tx1"/>
                </a:solidFill>
              </a:rPr>
              <a:t>」</a:t>
            </a:r>
            <a:endParaRPr lang="en-US" altLang="ja-JP" sz="4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altLang="ja-JP" sz="4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ja-JP" altLang="en-US" sz="4400" dirty="0">
                <a:solidFill>
                  <a:schemeClr val="tx1"/>
                </a:solidFill>
              </a:rPr>
              <a:t>大事</a:t>
            </a:r>
            <a:r>
              <a:rPr lang="ja-JP" altLang="en-US" sz="4400" dirty="0" smtClean="0">
                <a:solidFill>
                  <a:schemeClr val="tx1"/>
                </a:solidFill>
              </a:rPr>
              <a:t>なことなので、もう一度：</a:t>
            </a:r>
            <a:endParaRPr lang="en-US" altLang="ja-JP" sz="4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ja-JP" altLang="en-US" sz="6000" dirty="0">
                <a:solidFill>
                  <a:schemeClr val="tx1"/>
                </a:solidFill>
              </a:rPr>
              <a:t>「</a:t>
            </a:r>
            <a:r>
              <a:rPr lang="en-US" altLang="ja-JP" sz="6000" b="1" dirty="0">
                <a:solidFill>
                  <a:srgbClr val="FF0000"/>
                </a:solidFill>
              </a:rPr>
              <a:t>Subversion</a:t>
            </a:r>
            <a:r>
              <a:rPr lang="ja-JP" altLang="en-US" sz="6000" b="1" dirty="0">
                <a:solidFill>
                  <a:srgbClr val="FF0000"/>
                </a:solidFill>
              </a:rPr>
              <a:t>忘れて下さい！！！</a:t>
            </a:r>
            <a:r>
              <a:rPr lang="ja-JP" altLang="en-US" sz="6000" dirty="0" smtClean="0">
                <a:solidFill>
                  <a:schemeClr val="tx1"/>
                </a:solidFill>
              </a:rPr>
              <a:t>」</a:t>
            </a:r>
            <a:endParaRPr lang="en-US" altLang="ja-JP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4767" y="73152"/>
            <a:ext cx="10920548" cy="932688"/>
          </a:xfrm>
        </p:spPr>
        <p:txBody>
          <a:bodyPr>
            <a:noAutofit/>
          </a:bodyPr>
          <a:lstStyle/>
          <a:p>
            <a:r>
              <a:rPr kumimoji="1" lang="ja-JP" altLang="en-US" sz="4000" b="1" dirty="0" smtClean="0"/>
              <a:t>なん</a:t>
            </a:r>
            <a:r>
              <a:rPr kumimoji="1" lang="ja-JP" altLang="en-US" sz="4000" b="1" dirty="0" err="1" smtClean="0"/>
              <a:t>だ</a:t>
            </a:r>
            <a:r>
              <a:rPr kumimoji="1" lang="ja-JP" altLang="en-US" sz="4000" b="1" dirty="0" smtClean="0"/>
              <a:t>なんだ？？</a:t>
            </a:r>
            <a:endParaRPr kumimoji="1" lang="ja-JP" altLang="en-US" sz="40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169183"/>
            <a:ext cx="10917806" cy="479805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36422" y="2603863"/>
            <a:ext cx="718783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kumimoji="1" lang="ja-JP" altLang="en-US" sz="22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おれは</a:t>
            </a:r>
            <a:r>
              <a:rPr kumimoji="1" lang="en-US" altLang="ja-JP" sz="2200" b="1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Git</a:t>
            </a:r>
            <a:r>
              <a:rPr kumimoji="1" lang="ja-JP" altLang="en-US" sz="22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のブランチについて考えを巡らせていたつもりが、いつの間にか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Subversion</a:t>
            </a:r>
            <a:r>
              <a:rPr kumimoji="1" lang="ja-JP" altLang="en-US" sz="22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のブランチの事を考えていた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  <a:endParaRPr kumimoji="1" lang="ja-JP" altLang="en-US" sz="22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67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438912"/>
            <a:ext cx="10920548" cy="932688"/>
          </a:xfrm>
        </p:spPr>
        <p:txBody>
          <a:bodyPr>
            <a:noAutofit/>
          </a:bodyPr>
          <a:lstStyle/>
          <a:p>
            <a:r>
              <a:rPr kumimoji="1" lang="ja-JP" altLang="en-US" sz="4000" b="1" dirty="0" smtClean="0"/>
              <a:t>論理面（精神面）の移行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3697" y="1586049"/>
            <a:ext cx="10384972" cy="1838597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Subversion</a:t>
            </a:r>
            <a:r>
              <a:rPr kumimoji="1" lang="ja-JP" altLang="en-US" sz="2800" dirty="0" smtClean="0"/>
              <a:t>で使われる用語、特に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「ブランチ」</a:t>
            </a:r>
            <a:r>
              <a:rPr kumimoji="1" lang="ja-JP" altLang="en-US" sz="2800" dirty="0" smtClean="0"/>
              <a:t>について、何となく</a:t>
            </a:r>
            <a:r>
              <a:rPr kumimoji="1" lang="en-US" altLang="ja-JP" sz="2800" dirty="0" smtClean="0"/>
              <a:t>Subversion</a:t>
            </a:r>
            <a:r>
              <a:rPr kumimoji="1" lang="ja-JP" altLang="en-US" sz="2800" dirty="0" smtClean="0"/>
              <a:t>に似ていたり、</a:t>
            </a:r>
            <a:r>
              <a:rPr lang="en-US" altLang="ja-JP" sz="2800" dirty="0" err="1" smtClean="0"/>
              <a:t>SourceTree</a:t>
            </a:r>
            <a:r>
              <a:rPr lang="ja-JP" altLang="en-US" sz="2800" dirty="0" smtClean="0"/>
              <a:t>の樹形図がブランチ構造を表している所を目撃する事で、</a:t>
            </a:r>
            <a:r>
              <a:rPr lang="ja-JP" altLang="en-US" sz="2800" dirty="0" smtClean="0">
                <a:solidFill>
                  <a:srgbClr val="FF0000"/>
                </a:solidFill>
              </a:rPr>
              <a:t>いつの間にか「同じようなもの」と思いこんでしまう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562" y="3230880"/>
            <a:ext cx="4969624" cy="321564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33697" y="3424646"/>
            <a:ext cx="5757476" cy="235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/>
              <a:t>ここをおさえておけば、勘違いの大半は防げます。</a:t>
            </a:r>
          </a:p>
        </p:txBody>
      </p:sp>
    </p:spTree>
    <p:extLst>
      <p:ext uri="{BB962C8B-B14F-4D97-AF65-F5344CB8AC3E}">
        <p14:creationId xmlns:p14="http://schemas.microsoft.com/office/powerpoint/2010/main" val="18009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341120" y="256032"/>
            <a:ext cx="9509760" cy="1088136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smtClean="0"/>
              <a:t>あじぇんだ</a:t>
            </a:r>
            <a:endParaRPr kumimoji="1" lang="ja-JP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err="1" smtClean="0"/>
              <a:t>Git</a:t>
            </a:r>
            <a:r>
              <a:rPr kumimoji="1" lang="ja-JP" altLang="en-US" sz="2800" dirty="0" smtClean="0"/>
              <a:t>に至るまでのざっくりとしたまとめ</a:t>
            </a:r>
            <a:endParaRPr kumimoji="1" lang="en-US" altLang="ja-JP" sz="2800" dirty="0" smtClean="0"/>
          </a:p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なぜ</a:t>
            </a:r>
            <a:r>
              <a:rPr kumimoji="1" lang="en-US" altLang="ja-JP" sz="2800" b="1" dirty="0" err="1" smtClean="0">
                <a:solidFill>
                  <a:srgbClr val="FF0000"/>
                </a:solidFill>
              </a:rPr>
              <a:t>Git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はブランチしまくるのか？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なぜ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は</a:t>
            </a:r>
            <a:r>
              <a:rPr lang="ja-JP" altLang="en-US" sz="2800" dirty="0"/>
              <a:t>ブランチ</a:t>
            </a:r>
            <a:r>
              <a:rPr lang="ja-JP" altLang="en-US" sz="2800" dirty="0" smtClean="0"/>
              <a:t>をマージしまくるのか？</a:t>
            </a:r>
            <a:endParaRPr lang="en-US" altLang="ja-JP" sz="2800" dirty="0" smtClean="0"/>
          </a:p>
          <a:p>
            <a:r>
              <a:rPr lang="ja-JP" altLang="en-US" sz="2800" dirty="0" smtClean="0"/>
              <a:t>どうやって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は複数のリポジトリを管理するのか？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なぜ</a:t>
            </a:r>
            <a:r>
              <a:rPr kumimoji="1" lang="en-US" altLang="ja-JP" sz="2800" dirty="0" err="1" smtClean="0"/>
              <a:t>Git</a:t>
            </a:r>
            <a:r>
              <a:rPr kumimoji="1" lang="ja-JP" altLang="en-US" sz="2800" dirty="0" smtClean="0"/>
              <a:t>のリポジトリはほとんど壊れないのか？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なぜ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のリポジトリはコピーするだけで容易に移行できるのか？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699" y="424542"/>
            <a:ext cx="2313068" cy="17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45011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その前に、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のブランチについて一言言っておくか。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66511" y="3555750"/>
            <a:ext cx="5726429" cy="295750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のブランチは、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「動かせる目印」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です。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kumimoji="1"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のタグは、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「動かせない目印」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です。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Subversion</a:t>
            </a:r>
            <a:r>
              <a:rPr lang="ja-JP" altLang="en-US" sz="2600" dirty="0">
                <a:solidFill>
                  <a:schemeClr val="tx1"/>
                </a:solidFill>
              </a:rPr>
              <a:t>で言う所の</a:t>
            </a:r>
            <a:r>
              <a:rPr lang="ja-JP" altLang="en-US" sz="2600" dirty="0" smtClean="0">
                <a:solidFill>
                  <a:schemeClr val="tx1"/>
                </a:solidFill>
              </a:rPr>
              <a:t>ブランチは、</a:t>
            </a:r>
            <a:r>
              <a:rPr lang="en-US" altLang="ja-JP" sz="2600" dirty="0" smtClean="0">
                <a:solidFill>
                  <a:schemeClr val="tx1"/>
                </a:solidFill>
              </a:rPr>
              <a:t/>
            </a:r>
            <a:br>
              <a:rPr lang="en-US" altLang="ja-JP" sz="2600" dirty="0" smtClean="0">
                <a:solidFill>
                  <a:schemeClr val="tx1"/>
                </a:solidFill>
              </a:rPr>
            </a:br>
            <a:r>
              <a:rPr lang="en-US" altLang="ja-JP" sz="26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600" dirty="0">
                <a:solidFill>
                  <a:schemeClr val="tx1"/>
                </a:solidFill>
              </a:rPr>
              <a:t>での</a:t>
            </a:r>
            <a:r>
              <a:rPr lang="ja-JP" altLang="en-US" sz="2600" dirty="0">
                <a:solidFill>
                  <a:srgbClr val="FF0000"/>
                </a:solidFill>
              </a:rPr>
              <a:t>「コミットの樹形</a:t>
            </a:r>
            <a:r>
              <a:rPr lang="ja-JP" altLang="en-US" sz="2600" dirty="0" smtClean="0">
                <a:solidFill>
                  <a:srgbClr val="FF0000"/>
                </a:solidFill>
              </a:rPr>
              <a:t>の</a:t>
            </a:r>
            <a:r>
              <a:rPr lang="ja-JP" altLang="en-US" sz="2600" dirty="0">
                <a:solidFill>
                  <a:srgbClr val="FF0000"/>
                </a:solidFill>
              </a:rPr>
              <a:t>サマ</a:t>
            </a:r>
            <a:r>
              <a:rPr lang="ja-JP" altLang="en-US" sz="2600" dirty="0" smtClean="0">
                <a:solidFill>
                  <a:srgbClr val="FF0000"/>
                </a:solidFill>
              </a:rPr>
              <a:t>」</a:t>
            </a:r>
            <a:r>
              <a:rPr lang="ja-JP" altLang="en-US" sz="2600" dirty="0" smtClean="0">
                <a:solidFill>
                  <a:schemeClr val="tx1"/>
                </a:solidFill>
              </a:rPr>
              <a:t>です</a:t>
            </a:r>
            <a:r>
              <a:rPr lang="ja-JP" altLang="en-US" sz="2600" dirty="0" smtClean="0">
                <a:solidFill>
                  <a:schemeClr val="tx1"/>
                </a:solidFill>
              </a:rPr>
              <a:t>。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endParaRPr lang="en-US" altLang="ja-JP" sz="2600" dirty="0">
              <a:solidFill>
                <a:schemeClr val="tx1"/>
              </a:solidFill>
            </a:endParaRPr>
          </a:p>
          <a:p>
            <a:pPr lvl="1"/>
            <a:r>
              <a:rPr kumimoji="1" lang="en-US" altLang="ja-JP" sz="2400" dirty="0" smtClean="0">
                <a:solidFill>
                  <a:schemeClr val="tx1"/>
                </a:solidFill>
              </a:rPr>
              <a:t>Subversion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で「ブランチが移動」、とか言わないですよね？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69" y="1308462"/>
            <a:ext cx="1675311" cy="5193465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2156460" y="5574395"/>
            <a:ext cx="4046220" cy="1042308"/>
          </a:xfrm>
          <a:prstGeom prst="wedgeRoundRectCallout">
            <a:avLst>
              <a:gd name="adj1" fmla="val -71031"/>
              <a:gd name="adj2" fmla="val -557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この一つ一つが「コミット」。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この時点で保存したソースコードのスナップショット</a:t>
            </a:r>
            <a:endParaRPr kumimoji="1" lang="ja-JP" altLang="en-US" dirty="0"/>
          </a:p>
        </p:txBody>
      </p:sp>
      <p:sp>
        <p:nvSpPr>
          <p:cNvPr id="9" name="線吹き出し 1 (枠付き) 8"/>
          <p:cNvSpPr/>
          <p:nvPr/>
        </p:nvSpPr>
        <p:spPr>
          <a:xfrm>
            <a:off x="2324098" y="2293360"/>
            <a:ext cx="1215391" cy="296172"/>
          </a:xfrm>
          <a:prstGeom prst="borderCallout1">
            <a:avLst>
              <a:gd name="adj1" fmla="val 52197"/>
              <a:gd name="adj2" fmla="val -706"/>
              <a:gd name="adj3" fmla="val 112500"/>
              <a:gd name="adj4" fmla="val -3833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sb-onmessage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0" name="線吹き出し 1 (枠付き) 9"/>
          <p:cNvSpPr/>
          <p:nvPr/>
        </p:nvSpPr>
        <p:spPr>
          <a:xfrm>
            <a:off x="2156461" y="1828540"/>
            <a:ext cx="1120140" cy="296172"/>
          </a:xfrm>
          <a:prstGeom prst="borderCallout1">
            <a:avLst>
              <a:gd name="adj1" fmla="val 52197"/>
              <a:gd name="adj2" fmla="val -706"/>
              <a:gd name="adj3" fmla="val 112500"/>
              <a:gd name="adj4" fmla="val -383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perf-run2939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1" name="強調線吹き出し 1 (枠付き) 10"/>
          <p:cNvSpPr/>
          <p:nvPr/>
        </p:nvSpPr>
        <p:spPr>
          <a:xfrm>
            <a:off x="1779270" y="4086360"/>
            <a:ext cx="754381" cy="296172"/>
          </a:xfrm>
          <a:prstGeom prst="accentBorderCallout1">
            <a:avLst>
              <a:gd name="adj1" fmla="val 49624"/>
              <a:gd name="adj2" fmla="val -5303"/>
              <a:gd name="adj3" fmla="val 1869"/>
              <a:gd name="adj4" fmla="val -60555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2.0.3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2" name="線吹き出し 1 (枠付き) 11"/>
          <p:cNvSpPr/>
          <p:nvPr/>
        </p:nvSpPr>
        <p:spPr>
          <a:xfrm>
            <a:off x="1760218" y="4814479"/>
            <a:ext cx="990602" cy="296172"/>
          </a:xfrm>
          <a:prstGeom prst="borderCallout1">
            <a:avLst>
              <a:gd name="adj1" fmla="val 39333"/>
              <a:gd name="adj2" fmla="val 1768"/>
              <a:gd name="adj3" fmla="val -5850"/>
              <a:gd name="adj4" fmla="val -4695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bug-2993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3" name="右中かっこ 12"/>
          <p:cNvSpPr/>
          <p:nvPr/>
        </p:nvSpPr>
        <p:spPr>
          <a:xfrm>
            <a:off x="3539489" y="1630680"/>
            <a:ext cx="270511" cy="1107042"/>
          </a:xfrm>
          <a:prstGeom prst="rightBrace">
            <a:avLst>
              <a:gd name="adj1" fmla="val 5340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>
            <a:off x="4648200" y="1183386"/>
            <a:ext cx="7124700" cy="1019274"/>
          </a:xfrm>
          <a:prstGeom prst="wedgeRoundRectCallout">
            <a:avLst>
              <a:gd name="adj1" fmla="val -57885"/>
              <a:gd name="adj2" fmla="val 438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Git</a:t>
            </a:r>
            <a:r>
              <a:rPr kumimoji="1" lang="ja-JP" altLang="en-US" dirty="0" smtClean="0"/>
              <a:t>のブランチ。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特定</a:t>
            </a:r>
            <a:r>
              <a:rPr kumimoji="1" lang="ja-JP" altLang="en-US" dirty="0" smtClean="0"/>
              <a:t>のコミットを指している「ポインタ」。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ブランチを選択してコミットする事で、ブランチが「移動」する</a:t>
            </a:r>
            <a:endParaRPr kumimoji="1" lang="ja-JP" altLang="en-US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2697482" y="3255635"/>
            <a:ext cx="3630932" cy="837888"/>
          </a:xfrm>
          <a:prstGeom prst="wedgeRoundRectCallout">
            <a:avLst>
              <a:gd name="adj1" fmla="val -62868"/>
              <a:gd name="adj2" fmla="val 470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Git</a:t>
            </a:r>
            <a:r>
              <a:rPr kumimoji="1" lang="ja-JP" altLang="en-US" dirty="0" smtClean="0"/>
              <a:t>のタグ。一度付けたら別のコミットに移動する事は出来ない</a:t>
            </a:r>
            <a:endParaRPr kumimoji="1" lang="ja-JP" altLang="en-US" dirty="0"/>
          </a:p>
        </p:txBody>
      </p:sp>
      <p:sp>
        <p:nvSpPr>
          <p:cNvPr id="16" name="上矢印 15"/>
          <p:cNvSpPr/>
          <p:nvPr/>
        </p:nvSpPr>
        <p:spPr>
          <a:xfrm>
            <a:off x="1924051" y="2655322"/>
            <a:ext cx="251460" cy="90042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上矢印 16"/>
          <p:cNvSpPr/>
          <p:nvPr/>
        </p:nvSpPr>
        <p:spPr>
          <a:xfrm>
            <a:off x="914399" y="4814479"/>
            <a:ext cx="236763" cy="900428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吹き出し 17"/>
          <p:cNvSpPr/>
          <p:nvPr/>
        </p:nvSpPr>
        <p:spPr>
          <a:xfrm>
            <a:off x="3069496" y="4480596"/>
            <a:ext cx="3034124" cy="494222"/>
          </a:xfrm>
          <a:prstGeom prst="wedgeRoundRectCallout">
            <a:avLst>
              <a:gd name="adj1" fmla="val -62868"/>
              <a:gd name="adj2" fmla="val 470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放置</a:t>
            </a:r>
            <a:r>
              <a:rPr kumimoji="1" lang="ja-JP" altLang="en-US" dirty="0" smtClean="0"/>
              <a:t>されているブランチ</a:t>
            </a:r>
            <a:endParaRPr kumimoji="1" lang="ja-JP" altLang="en-US" dirty="0"/>
          </a:p>
        </p:txBody>
      </p:sp>
      <p:sp>
        <p:nvSpPr>
          <p:cNvPr id="19" name="上矢印 18"/>
          <p:cNvSpPr/>
          <p:nvPr/>
        </p:nvSpPr>
        <p:spPr>
          <a:xfrm>
            <a:off x="1337312" y="2184201"/>
            <a:ext cx="251460" cy="90042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0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43891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なぜ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はブランチしまくるのか？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617" y="1887582"/>
            <a:ext cx="10384972" cy="4129169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ブランチを作るのが非常に簡単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です。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lvl="1"/>
            <a:r>
              <a:rPr lang="en-US" altLang="ja-JP" sz="2600" dirty="0" smtClean="0">
                <a:solidFill>
                  <a:schemeClr val="tx1"/>
                </a:solidFill>
              </a:rPr>
              <a:t>“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git</a:t>
            </a:r>
            <a:r>
              <a:rPr lang="en-US" altLang="ja-JP" sz="2600" dirty="0" smtClean="0">
                <a:solidFill>
                  <a:schemeClr val="tx1"/>
                </a:solidFill>
              </a:rPr>
              <a:t> branch &lt;</a:t>
            </a:r>
            <a:r>
              <a:rPr lang="ja-JP" altLang="en-US" sz="2600" dirty="0" smtClean="0">
                <a:solidFill>
                  <a:schemeClr val="tx1"/>
                </a:solidFill>
              </a:rPr>
              <a:t>ブランチ名</a:t>
            </a:r>
            <a:r>
              <a:rPr lang="en-US" altLang="ja-JP" sz="2600" dirty="0" smtClean="0">
                <a:solidFill>
                  <a:schemeClr val="tx1"/>
                </a:solidFill>
              </a:rPr>
              <a:t>&gt;”</a:t>
            </a:r>
            <a:endParaRPr kumimoji="1" lang="en-US" altLang="ja-JP" sz="26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なので、</a:t>
            </a:r>
            <a:r>
              <a:rPr lang="ja-JP" altLang="en-US" sz="2800" dirty="0" smtClean="0">
                <a:solidFill>
                  <a:srgbClr val="FF0000"/>
                </a:solidFill>
              </a:rPr>
              <a:t>ちょっとした変更もブランチ</a:t>
            </a:r>
            <a:r>
              <a:rPr lang="ja-JP" altLang="en-US" sz="2800" dirty="0" smtClean="0">
                <a:solidFill>
                  <a:schemeClr val="tx1"/>
                </a:solidFill>
              </a:rPr>
              <a:t>して行います。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そうすると、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変更点を安全に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Git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に保管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できます。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たわいもない変更でも、あとでまた確認したくなることがありますよ。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リモートに保管しなくても済む方法があります。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7520940" y="1197972"/>
            <a:ext cx="4191000" cy="1379220"/>
          </a:xfrm>
          <a:prstGeom prst="wedgeRoundRectCallout">
            <a:avLst>
              <a:gd name="adj1" fmla="val -68394"/>
              <a:gd name="adj2" fmla="val 381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仕掛かりの変更がある状態でも</a:t>
            </a:r>
            <a:r>
              <a:rPr kumimoji="1" lang="en-US" altLang="ja-JP" dirty="0" smtClean="0"/>
              <a:t>OK</a:t>
            </a:r>
            <a:r>
              <a:rPr kumimoji="1" lang="ja-JP" altLang="en-US" dirty="0" smtClean="0"/>
              <a:t>！あらかじめブランチを切っておかなくても良い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7856220" y="5381352"/>
            <a:ext cx="4000500" cy="795419"/>
          </a:xfrm>
          <a:prstGeom prst="wedgeRoundRectCallout">
            <a:avLst>
              <a:gd name="adj1" fmla="val -63121"/>
              <a:gd name="adj2" fmla="val -513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リモートに送る前なら取り消す事も出来なくはない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98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43891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なぜ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はブランチしまくるのか？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617" y="1887582"/>
            <a:ext cx="10384972" cy="4129169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テストのためにブランチを切ります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。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600" dirty="0" smtClean="0">
                <a:solidFill>
                  <a:schemeClr val="tx1"/>
                </a:solidFill>
              </a:rPr>
              <a:t>リファクタリングが成功するかどうか自信が無い。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pPr lvl="1"/>
            <a:r>
              <a:rPr kumimoji="1" lang="ja-JP" altLang="en-US" sz="2600" dirty="0" smtClean="0">
                <a:solidFill>
                  <a:schemeClr val="tx1"/>
                </a:solidFill>
              </a:rPr>
              <a:t>新しい何かを試すために、既存コードを改造したい。</a:t>
            </a:r>
            <a:endParaRPr kumimoji="1" lang="en-US" altLang="ja-JP" sz="2600" dirty="0" smtClean="0">
              <a:solidFill>
                <a:schemeClr val="tx1"/>
              </a:solidFill>
            </a:endParaRPr>
          </a:p>
          <a:p>
            <a:pPr lvl="2"/>
            <a:r>
              <a:rPr lang="ja-JP" altLang="en-US" sz="2400" dirty="0" smtClean="0">
                <a:solidFill>
                  <a:schemeClr val="tx1"/>
                </a:solidFill>
              </a:rPr>
              <a:t>それがうまくいったら、</a:t>
            </a:r>
            <a:r>
              <a:rPr lang="ja-JP" altLang="en-US" sz="2400" dirty="0" smtClean="0">
                <a:solidFill>
                  <a:srgbClr val="FF0000"/>
                </a:solidFill>
              </a:rPr>
              <a:t>正式に採用したいが失敗するかも知れない</a:t>
            </a:r>
            <a:r>
              <a:rPr lang="en-US" altLang="ja-JP" sz="2400" dirty="0" smtClean="0">
                <a:solidFill>
                  <a:schemeClr val="tx1"/>
                </a:solidFill>
              </a:rPr>
              <a:t>…</a:t>
            </a:r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作業</a:t>
            </a:r>
            <a:r>
              <a:rPr lang="ja-JP" altLang="en-US" sz="2800" dirty="0">
                <a:solidFill>
                  <a:schemeClr val="tx1"/>
                </a:solidFill>
              </a:rPr>
              <a:t>単位</a:t>
            </a:r>
            <a:r>
              <a:rPr lang="ja-JP" altLang="en-US" sz="2800" dirty="0" smtClean="0">
                <a:solidFill>
                  <a:schemeClr val="tx1"/>
                </a:solidFill>
              </a:rPr>
              <a:t>に紐づけておきたい。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600" dirty="0" smtClean="0">
                <a:solidFill>
                  <a:schemeClr val="tx1"/>
                </a:solidFill>
              </a:rPr>
              <a:t>そうすれば、後で</a:t>
            </a:r>
            <a:r>
              <a:rPr lang="ja-JP" altLang="en-US" sz="2600" dirty="0" smtClean="0">
                <a:solidFill>
                  <a:srgbClr val="FF0000"/>
                </a:solidFill>
              </a:rPr>
              <a:t>作業の推移を確認できる</a:t>
            </a:r>
            <a:r>
              <a:rPr lang="ja-JP" altLang="en-US" sz="2600" dirty="0" smtClean="0">
                <a:solidFill>
                  <a:schemeClr val="tx1"/>
                </a:solidFill>
              </a:rPr>
              <a:t>。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pPr lvl="1"/>
            <a:r>
              <a:rPr kumimoji="1" lang="ja-JP" altLang="en-US" sz="2600" dirty="0">
                <a:solidFill>
                  <a:schemeClr val="tx1"/>
                </a:solidFill>
              </a:rPr>
              <a:t>他</a:t>
            </a:r>
            <a:r>
              <a:rPr kumimoji="1" lang="ja-JP" altLang="en-US" sz="2600" dirty="0" smtClean="0">
                <a:solidFill>
                  <a:schemeClr val="tx1"/>
                </a:solidFill>
              </a:rPr>
              <a:t>の人との作業分担でバッティングする事が無い。</a:t>
            </a:r>
            <a:endParaRPr kumimoji="1" lang="en-US" altLang="ja-JP" sz="26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600" dirty="0">
                <a:solidFill>
                  <a:schemeClr val="tx1"/>
                </a:solidFill>
              </a:rPr>
              <a:t>一旦</a:t>
            </a:r>
            <a:r>
              <a:rPr lang="ja-JP" altLang="en-US" sz="2600" dirty="0" smtClean="0">
                <a:solidFill>
                  <a:schemeClr val="tx1"/>
                </a:solidFill>
              </a:rPr>
              <a:t>は完了した作業を、</a:t>
            </a:r>
            <a:r>
              <a:rPr lang="ja-JP" altLang="en-US" sz="2600" dirty="0" smtClean="0">
                <a:solidFill>
                  <a:srgbClr val="FF0000"/>
                </a:solidFill>
              </a:rPr>
              <a:t>あとから継続できる</a:t>
            </a:r>
            <a:r>
              <a:rPr lang="ja-JP" altLang="en-US" sz="2600" dirty="0" smtClean="0">
                <a:solidFill>
                  <a:schemeClr val="tx1"/>
                </a:solidFill>
              </a:rPr>
              <a:t>。</a:t>
            </a:r>
            <a:endParaRPr kumimoji="1" lang="ja-JP" alt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b="1" dirty="0" smtClean="0"/>
              <a:t>自己紹介</a:t>
            </a:r>
            <a:endParaRPr kumimoji="1" lang="ja-JP" altLang="en-US" sz="4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1120" y="1926771"/>
            <a:ext cx="9509760" cy="285859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けきょ </a:t>
            </a:r>
            <a:r>
              <a:rPr kumimoji="1" lang="en-US" altLang="ja-JP" sz="2800" dirty="0" smtClean="0"/>
              <a:t>(@kekyo2</a:t>
            </a:r>
            <a:r>
              <a:rPr lang="en-US" altLang="ja-JP" sz="2800" dirty="0" smtClean="0"/>
              <a:t>)</a:t>
            </a:r>
          </a:p>
          <a:p>
            <a:r>
              <a:rPr lang="ja-JP" altLang="en-US" sz="2800" dirty="0" smtClean="0"/>
              <a:t>自転車</a:t>
            </a:r>
            <a:r>
              <a:rPr lang="ja-JP" altLang="en-US" sz="2800" dirty="0"/>
              <a:t>乗</a:t>
            </a:r>
            <a:r>
              <a:rPr lang="ja-JP" altLang="en-US" sz="2800" dirty="0" smtClean="0"/>
              <a:t>りです（多分今日も自転車で来てます）</a:t>
            </a:r>
            <a:endParaRPr lang="en-US" altLang="ja-JP" sz="2800" dirty="0" smtClean="0"/>
          </a:p>
          <a:p>
            <a:r>
              <a:rPr lang="en-US" altLang="ja-JP" sz="2800" dirty="0" smtClean="0"/>
              <a:t>.NET</a:t>
            </a:r>
            <a:r>
              <a:rPr lang="ja-JP" altLang="en-US" sz="2800" dirty="0" smtClean="0"/>
              <a:t>とか</a:t>
            </a:r>
            <a:r>
              <a:rPr lang="en-US" altLang="ja-JP" sz="2800" dirty="0" smtClean="0"/>
              <a:t>C#</a:t>
            </a:r>
            <a:r>
              <a:rPr lang="ja-JP" altLang="en-US" sz="2800" dirty="0" smtClean="0"/>
              <a:t>とか。</a:t>
            </a:r>
            <a:r>
              <a:rPr lang="en-US" altLang="ja-JP" sz="2800" dirty="0" err="1" smtClean="0"/>
              <a:t>CenterCLR</a:t>
            </a:r>
            <a:r>
              <a:rPr lang="ja-JP" altLang="en-US" sz="2800" dirty="0" smtClean="0"/>
              <a:t>のオーガナイザー。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会社やってます。認定スクラムマスター。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0" y="4279341"/>
            <a:ext cx="3088729" cy="17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3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144779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なぜ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はブランチしまくるのか？</a:t>
            </a:r>
            <a:endParaRPr kumimoji="1" lang="ja-JP" altLang="en-US" sz="40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91" y="1619657"/>
            <a:ext cx="7224386" cy="4084674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5739724" y="5306621"/>
            <a:ext cx="3840793" cy="795419"/>
          </a:xfrm>
          <a:prstGeom prst="wedgeRoundRectCallout">
            <a:avLst>
              <a:gd name="adj1" fmla="val -63121"/>
              <a:gd name="adj2" fmla="val -513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パフォーマンステストしたいのでブランチ</a:t>
            </a:r>
            <a:r>
              <a:rPr kumimoji="1" lang="ja-JP" altLang="en-US" dirty="0" smtClean="0"/>
              <a:t>を切った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802862" y="2532941"/>
            <a:ext cx="3442376" cy="795419"/>
          </a:xfrm>
          <a:prstGeom prst="wedgeRoundRectCallout">
            <a:avLst>
              <a:gd name="adj1" fmla="val -63121"/>
              <a:gd name="adj2" fmla="val -513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パフォーマンステストを実行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7189701" y="1163015"/>
            <a:ext cx="4250095" cy="913284"/>
          </a:xfrm>
          <a:prstGeom prst="wedgeRoundRectCallout">
            <a:avLst>
              <a:gd name="adj1" fmla="val -61571"/>
              <a:gd name="adj2" fmla="val 597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結果が分かった時点でブランチを放置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（あと</a:t>
            </a:r>
            <a:r>
              <a:rPr kumimoji="1" lang="ja-JP" altLang="en-US" dirty="0" smtClean="0"/>
              <a:t>で再び使用することも可能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9" name="左中かっこ 8"/>
          <p:cNvSpPr/>
          <p:nvPr/>
        </p:nvSpPr>
        <p:spPr>
          <a:xfrm>
            <a:off x="3539723" y="1791283"/>
            <a:ext cx="365760" cy="3741420"/>
          </a:xfrm>
          <a:prstGeom prst="leftBrace">
            <a:avLst>
              <a:gd name="adj1" fmla="val 58333"/>
              <a:gd name="adj2" fmla="val 4837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矢印 10"/>
          <p:cNvSpPr/>
          <p:nvPr/>
        </p:nvSpPr>
        <p:spPr>
          <a:xfrm>
            <a:off x="3985260" y="1929179"/>
            <a:ext cx="251460" cy="346562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134363" y="2761541"/>
            <a:ext cx="2710462" cy="795419"/>
          </a:xfrm>
          <a:prstGeom prst="wedgeRoundRectCallout">
            <a:avLst>
              <a:gd name="adj1" fmla="val 70137"/>
              <a:gd name="adj2" fmla="val 4636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その間の、山のような共同作業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84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43891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なぜ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はブランチしまくるのか？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617" y="1887582"/>
            <a:ext cx="10384972" cy="4129169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Subversion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を使っていると、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「リポジトリをきれいに保っておこう」と言う事に異常にこだわり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、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保存すべきだったソースを保存しなかった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だとか、一時的に保存するために（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Subversion</a:t>
            </a:r>
            <a:r>
              <a:rPr lang="ja-JP" altLang="en-US" sz="2800" dirty="0" smtClean="0">
                <a:solidFill>
                  <a:schemeClr val="tx1"/>
                </a:solidFill>
              </a:rPr>
              <a:t>があるにも関わらず）、</a:t>
            </a:r>
            <a:r>
              <a:rPr lang="ja-JP" altLang="en-US" sz="2800" dirty="0" smtClean="0">
                <a:solidFill>
                  <a:srgbClr val="FF0000"/>
                </a:solidFill>
              </a:rPr>
              <a:t>フォルダごと別のどこかにコピーする</a:t>
            </a:r>
            <a:r>
              <a:rPr lang="ja-JP" altLang="en-US" sz="2800" dirty="0" smtClean="0">
                <a:solidFill>
                  <a:schemeClr val="tx1"/>
                </a:solidFill>
              </a:rPr>
              <a:t>などと言う、旧石器時代のアレはムダなのでやめましょう。</a:t>
            </a:r>
            <a:endParaRPr kumimoji="1" lang="ja-JP" altLang="en-US" sz="2600" dirty="0">
              <a:solidFill>
                <a:schemeClr val="tx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5450165" y="4433485"/>
            <a:ext cx="5255439" cy="1266671"/>
          </a:xfrm>
          <a:prstGeom prst="wedgeRoundRectCallout">
            <a:avLst>
              <a:gd name="adj1" fmla="val -40583"/>
              <a:gd name="adj2" fmla="val -927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ソースコード管理システムは、「最終成果物を保存する場所」ではありません！！！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（そう運用するのは自由ですが、不健康です）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29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341120" y="256032"/>
            <a:ext cx="9509760" cy="1088136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smtClean="0"/>
              <a:t>あじぇんだ</a:t>
            </a:r>
            <a:endParaRPr kumimoji="1" lang="ja-JP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err="1" smtClean="0"/>
              <a:t>Git</a:t>
            </a:r>
            <a:r>
              <a:rPr kumimoji="1" lang="ja-JP" altLang="en-US" sz="2800" dirty="0" smtClean="0"/>
              <a:t>に至るまでのざっくりとしたまとめ</a:t>
            </a:r>
            <a:endParaRPr kumimoji="1" lang="en-US" altLang="ja-JP" sz="2800" dirty="0" smtClean="0"/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なぜ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はブランチしまくるのか？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</a:rPr>
              <a:t>なぜ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Git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800" b="1" dirty="0">
                <a:solidFill>
                  <a:srgbClr val="FF0000"/>
                </a:solidFill>
              </a:rPr>
              <a:t>ブランチ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をマージしまくるのか？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どうやって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は複数のリポジトリを管理するのか？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なぜ</a:t>
            </a:r>
            <a:r>
              <a:rPr kumimoji="1" lang="en-US" altLang="ja-JP" sz="2800" dirty="0" err="1" smtClean="0"/>
              <a:t>Git</a:t>
            </a:r>
            <a:r>
              <a:rPr kumimoji="1" lang="ja-JP" altLang="en-US" sz="2800" dirty="0" smtClean="0"/>
              <a:t>のリポジトリはほとんど壊れないのか？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なぜ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のリポジトリはコピーするだけで容易に移行できるのか？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699" y="424542"/>
            <a:ext cx="2313068" cy="17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なぜ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はブランチをマージしまくるのか？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6240" y="1178923"/>
            <a:ext cx="11490959" cy="2257698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そんなわけで、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ではブランチを沢山切ります。</a:t>
            </a:r>
            <a:r>
              <a:rPr lang="ja-JP" altLang="en-US" sz="2800" dirty="0" smtClean="0">
                <a:solidFill>
                  <a:srgbClr val="FF0000"/>
                </a:solidFill>
              </a:rPr>
              <a:t>そのままだと成果がばらばらです</a:t>
            </a:r>
            <a:r>
              <a:rPr lang="ja-JP" altLang="en-US" sz="2800" dirty="0" smtClean="0">
                <a:solidFill>
                  <a:schemeClr val="tx1"/>
                </a:solidFill>
              </a:rPr>
              <a:t>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ある</a:t>
            </a:r>
            <a:r>
              <a:rPr kumimoji="1" lang="ja-JP" altLang="en-US" sz="2800" dirty="0">
                <a:solidFill>
                  <a:schemeClr val="tx1"/>
                </a:solidFill>
              </a:rPr>
              <a:t>時点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で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OK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となった変更を、本採用したい。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600" dirty="0" smtClean="0">
                <a:solidFill>
                  <a:schemeClr val="tx1"/>
                </a:solidFill>
              </a:rPr>
              <a:t>そこで、</a:t>
            </a:r>
            <a:r>
              <a:rPr lang="ja-JP" altLang="en-US" sz="2600" dirty="0" smtClean="0">
                <a:solidFill>
                  <a:srgbClr val="FF0000"/>
                </a:solidFill>
              </a:rPr>
              <a:t>本流と見なしたブランチにマージする事で、正式採用します</a:t>
            </a:r>
            <a:r>
              <a:rPr lang="ja-JP" altLang="en-US" sz="2600" dirty="0" smtClean="0">
                <a:solidFill>
                  <a:schemeClr val="tx1"/>
                </a:solidFill>
              </a:rPr>
              <a:t>。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本流</a:t>
            </a:r>
            <a:r>
              <a:rPr lang="ja-JP" altLang="en-US" sz="2800" dirty="0" smtClean="0">
                <a:solidFill>
                  <a:schemeClr val="tx1"/>
                </a:solidFill>
              </a:rPr>
              <a:t>を示すブランチを、</a:t>
            </a:r>
            <a:r>
              <a:rPr lang="ja-JP" altLang="en-US" sz="2800" dirty="0" smtClean="0">
                <a:solidFill>
                  <a:srgbClr val="FF0000"/>
                </a:solidFill>
              </a:rPr>
              <a:t>慣例で</a:t>
            </a:r>
            <a:r>
              <a:rPr lang="ja-JP" altLang="en-US" sz="2800" dirty="0" smtClean="0">
                <a:solidFill>
                  <a:schemeClr val="tx1"/>
                </a:solidFill>
              </a:rPr>
              <a:t>「</a:t>
            </a:r>
            <a:r>
              <a:rPr lang="en-US" altLang="ja-JP" sz="2800" dirty="0" smtClean="0">
                <a:solidFill>
                  <a:schemeClr val="tx1"/>
                </a:solidFill>
              </a:rPr>
              <a:t>master</a:t>
            </a:r>
            <a:r>
              <a:rPr lang="ja-JP" altLang="en-US" sz="2800" dirty="0" smtClean="0">
                <a:solidFill>
                  <a:schemeClr val="tx1"/>
                </a:solidFill>
              </a:rPr>
              <a:t>」ブランチと呼びます。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17" y="3741325"/>
            <a:ext cx="7948349" cy="2194750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4526280" y="3840480"/>
            <a:ext cx="754380" cy="35814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5907365" y="4035661"/>
            <a:ext cx="5278795" cy="1115459"/>
          </a:xfrm>
          <a:prstGeom prst="wedgeRoundRectCallout">
            <a:avLst>
              <a:gd name="adj1" fmla="val -63983"/>
              <a:gd name="adj2" fmla="val -488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これが</a:t>
            </a:r>
            <a:r>
              <a:rPr kumimoji="1" lang="en-US" altLang="ja-JP" dirty="0" smtClean="0"/>
              <a:t>master</a:t>
            </a:r>
            <a:r>
              <a:rPr kumimoji="1" lang="ja-JP" altLang="en-US" dirty="0" smtClean="0"/>
              <a:t>ブランチ。</a:t>
            </a:r>
            <a:endParaRPr kumimoji="1" lang="en-US" altLang="ja-JP" dirty="0" smtClean="0"/>
          </a:p>
          <a:p>
            <a:pPr algn="ctr"/>
            <a:r>
              <a:rPr kumimoji="1" lang="en-US" altLang="ja-JP" dirty="0" err="1" smtClean="0"/>
              <a:t>SourceTree</a:t>
            </a:r>
            <a:r>
              <a:rPr kumimoji="1" lang="ja-JP" altLang="en-US" dirty="0" smtClean="0"/>
              <a:t>上で見ると、大体樹形図の先頭にあるが、必ずしも先頭にあるわけではない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17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なぜ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はブランチをマージしまくるのか？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617" y="1392282"/>
            <a:ext cx="10384972" cy="4071258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master</a:t>
            </a:r>
            <a:r>
              <a:rPr lang="ja-JP" altLang="en-US" sz="2800" dirty="0" smtClean="0">
                <a:solidFill>
                  <a:schemeClr val="tx1"/>
                </a:solidFill>
              </a:rPr>
              <a:t>ブランチは、</a:t>
            </a:r>
            <a:r>
              <a:rPr lang="ja-JP" altLang="en-US" sz="2800" dirty="0" smtClean="0">
                <a:solidFill>
                  <a:srgbClr val="FF0000"/>
                </a:solidFill>
              </a:rPr>
              <a:t>ブランチの名前がたまたま「</a:t>
            </a:r>
            <a:r>
              <a:rPr lang="en-US" altLang="ja-JP" sz="2800" dirty="0" smtClean="0">
                <a:solidFill>
                  <a:srgbClr val="FF0000"/>
                </a:solidFill>
              </a:rPr>
              <a:t>master</a:t>
            </a:r>
            <a:r>
              <a:rPr lang="ja-JP" altLang="en-US" sz="2800" dirty="0" smtClean="0">
                <a:solidFill>
                  <a:srgbClr val="FF0000"/>
                </a:solidFill>
              </a:rPr>
              <a:t>」である</a:t>
            </a:r>
            <a:r>
              <a:rPr lang="ja-JP" altLang="en-US" sz="2800" dirty="0" smtClean="0">
                <a:solidFill>
                  <a:schemeClr val="tx1"/>
                </a:solidFill>
              </a:rPr>
              <a:t>だけで、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上で「</a:t>
            </a:r>
            <a:r>
              <a:rPr lang="en-US" altLang="ja-JP" sz="2800" dirty="0" smtClean="0">
                <a:solidFill>
                  <a:schemeClr val="tx1"/>
                </a:solidFill>
              </a:rPr>
              <a:t>master</a:t>
            </a:r>
            <a:r>
              <a:rPr lang="ja-JP" altLang="en-US" sz="2800" dirty="0" smtClean="0">
                <a:solidFill>
                  <a:schemeClr val="tx1"/>
                </a:solidFill>
              </a:rPr>
              <a:t>」と付いたブランチに、何か特別な（本流のための大掛かりな）仕掛けがある訳ではありません。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但し、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のコマンドラインインターフェイスは、</a:t>
            </a:r>
            <a:r>
              <a:rPr lang="ja-JP" altLang="en-US" sz="2800" dirty="0" smtClean="0">
                <a:solidFill>
                  <a:srgbClr val="FF0000"/>
                </a:solidFill>
              </a:rPr>
              <a:t>ブランチ名を省略した時に「</a:t>
            </a:r>
            <a:r>
              <a:rPr lang="en-US" altLang="ja-JP" sz="2800" dirty="0" smtClean="0">
                <a:solidFill>
                  <a:srgbClr val="FF0000"/>
                </a:solidFill>
              </a:rPr>
              <a:t>master</a:t>
            </a:r>
            <a:r>
              <a:rPr lang="ja-JP" altLang="en-US" sz="2800" dirty="0" smtClean="0">
                <a:solidFill>
                  <a:srgbClr val="FF0000"/>
                </a:solidFill>
              </a:rPr>
              <a:t>」というブランチ名が指定された、と解釈</a:t>
            </a:r>
            <a:r>
              <a:rPr lang="ja-JP" altLang="en-US" sz="2800" dirty="0" smtClean="0">
                <a:solidFill>
                  <a:schemeClr val="tx1"/>
                </a:solidFill>
              </a:rPr>
              <a:t>します。</a:t>
            </a:r>
            <a:r>
              <a:rPr lang="ja-JP" altLang="en-US" sz="2800" dirty="0">
                <a:solidFill>
                  <a:schemeClr val="tx1"/>
                </a:solidFill>
              </a:rPr>
              <a:t>初心者向けの</a:t>
            </a:r>
            <a:r>
              <a:rPr lang="en-US" altLang="ja-JP" sz="2800" dirty="0" err="1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解説では、この部分がはっきりしていないために、誤解を生む原因になっている気がします。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なぜ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はブランチをマージしまくるのか？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617" y="1392282"/>
            <a:ext cx="10384972" cy="4642758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更には、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においての「本流」の定義はあいまいです。「</a:t>
            </a:r>
            <a:r>
              <a:rPr lang="en-US" altLang="ja-JP" sz="2800" dirty="0" smtClean="0">
                <a:solidFill>
                  <a:schemeClr val="tx1"/>
                </a:solidFill>
              </a:rPr>
              <a:t>master</a:t>
            </a:r>
            <a:r>
              <a:rPr lang="ja-JP" altLang="en-US" sz="2800" dirty="0" smtClean="0">
                <a:solidFill>
                  <a:schemeClr val="tx1"/>
                </a:solidFill>
              </a:rPr>
              <a:t>」がデフォルトのブランチ名なので、ここに成果を集約する使い方が一般的ですが、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は</a:t>
            </a:r>
            <a:r>
              <a:rPr lang="ja-JP" altLang="en-US" sz="2800" dirty="0" smtClean="0">
                <a:solidFill>
                  <a:srgbClr val="FF0000"/>
                </a:solidFill>
              </a:rPr>
              <a:t>どのブランチが「本流」</a:t>
            </a:r>
            <a:r>
              <a:rPr lang="ja-JP" altLang="en-US" sz="2800" dirty="0" err="1" smtClean="0">
                <a:solidFill>
                  <a:srgbClr val="FF0000"/>
                </a:solidFill>
              </a:rPr>
              <a:t>か</a:t>
            </a:r>
            <a:r>
              <a:rPr lang="ja-JP" altLang="en-US" sz="2800" dirty="0" smtClean="0">
                <a:solidFill>
                  <a:srgbClr val="FF0000"/>
                </a:solidFill>
              </a:rPr>
              <a:t>などと言う事は一切関知しません</a:t>
            </a:r>
            <a:r>
              <a:rPr lang="ja-JP" altLang="en-US" sz="2800" dirty="0" smtClean="0">
                <a:solidFill>
                  <a:schemeClr val="tx1"/>
                </a:solidFill>
              </a:rPr>
              <a:t>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そのため、</a:t>
            </a:r>
            <a:r>
              <a:rPr lang="ja-JP" altLang="en-US" sz="2800" dirty="0" smtClean="0">
                <a:solidFill>
                  <a:srgbClr val="FF0000"/>
                </a:solidFill>
              </a:rPr>
              <a:t>「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oreore</a:t>
            </a:r>
            <a:r>
              <a:rPr lang="ja-JP" altLang="en-US" sz="2800" dirty="0" smtClean="0">
                <a:solidFill>
                  <a:srgbClr val="FF0000"/>
                </a:solidFill>
              </a:rPr>
              <a:t>」というブランチ名を使い、これを本流として運用しても、何ら問題は</a:t>
            </a:r>
            <a:r>
              <a:rPr lang="ja-JP" altLang="en-US" sz="2800" dirty="0" smtClean="0">
                <a:solidFill>
                  <a:srgbClr val="FF0000"/>
                </a:solidFill>
              </a:rPr>
              <a:t>ありません。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2600" dirty="0" smtClean="0">
                <a:solidFill>
                  <a:schemeClr val="tx1"/>
                </a:solidFill>
              </a:rPr>
              <a:t>勿論</a:t>
            </a:r>
            <a:r>
              <a:rPr lang="ja-JP" altLang="en-US" sz="2600" dirty="0" smtClean="0">
                <a:solidFill>
                  <a:schemeClr val="tx1"/>
                </a:solidFill>
              </a:rPr>
              <a:t>、</a:t>
            </a:r>
            <a:r>
              <a:rPr lang="en-US" altLang="ja-JP" sz="2600" dirty="0" smtClean="0">
                <a:solidFill>
                  <a:schemeClr val="tx1"/>
                </a:solidFill>
              </a:rPr>
              <a:t>master</a:t>
            </a:r>
            <a:r>
              <a:rPr lang="ja-JP" altLang="en-US" sz="2600" dirty="0" smtClean="0">
                <a:solidFill>
                  <a:schemeClr val="tx1"/>
                </a:solidFill>
              </a:rPr>
              <a:t>を本流とした方が、新しいメンバーに意志疎通しやすいというような、チーム運営上の一般論は</a:t>
            </a:r>
            <a:r>
              <a:rPr lang="ja-JP" altLang="en-US" sz="2600" dirty="0" smtClean="0">
                <a:solidFill>
                  <a:schemeClr val="tx1"/>
                </a:solidFill>
              </a:rPr>
              <a:t>あります。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逆に、本流のブランチと言う物を決めないで、試行錯誤した結果の</a:t>
            </a:r>
            <a:r>
              <a:rPr lang="ja-JP" altLang="en-US" sz="2800" dirty="0" smtClean="0">
                <a:solidFill>
                  <a:srgbClr val="FF0000"/>
                </a:solidFill>
              </a:rPr>
              <a:t>どれかのブランチを、そのまま発展させる</a:t>
            </a:r>
            <a:r>
              <a:rPr lang="ja-JP" altLang="en-US" sz="2800" dirty="0" smtClean="0">
                <a:solidFill>
                  <a:schemeClr val="tx1"/>
                </a:solidFill>
              </a:rPr>
              <a:t>という使い方も誤りではありません。</a:t>
            </a:r>
            <a:r>
              <a:rPr lang="en-US" altLang="ja-JP" sz="2800" dirty="0" smtClean="0">
                <a:solidFill>
                  <a:schemeClr val="tx1"/>
                </a:solidFill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</a:rPr>
            </a:br>
            <a:r>
              <a:rPr lang="en-US" altLang="ja-JP" sz="2800" dirty="0" smtClean="0">
                <a:solidFill>
                  <a:schemeClr val="tx1"/>
                </a:solidFill>
              </a:rPr>
              <a:t>Subversion</a:t>
            </a:r>
            <a:r>
              <a:rPr lang="ja-JP" altLang="en-US" sz="2800" dirty="0" smtClean="0">
                <a:solidFill>
                  <a:schemeClr val="tx1"/>
                </a:solidFill>
              </a:rPr>
              <a:t>では</a:t>
            </a:r>
            <a:r>
              <a:rPr lang="en-US" altLang="ja-JP" sz="2800" dirty="0" smtClean="0">
                <a:solidFill>
                  <a:schemeClr val="tx1"/>
                </a:solidFill>
              </a:rPr>
              <a:t>trunk</a:t>
            </a:r>
            <a:r>
              <a:rPr lang="ja-JP" altLang="en-US" sz="2800" dirty="0" smtClean="0">
                <a:solidFill>
                  <a:schemeClr val="tx1"/>
                </a:solidFill>
              </a:rPr>
              <a:t>を引退させるのは、勇気のいる事かも知れません。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なぜ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はブランチをマージしまくるのか？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617" y="1297277"/>
            <a:ext cx="10384972" cy="5026333"/>
          </a:xfrm>
        </p:spPr>
        <p:txBody>
          <a:bodyPr>
            <a:normAutofit fontScale="92500"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と、いう事は？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ブランチ</a:t>
            </a:r>
            <a:r>
              <a:rPr lang="ja-JP" altLang="en-US" sz="2800" dirty="0" smtClean="0">
                <a:solidFill>
                  <a:srgbClr val="FF0000"/>
                </a:solidFill>
              </a:rPr>
              <a:t>をどのように作っても、いつでもマージできる</a:t>
            </a:r>
            <a:r>
              <a:rPr lang="ja-JP" altLang="en-US" sz="2800" dirty="0" smtClean="0">
                <a:solidFill>
                  <a:schemeClr val="tx1"/>
                </a:solidFill>
              </a:rPr>
              <a:t>し、どのブランチを継続利用するかという選択肢も含めて、</a:t>
            </a:r>
            <a:r>
              <a:rPr lang="ja-JP" altLang="en-US" sz="2800" dirty="0" smtClean="0">
                <a:solidFill>
                  <a:srgbClr val="FF0000"/>
                </a:solidFill>
              </a:rPr>
              <a:t>運用方法は開発者にゆだねられています</a:t>
            </a:r>
            <a:r>
              <a:rPr lang="ja-JP" altLang="en-US" sz="2800" dirty="0" smtClean="0">
                <a:solidFill>
                  <a:schemeClr val="tx1"/>
                </a:solidFill>
              </a:rPr>
              <a:t>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Subversion</a:t>
            </a:r>
            <a:r>
              <a:rPr lang="ja-JP" altLang="en-US" sz="2800" dirty="0" smtClean="0">
                <a:solidFill>
                  <a:schemeClr val="tx1"/>
                </a:solidFill>
              </a:rPr>
              <a:t>と異なり、ブランチを切るタイミングも、マージするタイミングも、開発者自身でやりたいように考える事が出来るわけです</a:t>
            </a:r>
            <a:r>
              <a:rPr lang="ja-JP" altLang="en-US" sz="2800" dirty="0" smtClean="0">
                <a:solidFill>
                  <a:schemeClr val="tx1"/>
                </a:solidFill>
              </a:rPr>
              <a:t>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600" dirty="0">
                <a:solidFill>
                  <a:schemeClr val="tx1"/>
                </a:solidFill>
              </a:rPr>
              <a:t>日々</a:t>
            </a:r>
            <a:r>
              <a:rPr lang="ja-JP" altLang="en-US" sz="2600" dirty="0" smtClean="0">
                <a:solidFill>
                  <a:schemeClr val="tx1"/>
                </a:solidFill>
              </a:rPr>
              <a:t>の</a:t>
            </a:r>
            <a:r>
              <a:rPr lang="ja-JP" altLang="en-US" sz="2600" dirty="0" smtClean="0">
                <a:solidFill>
                  <a:srgbClr val="FF0000"/>
                </a:solidFill>
              </a:rPr>
              <a:t>ちょっとしたタイミング</a:t>
            </a:r>
            <a:r>
              <a:rPr lang="ja-JP" altLang="en-US" sz="2600" dirty="0" smtClean="0">
                <a:solidFill>
                  <a:schemeClr val="tx1"/>
                </a:solidFill>
              </a:rPr>
              <a:t>で、</a:t>
            </a:r>
            <a:r>
              <a:rPr lang="ja-JP" altLang="en-US" sz="2600" dirty="0" smtClean="0">
                <a:solidFill>
                  <a:srgbClr val="FF0000"/>
                </a:solidFill>
              </a:rPr>
              <a:t>ちょっとした事</a:t>
            </a:r>
            <a:r>
              <a:rPr lang="ja-JP" altLang="en-US" sz="2600" dirty="0" smtClean="0">
                <a:solidFill>
                  <a:schemeClr val="tx1"/>
                </a:solidFill>
              </a:rPr>
              <a:t>に、</a:t>
            </a:r>
            <a:r>
              <a:rPr lang="ja-JP" altLang="en-US" sz="2600" dirty="0" smtClean="0">
                <a:solidFill>
                  <a:srgbClr val="FF0000"/>
                </a:solidFill>
              </a:rPr>
              <a:t>ちょっとした道具として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600" dirty="0" smtClean="0">
                <a:solidFill>
                  <a:schemeClr val="tx1"/>
                </a:solidFill>
              </a:rPr>
              <a:t>のブランチを使います。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ソースコード管理の重苦しい制約を課すために、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Git</a:t>
            </a:r>
            <a:r>
              <a:rPr lang="ja-JP" altLang="en-US" sz="2800" dirty="0" smtClean="0">
                <a:solidFill>
                  <a:srgbClr val="FF0000"/>
                </a:solidFill>
              </a:rPr>
              <a:t>のブランチがある訳ではありません。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2600" dirty="0" smtClean="0">
                <a:solidFill>
                  <a:schemeClr val="tx1"/>
                </a:solidFill>
              </a:rPr>
              <a:t>もちろん、延長線としてソースコード管理まで含めて使ってもいい。そういう柔軟性があります。</a:t>
            </a:r>
            <a:endParaRPr lang="en-US" altLang="ja-JP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341120" y="256032"/>
            <a:ext cx="9509760" cy="1088136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smtClean="0"/>
              <a:t>あじぇんだ</a:t>
            </a:r>
            <a:endParaRPr kumimoji="1" lang="ja-JP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err="1" smtClean="0"/>
              <a:t>Git</a:t>
            </a:r>
            <a:r>
              <a:rPr kumimoji="1" lang="ja-JP" altLang="en-US" sz="2800" dirty="0" smtClean="0"/>
              <a:t>に至るまでのざっくりとしたまとめ</a:t>
            </a:r>
            <a:endParaRPr kumimoji="1" lang="en-US" altLang="ja-JP" sz="2800" dirty="0" smtClean="0"/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なぜ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はブランチしまくるのか？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なぜ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は</a:t>
            </a:r>
            <a:r>
              <a:rPr lang="ja-JP" altLang="en-US" sz="2800" dirty="0">
                <a:solidFill>
                  <a:schemeClr val="tx1"/>
                </a:solidFill>
              </a:rPr>
              <a:t>ブランチ</a:t>
            </a:r>
            <a:r>
              <a:rPr lang="ja-JP" altLang="en-US" sz="2800" dirty="0" smtClean="0">
                <a:solidFill>
                  <a:schemeClr val="tx1"/>
                </a:solidFill>
              </a:rPr>
              <a:t>をマージしまくるのか？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</a:rPr>
              <a:t>どうやって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Git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は複数のリポジトリを管理するのか？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/>
              <a:t>なぜ</a:t>
            </a:r>
            <a:r>
              <a:rPr kumimoji="1" lang="en-US" altLang="ja-JP" sz="2800" dirty="0" err="1" smtClean="0"/>
              <a:t>Git</a:t>
            </a:r>
            <a:r>
              <a:rPr kumimoji="1" lang="ja-JP" altLang="en-US" sz="2800" dirty="0" smtClean="0"/>
              <a:t>のリポジトリはほとんど壊れないのか？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なぜ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のリポジトリはコピーするだけで容易に移行できるのか？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699" y="424542"/>
            <a:ext cx="2313068" cy="17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どうや</a:t>
            </a:r>
            <a:r>
              <a:rPr lang="ja-JP" altLang="en-US" sz="4000" b="1" dirty="0"/>
              <a:t>って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は複数のリポジトリを管理するのか？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9377" y="1392282"/>
            <a:ext cx="5255623" cy="4749438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Subversion</a:t>
            </a:r>
            <a:r>
              <a:rPr lang="ja-JP" altLang="en-US" sz="2800" dirty="0" err="1" smtClean="0">
                <a:solidFill>
                  <a:schemeClr val="tx1"/>
                </a:solidFill>
              </a:rPr>
              <a:t>のような</a:t>
            </a:r>
            <a:r>
              <a:rPr lang="ja-JP" altLang="en-US" sz="2800" dirty="0" smtClean="0">
                <a:solidFill>
                  <a:schemeClr val="tx1"/>
                </a:solidFill>
              </a:rPr>
              <a:t>中央集約型の管理では、</a:t>
            </a:r>
            <a:r>
              <a:rPr lang="ja-JP" altLang="en-US" sz="2800" dirty="0" smtClean="0">
                <a:solidFill>
                  <a:srgbClr val="FF0000"/>
                </a:solidFill>
              </a:rPr>
              <a:t>単一のサーバーにソースコードを保存</a:t>
            </a:r>
            <a:r>
              <a:rPr lang="ja-JP" altLang="en-US" sz="2800" dirty="0" smtClean="0">
                <a:solidFill>
                  <a:schemeClr val="tx1"/>
                </a:solidFill>
              </a:rPr>
              <a:t>します。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は分散管理なので、</a:t>
            </a:r>
            <a:r>
              <a:rPr lang="ja-JP" altLang="en-US" sz="2800" dirty="0" smtClean="0">
                <a:solidFill>
                  <a:srgbClr val="FF0000"/>
                </a:solidFill>
              </a:rPr>
              <a:t>複数のサーバーでソースコードを管理できます</a:t>
            </a:r>
            <a:r>
              <a:rPr lang="ja-JP" altLang="en-US" sz="2800" dirty="0" smtClean="0">
                <a:solidFill>
                  <a:schemeClr val="tx1"/>
                </a:solidFill>
              </a:rPr>
              <a:t>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更には、</a:t>
            </a:r>
            <a:r>
              <a:rPr lang="ja-JP" altLang="en-US" sz="2800" dirty="0" smtClean="0">
                <a:solidFill>
                  <a:srgbClr val="FF0000"/>
                </a:solidFill>
              </a:rPr>
              <a:t>サーバーが無くても、ローカルだけでも管理できます</a:t>
            </a:r>
            <a:r>
              <a:rPr lang="ja-JP" altLang="en-US" sz="2800" dirty="0" smtClean="0">
                <a:solidFill>
                  <a:schemeClr val="tx1"/>
                </a:solidFill>
              </a:rPr>
              <a:t>。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12" y="1392282"/>
            <a:ext cx="1400175" cy="19352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192" y="1392282"/>
            <a:ext cx="1400175" cy="19352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954" y="4087081"/>
            <a:ext cx="1961816" cy="1970887"/>
          </a:xfrm>
          <a:prstGeom prst="rect">
            <a:avLst/>
          </a:prstGeom>
        </p:spPr>
      </p:pic>
      <p:sp>
        <p:nvSpPr>
          <p:cNvPr id="8" name="上下矢印 7"/>
          <p:cNvSpPr/>
          <p:nvPr/>
        </p:nvSpPr>
        <p:spPr>
          <a:xfrm rot="1321085">
            <a:off x="9023802" y="2843784"/>
            <a:ext cx="616267" cy="1744980"/>
          </a:xfrm>
          <a:prstGeom prst="up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935" y="5088902"/>
            <a:ext cx="856297" cy="8570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667" y="2470503"/>
            <a:ext cx="856297" cy="85704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572" y="2577386"/>
            <a:ext cx="856297" cy="857046"/>
          </a:xfrm>
          <a:prstGeom prst="rect">
            <a:avLst/>
          </a:prstGeom>
        </p:spPr>
      </p:pic>
      <p:sp>
        <p:nvSpPr>
          <p:cNvPr id="7" name="上下矢印 6"/>
          <p:cNvSpPr/>
          <p:nvPr/>
        </p:nvSpPr>
        <p:spPr>
          <a:xfrm rot="20261522">
            <a:off x="7910035" y="2833445"/>
            <a:ext cx="616267" cy="1744980"/>
          </a:xfrm>
          <a:prstGeom prst="up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6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/>
              <a:t>リモートサーバー</a:t>
            </a:r>
            <a:r>
              <a:rPr lang="ja-JP" altLang="en-US" sz="4000" b="1" dirty="0" smtClean="0"/>
              <a:t>無しとは？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617" y="1279428"/>
            <a:ext cx="10384972" cy="2852058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最も単純な「ローカルリポジトリ」のみの運用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25" y="2011680"/>
            <a:ext cx="5937514" cy="4656036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6884902" y="2134579"/>
            <a:ext cx="4852075" cy="882941"/>
          </a:xfrm>
          <a:prstGeom prst="wedgeRoundRectCallout">
            <a:avLst>
              <a:gd name="adj1" fmla="val -63983"/>
              <a:gd name="adj2" fmla="val -488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git</a:t>
            </a:r>
            <a:r>
              <a:rPr kumimoji="1" lang="ja-JP" altLang="en-US" dirty="0" smtClean="0"/>
              <a:t>」フォルダ</a:t>
            </a:r>
            <a:r>
              <a:rPr kumimoji="1" lang="ja-JP" altLang="en-US" dirty="0"/>
              <a:t>内</a:t>
            </a:r>
            <a:r>
              <a:rPr kumimoji="1" lang="ja-JP" altLang="en-US" dirty="0" smtClean="0"/>
              <a:t>に、ローカルリポジトリデータベースが格納されている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7617510" y="3361399"/>
            <a:ext cx="3158258" cy="882941"/>
          </a:xfrm>
          <a:prstGeom prst="wedgeRoundRectCallout">
            <a:avLst>
              <a:gd name="adj1" fmla="val -71704"/>
              <a:gd name="adj2" fmla="val 425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普段の作業フォルダー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Visual Studio</a:t>
            </a:r>
            <a:r>
              <a:rPr kumimoji="1" lang="ja-JP" altLang="en-US" dirty="0" smtClean="0"/>
              <a:t>の例）</a:t>
            </a:r>
            <a:endParaRPr kumimoji="1" lang="ja-JP" altLang="en-US" dirty="0"/>
          </a:p>
        </p:txBody>
      </p:sp>
      <p:sp>
        <p:nvSpPr>
          <p:cNvPr id="7" name="右中かっこ 6"/>
          <p:cNvSpPr/>
          <p:nvPr/>
        </p:nvSpPr>
        <p:spPr>
          <a:xfrm>
            <a:off x="6346603" y="2369820"/>
            <a:ext cx="270511" cy="4206240"/>
          </a:xfrm>
          <a:prstGeom prst="rightBrace">
            <a:avLst>
              <a:gd name="adj1" fmla="val 53403"/>
              <a:gd name="adj2" fmla="val 4311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カーブ矢印 7"/>
          <p:cNvSpPr/>
          <p:nvPr/>
        </p:nvSpPr>
        <p:spPr>
          <a:xfrm>
            <a:off x="2511282" y="2072640"/>
            <a:ext cx="952500" cy="1728761"/>
          </a:xfrm>
          <a:prstGeom prst="curvedLeftArrow">
            <a:avLst>
              <a:gd name="adj1" fmla="val 16871"/>
              <a:gd name="adj2" fmla="val 50000"/>
              <a:gd name="adj3" fmla="val 25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987532" y="3992552"/>
            <a:ext cx="3158258" cy="1108820"/>
          </a:xfrm>
          <a:prstGeom prst="wedgeRoundRectCallout">
            <a:avLst>
              <a:gd name="adj1" fmla="val -47093"/>
              <a:gd name="adj2" fmla="val -97663"/>
              <a:gd name="adj3" fmla="val 16667"/>
            </a:avLst>
          </a:prstGeom>
          <a:solidFill>
            <a:srgbClr val="57D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ローカルリポジトリデータベースから出し入れするイメージ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138" y="4470584"/>
            <a:ext cx="1961816" cy="19708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439" y="5525745"/>
            <a:ext cx="856297" cy="857046"/>
          </a:xfrm>
          <a:prstGeom prst="rect">
            <a:avLst/>
          </a:prstGeom>
        </p:spPr>
      </p:pic>
      <p:sp>
        <p:nvSpPr>
          <p:cNvPr id="12" name="左カーブ矢印 11"/>
          <p:cNvSpPr/>
          <p:nvPr/>
        </p:nvSpPr>
        <p:spPr>
          <a:xfrm>
            <a:off x="9572700" y="5456027"/>
            <a:ext cx="666507" cy="800100"/>
          </a:xfrm>
          <a:prstGeom prst="curvedLeftArrow">
            <a:avLst>
              <a:gd name="adj1" fmla="val 26165"/>
              <a:gd name="adj2" fmla="val 50000"/>
              <a:gd name="adj3" fmla="val 25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186946" y="5612630"/>
            <a:ext cx="691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Repo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671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341120" y="256032"/>
            <a:ext cx="9509760" cy="1088136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smtClean="0"/>
              <a:t>あじぇんだ</a:t>
            </a:r>
            <a:endParaRPr kumimoji="1" lang="ja-JP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b="1" dirty="0" err="1" smtClean="0">
                <a:solidFill>
                  <a:srgbClr val="FF0000"/>
                </a:solidFill>
              </a:rPr>
              <a:t>Git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に至るまでのざっくりとしたまとめ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/>
              <a:t>なぜ</a:t>
            </a:r>
            <a:r>
              <a:rPr kumimoji="1" lang="en-US" altLang="ja-JP" sz="2800" dirty="0" err="1" smtClean="0"/>
              <a:t>Git</a:t>
            </a:r>
            <a:r>
              <a:rPr kumimoji="1" lang="ja-JP" altLang="en-US" sz="2800" dirty="0" smtClean="0"/>
              <a:t>はブランチしまくるのか？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なぜ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は</a:t>
            </a:r>
            <a:r>
              <a:rPr lang="ja-JP" altLang="en-US" sz="2800" dirty="0"/>
              <a:t>ブランチ</a:t>
            </a:r>
            <a:r>
              <a:rPr lang="ja-JP" altLang="en-US" sz="2800" dirty="0" smtClean="0"/>
              <a:t>をマージしまくるのか？</a:t>
            </a:r>
            <a:endParaRPr lang="en-US" altLang="ja-JP" sz="2800" dirty="0" smtClean="0"/>
          </a:p>
          <a:p>
            <a:r>
              <a:rPr lang="ja-JP" altLang="en-US" sz="2800" dirty="0" smtClean="0"/>
              <a:t>どうやって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は複数のリポジトリを管理するのか？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なぜ</a:t>
            </a:r>
            <a:r>
              <a:rPr kumimoji="1" lang="en-US" altLang="ja-JP" sz="2800" dirty="0" err="1" smtClean="0"/>
              <a:t>Git</a:t>
            </a:r>
            <a:r>
              <a:rPr kumimoji="1" lang="ja-JP" altLang="en-US" sz="2800" dirty="0" smtClean="0"/>
              <a:t>のリポジトリはほとんど壊れないのか？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なぜ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のリポジトリはコピーするだけで容易に移行できるのか？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699" y="424542"/>
            <a:ext cx="2313068" cy="1726127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7391399" y="578031"/>
            <a:ext cx="1624149" cy="620486"/>
          </a:xfrm>
          <a:prstGeom prst="wedgeRoundRectCallout">
            <a:avLst>
              <a:gd name="adj1" fmla="val 79752"/>
              <a:gd name="adj2" fmla="val 445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octocat</a:t>
            </a:r>
            <a:r>
              <a:rPr kumimoji="1" lang="en-US" altLang="ja-JP" dirty="0" smtClean="0"/>
              <a:t>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136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リモートサーバーを使う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94859" y="1288654"/>
            <a:ext cx="7292341" cy="5195966"/>
          </a:xfrm>
        </p:spPr>
        <p:txBody>
          <a:bodyPr>
            <a:normAutofit/>
          </a:bodyPr>
          <a:lstStyle/>
          <a:p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で直接操作できるのは、</a:t>
            </a:r>
            <a:r>
              <a:rPr lang="ja-JP" altLang="en-US" sz="2800" dirty="0" smtClean="0">
                <a:solidFill>
                  <a:srgbClr val="FF0000"/>
                </a:solidFill>
              </a:rPr>
              <a:t>あくまで「ローカルリポジトリ」のみ</a:t>
            </a:r>
            <a:r>
              <a:rPr lang="ja-JP" altLang="en-US" sz="2800" dirty="0" smtClean="0">
                <a:solidFill>
                  <a:schemeClr val="tx1"/>
                </a:solidFill>
              </a:rPr>
              <a:t>です。なので、基本はローカルリポジトリ運用をそのまま実践すれば</a:t>
            </a:r>
            <a:r>
              <a:rPr lang="en-US" altLang="ja-JP" sz="2800" dirty="0" smtClean="0">
                <a:solidFill>
                  <a:schemeClr val="tx1"/>
                </a:solidFill>
              </a:rPr>
              <a:t>OK</a:t>
            </a:r>
            <a:r>
              <a:rPr lang="ja-JP" altLang="en-US" sz="2800" dirty="0" err="1" smtClean="0">
                <a:solidFill>
                  <a:schemeClr val="tx1"/>
                </a:solidFill>
              </a:rPr>
              <a:t>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「プッシュ」</a:t>
            </a:r>
            <a:r>
              <a:rPr lang="ja-JP" altLang="en-US" sz="2800" dirty="0" smtClean="0">
                <a:solidFill>
                  <a:schemeClr val="tx1"/>
                </a:solidFill>
              </a:rPr>
              <a:t>という操作で、</a:t>
            </a:r>
            <a:r>
              <a:rPr lang="ja-JP" altLang="en-US" sz="2800" dirty="0">
                <a:solidFill>
                  <a:schemeClr val="tx1"/>
                </a:solidFill>
              </a:rPr>
              <a:t>ローカルのコミット情報が</a:t>
            </a:r>
            <a:r>
              <a:rPr lang="ja-JP" altLang="en-US" sz="2800" dirty="0" smtClean="0">
                <a:solidFill>
                  <a:schemeClr val="tx1"/>
                </a:solidFill>
              </a:rPr>
              <a:t>リモートに送信されます（データベース的に言えば、</a:t>
            </a:r>
            <a:r>
              <a:rPr lang="ja-JP" altLang="en-US" sz="2800" dirty="0" smtClean="0">
                <a:solidFill>
                  <a:srgbClr val="FF0000"/>
                </a:solidFill>
              </a:rPr>
              <a:t>レプリケートされる</a:t>
            </a:r>
            <a:r>
              <a:rPr lang="ja-JP" altLang="en-US" sz="2800" dirty="0" smtClean="0">
                <a:solidFill>
                  <a:schemeClr val="tx1"/>
                </a:solidFill>
              </a:rPr>
              <a:t>）。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逆</a:t>
            </a:r>
            <a:r>
              <a:rPr lang="ja-JP" altLang="en-US" sz="2800" dirty="0" smtClean="0">
                <a:solidFill>
                  <a:schemeClr val="tx1"/>
                </a:solidFill>
              </a:rPr>
              <a:t>に</a:t>
            </a:r>
            <a:r>
              <a:rPr lang="ja-JP" altLang="en-US" sz="2800" dirty="0" smtClean="0">
                <a:solidFill>
                  <a:srgbClr val="FF0000"/>
                </a:solidFill>
              </a:rPr>
              <a:t>「フェッチ」</a:t>
            </a:r>
            <a:r>
              <a:rPr lang="ja-JP" altLang="en-US" sz="2800" dirty="0" smtClean="0">
                <a:solidFill>
                  <a:schemeClr val="tx1"/>
                </a:solidFill>
              </a:rPr>
              <a:t>という操作で、リモートからローカルにコミット情報が取り込まれます。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フェッチ</a:t>
            </a:r>
            <a:r>
              <a:rPr lang="ja-JP" altLang="en-US" sz="2800" dirty="0" smtClean="0">
                <a:solidFill>
                  <a:schemeClr val="tx1"/>
                </a:solidFill>
              </a:rPr>
              <a:t>しただけでは、</a:t>
            </a:r>
            <a:r>
              <a:rPr lang="ja-JP" altLang="en-US" sz="2800" dirty="0" smtClean="0">
                <a:solidFill>
                  <a:srgbClr val="FF0000"/>
                </a:solidFill>
              </a:rPr>
              <a:t>ローカルリポジトリが更新されるだけである</a:t>
            </a:r>
            <a:r>
              <a:rPr lang="ja-JP" altLang="en-US" sz="2800" dirty="0">
                <a:solidFill>
                  <a:schemeClr val="tx1"/>
                </a:solidFill>
              </a:rPr>
              <a:t>事</a:t>
            </a:r>
            <a:r>
              <a:rPr lang="ja-JP" altLang="en-US" sz="2800" dirty="0" smtClean="0">
                <a:solidFill>
                  <a:schemeClr val="tx1"/>
                </a:solidFill>
              </a:rPr>
              <a:t>に注意。作業中のコードには</a:t>
            </a:r>
            <a:r>
              <a:rPr lang="ja-JP" altLang="en-US" sz="2800" dirty="0" smtClean="0">
                <a:solidFill>
                  <a:srgbClr val="FF0000"/>
                </a:solidFill>
              </a:rPr>
              <a:t>影響しません</a:t>
            </a:r>
            <a:r>
              <a:rPr lang="ja-JP" altLang="en-US" sz="2800" dirty="0" smtClean="0">
                <a:solidFill>
                  <a:schemeClr val="tx1"/>
                </a:solidFill>
              </a:rPr>
              <a:t>。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032" y="1498962"/>
            <a:ext cx="1400175" cy="193526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94" y="4193761"/>
            <a:ext cx="1961816" cy="19708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383" y="5237356"/>
            <a:ext cx="856297" cy="85704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507" y="2577183"/>
            <a:ext cx="856297" cy="857046"/>
          </a:xfrm>
          <a:prstGeom prst="rect">
            <a:avLst/>
          </a:prstGeom>
        </p:spPr>
      </p:pic>
      <p:sp>
        <p:nvSpPr>
          <p:cNvPr id="21" name="左カーブ矢印 20"/>
          <p:cNvSpPr/>
          <p:nvPr/>
        </p:nvSpPr>
        <p:spPr>
          <a:xfrm>
            <a:off x="2165032" y="5224055"/>
            <a:ext cx="666507" cy="800100"/>
          </a:xfrm>
          <a:prstGeom prst="curvedLeftArrow">
            <a:avLst>
              <a:gd name="adj1" fmla="val 26165"/>
              <a:gd name="adj2" fmla="val 50000"/>
              <a:gd name="adj3" fmla="val 25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上矢印 15"/>
          <p:cNvSpPr/>
          <p:nvPr/>
        </p:nvSpPr>
        <p:spPr>
          <a:xfrm rot="967642">
            <a:off x="2885005" y="3035067"/>
            <a:ext cx="534734" cy="2282185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push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下矢印 21"/>
          <p:cNvSpPr/>
          <p:nvPr/>
        </p:nvSpPr>
        <p:spPr>
          <a:xfrm rot="967642">
            <a:off x="3405179" y="3249330"/>
            <a:ext cx="534734" cy="2282185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fetch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50233" y="5358102"/>
            <a:ext cx="691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Repo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0288" y="2691277"/>
            <a:ext cx="691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Repo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343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コミット情報伝搬の基礎</a:t>
            </a:r>
            <a:endParaRPr kumimoji="1" lang="ja-JP" altLang="en-US" sz="4000" b="1" dirty="0"/>
          </a:p>
        </p:txBody>
      </p:sp>
      <p:sp>
        <p:nvSpPr>
          <p:cNvPr id="4" name="円/楕円 3"/>
          <p:cNvSpPr/>
          <p:nvPr/>
        </p:nvSpPr>
        <p:spPr>
          <a:xfrm>
            <a:off x="2636667" y="541020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2636667" y="470154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>
            <a:stCxn id="4" idx="0"/>
            <a:endCxn id="12" idx="4"/>
          </p:cNvCxnSpPr>
          <p:nvPr/>
        </p:nvCxnSpPr>
        <p:spPr>
          <a:xfrm flipV="1">
            <a:off x="2785257" y="4998720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角丸四角形吹き出し 36"/>
          <p:cNvSpPr/>
          <p:nvPr/>
        </p:nvSpPr>
        <p:spPr>
          <a:xfrm>
            <a:off x="9240861" y="5680710"/>
            <a:ext cx="2629485" cy="882941"/>
          </a:xfrm>
          <a:prstGeom prst="wedgeRoundRectCallout">
            <a:avLst>
              <a:gd name="adj1" fmla="val -76572"/>
              <a:gd name="adj2" fmla="val -549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オリジナルに存在したコミット</a:t>
            </a:r>
            <a:endParaRPr kumimoji="1" lang="ja-JP" altLang="en-US" dirty="0"/>
          </a:p>
        </p:txBody>
      </p:sp>
      <p:sp>
        <p:nvSpPr>
          <p:cNvPr id="39" name="円/楕円 38"/>
          <p:cNvSpPr/>
          <p:nvPr/>
        </p:nvSpPr>
        <p:spPr>
          <a:xfrm>
            <a:off x="8138160" y="541020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8138160" y="470154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41" name="直線矢印コネクタ 40"/>
          <p:cNvCxnSpPr>
            <a:stCxn id="39" idx="0"/>
            <a:endCxn id="40" idx="4"/>
          </p:cNvCxnSpPr>
          <p:nvPr/>
        </p:nvCxnSpPr>
        <p:spPr>
          <a:xfrm flipV="1">
            <a:off x="8286750" y="4998720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左矢印 41"/>
          <p:cNvSpPr/>
          <p:nvPr/>
        </p:nvSpPr>
        <p:spPr>
          <a:xfrm>
            <a:off x="3811905" y="4587240"/>
            <a:ext cx="3672840" cy="118872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初回レプリケート（</a:t>
            </a:r>
            <a:r>
              <a:rPr kumimoji="1" lang="en-US" altLang="ja-JP" dirty="0" smtClean="0"/>
              <a:t>clone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052" y="1272752"/>
            <a:ext cx="1400175" cy="1935267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9" y="1303020"/>
            <a:ext cx="1961816" cy="197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/>
              <a:t>コミット情報伝搬の基礎</a:t>
            </a:r>
            <a:endParaRPr kumimoji="1" lang="ja-JP" altLang="en-US" sz="4000" b="1" dirty="0"/>
          </a:p>
        </p:txBody>
      </p:sp>
      <p:sp>
        <p:nvSpPr>
          <p:cNvPr id="4" name="円/楕円 3"/>
          <p:cNvSpPr/>
          <p:nvPr/>
        </p:nvSpPr>
        <p:spPr>
          <a:xfrm>
            <a:off x="2636667" y="541020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2636667" y="470154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>
            <a:stCxn id="4" idx="0"/>
            <a:endCxn id="12" idx="4"/>
          </p:cNvCxnSpPr>
          <p:nvPr/>
        </p:nvCxnSpPr>
        <p:spPr>
          <a:xfrm flipV="1">
            <a:off x="2785257" y="4998720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/>
          <p:nvPr/>
        </p:nvSpPr>
        <p:spPr>
          <a:xfrm>
            <a:off x="8138160" y="541020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8138160" y="470154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41" name="直線矢印コネクタ 40"/>
          <p:cNvCxnSpPr>
            <a:stCxn id="39" idx="0"/>
            <a:endCxn id="40" idx="4"/>
          </p:cNvCxnSpPr>
          <p:nvPr/>
        </p:nvCxnSpPr>
        <p:spPr>
          <a:xfrm flipV="1">
            <a:off x="8286750" y="4998720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052" y="1272752"/>
            <a:ext cx="1400175" cy="1935267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9" y="1303020"/>
            <a:ext cx="1961816" cy="1970887"/>
          </a:xfrm>
          <a:prstGeom prst="rect">
            <a:avLst/>
          </a:prstGeom>
        </p:spPr>
      </p:pic>
      <p:sp>
        <p:nvSpPr>
          <p:cNvPr id="14" name="円/楕円 13"/>
          <p:cNvSpPr/>
          <p:nvPr/>
        </p:nvSpPr>
        <p:spPr>
          <a:xfrm>
            <a:off x="2636667" y="397544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2636667" y="161324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12" idx="0"/>
            <a:endCxn id="14" idx="4"/>
          </p:cNvCxnSpPr>
          <p:nvPr/>
        </p:nvCxnSpPr>
        <p:spPr>
          <a:xfrm flipV="1">
            <a:off x="2785257" y="4272621"/>
            <a:ext cx="0" cy="4289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4" idx="0"/>
            <a:endCxn id="15" idx="4"/>
          </p:cNvCxnSpPr>
          <p:nvPr/>
        </p:nvCxnSpPr>
        <p:spPr>
          <a:xfrm flipV="1">
            <a:off x="2785257" y="1910421"/>
            <a:ext cx="0" cy="20650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3497727" y="447836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3497727" y="352044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>
            <a:stCxn id="18" idx="0"/>
            <a:endCxn id="19" idx="4"/>
          </p:cNvCxnSpPr>
          <p:nvPr/>
        </p:nvCxnSpPr>
        <p:spPr>
          <a:xfrm flipV="1">
            <a:off x="3646317" y="3817620"/>
            <a:ext cx="0" cy="6607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9" idx="0"/>
            <a:endCxn id="15" idx="5"/>
          </p:cNvCxnSpPr>
          <p:nvPr/>
        </p:nvCxnSpPr>
        <p:spPr>
          <a:xfrm flipH="1" flipV="1">
            <a:off x="2890326" y="1866900"/>
            <a:ext cx="755991" cy="165354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吹き出し 21"/>
          <p:cNvSpPr/>
          <p:nvPr/>
        </p:nvSpPr>
        <p:spPr>
          <a:xfrm>
            <a:off x="3751385" y="1649142"/>
            <a:ext cx="2829510" cy="882941"/>
          </a:xfrm>
          <a:prstGeom prst="wedgeRoundRectCallout">
            <a:avLst>
              <a:gd name="adj1" fmla="val -76282"/>
              <a:gd name="adj2" fmla="val -3335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自分が変更して保存したコミット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>
            <a:stCxn id="4" idx="7"/>
            <a:endCxn id="18" idx="3"/>
          </p:cNvCxnSpPr>
          <p:nvPr/>
        </p:nvCxnSpPr>
        <p:spPr>
          <a:xfrm flipV="1">
            <a:off x="2890326" y="4732020"/>
            <a:ext cx="650922" cy="7217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40" idx="0"/>
            <a:endCxn id="28" idx="4"/>
          </p:cNvCxnSpPr>
          <p:nvPr/>
        </p:nvCxnSpPr>
        <p:spPr>
          <a:xfrm flipV="1">
            <a:off x="8286750" y="4147990"/>
            <a:ext cx="0" cy="55355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"/>
          <p:cNvSpPr/>
          <p:nvPr/>
        </p:nvSpPr>
        <p:spPr>
          <a:xfrm>
            <a:off x="8138160" y="385081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8138160" y="305943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33" name="直線矢印コネクタ 32"/>
          <p:cNvCxnSpPr>
            <a:stCxn id="28" idx="0"/>
            <a:endCxn id="32" idx="4"/>
          </p:cNvCxnSpPr>
          <p:nvPr/>
        </p:nvCxnSpPr>
        <p:spPr>
          <a:xfrm flipV="1">
            <a:off x="8286750" y="3356610"/>
            <a:ext cx="0" cy="4942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/楕円 37"/>
          <p:cNvSpPr/>
          <p:nvPr/>
        </p:nvSpPr>
        <p:spPr>
          <a:xfrm>
            <a:off x="7425690" y="3663263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cxnSp>
        <p:nvCxnSpPr>
          <p:cNvPr id="45" name="直線矢印コネクタ 44"/>
          <p:cNvCxnSpPr>
            <a:stCxn id="40" idx="1"/>
            <a:endCxn id="38" idx="5"/>
          </p:cNvCxnSpPr>
          <p:nvPr/>
        </p:nvCxnSpPr>
        <p:spPr>
          <a:xfrm flipH="1" flipV="1">
            <a:off x="7679349" y="3916922"/>
            <a:ext cx="502332" cy="82813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38" idx="7"/>
            <a:endCxn id="32" idx="3"/>
          </p:cNvCxnSpPr>
          <p:nvPr/>
        </p:nvCxnSpPr>
        <p:spPr>
          <a:xfrm flipV="1">
            <a:off x="7679349" y="3313089"/>
            <a:ext cx="502332" cy="39369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角丸四角形吹き出し 46"/>
          <p:cNvSpPr/>
          <p:nvPr/>
        </p:nvSpPr>
        <p:spPr>
          <a:xfrm>
            <a:off x="8972775" y="3979586"/>
            <a:ext cx="2253886" cy="851829"/>
          </a:xfrm>
          <a:prstGeom prst="wedgeRoundRectCallout">
            <a:avLst>
              <a:gd name="adj1" fmla="val -69011"/>
              <a:gd name="adj2" fmla="val -4111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別の人のコミット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サーバ</a:t>
            </a:r>
            <a:r>
              <a:rPr kumimoji="1" lang="ja-JP" altLang="en-US" dirty="0" smtClean="0"/>
              <a:t>ーに</a:t>
            </a:r>
            <a:r>
              <a:rPr kumimoji="1" lang="en-US" altLang="ja-JP" dirty="0" smtClean="0"/>
              <a:t>push</a:t>
            </a:r>
            <a:r>
              <a:rPr kumimoji="1" lang="ja-JP" altLang="en-US" dirty="0" smtClean="0"/>
              <a:t>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70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/>
              <a:t>コミット情報伝搬の基礎</a:t>
            </a:r>
            <a:endParaRPr kumimoji="1" lang="ja-JP" altLang="en-US" sz="4000" b="1" dirty="0"/>
          </a:p>
        </p:txBody>
      </p:sp>
      <p:sp>
        <p:nvSpPr>
          <p:cNvPr id="4" name="円/楕円 3"/>
          <p:cNvSpPr/>
          <p:nvPr/>
        </p:nvSpPr>
        <p:spPr>
          <a:xfrm>
            <a:off x="3442812" y="541020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3442812" y="470154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>
            <a:stCxn id="4" idx="0"/>
            <a:endCxn id="12" idx="4"/>
          </p:cNvCxnSpPr>
          <p:nvPr/>
        </p:nvCxnSpPr>
        <p:spPr>
          <a:xfrm flipV="1">
            <a:off x="3591402" y="4998720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052" y="1272752"/>
            <a:ext cx="1400175" cy="1935267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9" y="1303020"/>
            <a:ext cx="1961816" cy="1970887"/>
          </a:xfrm>
          <a:prstGeom prst="rect">
            <a:avLst/>
          </a:prstGeom>
        </p:spPr>
      </p:pic>
      <p:sp>
        <p:nvSpPr>
          <p:cNvPr id="14" name="円/楕円 13"/>
          <p:cNvSpPr/>
          <p:nvPr/>
        </p:nvSpPr>
        <p:spPr>
          <a:xfrm>
            <a:off x="3442812" y="397544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3442812" y="161324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12" idx="0"/>
            <a:endCxn id="14" idx="4"/>
          </p:cNvCxnSpPr>
          <p:nvPr/>
        </p:nvCxnSpPr>
        <p:spPr>
          <a:xfrm flipV="1">
            <a:off x="3591402" y="4272621"/>
            <a:ext cx="0" cy="4289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4" idx="0"/>
            <a:endCxn id="15" idx="4"/>
          </p:cNvCxnSpPr>
          <p:nvPr/>
        </p:nvCxnSpPr>
        <p:spPr>
          <a:xfrm flipV="1">
            <a:off x="3591402" y="1910421"/>
            <a:ext cx="0" cy="20650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4303872" y="447836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4303872" y="352044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>
            <a:stCxn id="18" idx="0"/>
            <a:endCxn id="19" idx="4"/>
          </p:cNvCxnSpPr>
          <p:nvPr/>
        </p:nvCxnSpPr>
        <p:spPr>
          <a:xfrm flipV="1">
            <a:off x="4452462" y="3817620"/>
            <a:ext cx="0" cy="6607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9" idx="0"/>
            <a:endCxn id="15" idx="5"/>
          </p:cNvCxnSpPr>
          <p:nvPr/>
        </p:nvCxnSpPr>
        <p:spPr>
          <a:xfrm flipH="1" flipV="1">
            <a:off x="3696471" y="1866900"/>
            <a:ext cx="755991" cy="165354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4" idx="7"/>
            <a:endCxn id="18" idx="3"/>
          </p:cNvCxnSpPr>
          <p:nvPr/>
        </p:nvCxnSpPr>
        <p:spPr>
          <a:xfrm flipV="1">
            <a:off x="3696471" y="4732020"/>
            <a:ext cx="650922" cy="7217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左矢印 28"/>
          <p:cNvSpPr/>
          <p:nvPr/>
        </p:nvSpPr>
        <p:spPr>
          <a:xfrm>
            <a:off x="5080488" y="3553630"/>
            <a:ext cx="2306075" cy="118872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フェッチ</a:t>
            </a:r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2785653" y="3870372"/>
            <a:ext cx="297180" cy="297180"/>
          </a:xfrm>
          <a:prstGeom prst="ellips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2791747" y="3099728"/>
            <a:ext cx="297180" cy="297180"/>
          </a:xfrm>
          <a:prstGeom prst="ellips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36" name="直線矢印コネクタ 35"/>
          <p:cNvCxnSpPr>
            <a:stCxn id="34" idx="0"/>
            <a:endCxn id="35" idx="4"/>
          </p:cNvCxnSpPr>
          <p:nvPr/>
        </p:nvCxnSpPr>
        <p:spPr>
          <a:xfrm flipV="1">
            <a:off x="2934243" y="3396908"/>
            <a:ext cx="6094" cy="4734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12" idx="1"/>
            <a:endCxn id="34" idx="5"/>
          </p:cNvCxnSpPr>
          <p:nvPr/>
        </p:nvCxnSpPr>
        <p:spPr>
          <a:xfrm flipH="1" flipV="1">
            <a:off x="3039312" y="4124031"/>
            <a:ext cx="447021" cy="62103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2138133" y="3768332"/>
            <a:ext cx="297180" cy="297180"/>
          </a:xfrm>
          <a:prstGeom prst="ellips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cxnSp>
        <p:nvCxnSpPr>
          <p:cNvPr id="49" name="直線矢印コネクタ 48"/>
          <p:cNvCxnSpPr>
            <a:stCxn id="42" idx="7"/>
            <a:endCxn id="35" idx="2"/>
          </p:cNvCxnSpPr>
          <p:nvPr/>
        </p:nvCxnSpPr>
        <p:spPr>
          <a:xfrm flipV="1">
            <a:off x="2391792" y="3248318"/>
            <a:ext cx="399955" cy="56353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角丸四角形吹き出し 49"/>
          <p:cNvSpPr/>
          <p:nvPr/>
        </p:nvSpPr>
        <p:spPr>
          <a:xfrm>
            <a:off x="4779135" y="1417320"/>
            <a:ext cx="4128645" cy="899160"/>
          </a:xfrm>
          <a:prstGeom prst="wedgeRoundRectCallout">
            <a:avLst>
              <a:gd name="adj1" fmla="val -64966"/>
              <a:gd name="adj2" fmla="val 5294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コミット情報がローカルリポジトリに取り込まれる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（しかし互いは影響し合わない）</a:t>
            </a:r>
            <a:endParaRPr kumimoji="1" lang="ja-JP" altLang="en-US" dirty="0"/>
          </a:p>
        </p:txBody>
      </p:sp>
      <p:sp>
        <p:nvSpPr>
          <p:cNvPr id="47" name="円/楕円 46"/>
          <p:cNvSpPr/>
          <p:nvPr/>
        </p:nvSpPr>
        <p:spPr>
          <a:xfrm>
            <a:off x="8382475" y="541020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51" name="円/楕円 50"/>
          <p:cNvSpPr/>
          <p:nvPr/>
        </p:nvSpPr>
        <p:spPr>
          <a:xfrm>
            <a:off x="8382475" y="470154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52" name="直線矢印コネクタ 51"/>
          <p:cNvCxnSpPr>
            <a:stCxn id="47" idx="0"/>
            <a:endCxn id="51" idx="4"/>
          </p:cNvCxnSpPr>
          <p:nvPr/>
        </p:nvCxnSpPr>
        <p:spPr>
          <a:xfrm flipV="1">
            <a:off x="8531065" y="4998720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stCxn id="51" idx="0"/>
            <a:endCxn id="54" idx="4"/>
          </p:cNvCxnSpPr>
          <p:nvPr/>
        </p:nvCxnSpPr>
        <p:spPr>
          <a:xfrm flipV="1">
            <a:off x="8531065" y="4147990"/>
            <a:ext cx="0" cy="55355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円/楕円 53"/>
          <p:cNvSpPr/>
          <p:nvPr/>
        </p:nvSpPr>
        <p:spPr>
          <a:xfrm>
            <a:off x="8382475" y="385081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55" name="円/楕円 54"/>
          <p:cNvSpPr/>
          <p:nvPr/>
        </p:nvSpPr>
        <p:spPr>
          <a:xfrm>
            <a:off x="8382475" y="305943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56" name="直線矢印コネクタ 55"/>
          <p:cNvCxnSpPr>
            <a:stCxn id="54" idx="0"/>
            <a:endCxn id="55" idx="4"/>
          </p:cNvCxnSpPr>
          <p:nvPr/>
        </p:nvCxnSpPr>
        <p:spPr>
          <a:xfrm flipV="1">
            <a:off x="8531065" y="3356610"/>
            <a:ext cx="0" cy="4942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円/楕円 56"/>
          <p:cNvSpPr/>
          <p:nvPr/>
        </p:nvSpPr>
        <p:spPr>
          <a:xfrm>
            <a:off x="7670005" y="3663263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cxnSp>
        <p:nvCxnSpPr>
          <p:cNvPr id="58" name="直線矢印コネクタ 57"/>
          <p:cNvCxnSpPr>
            <a:stCxn id="51" idx="1"/>
            <a:endCxn id="57" idx="5"/>
          </p:cNvCxnSpPr>
          <p:nvPr/>
        </p:nvCxnSpPr>
        <p:spPr>
          <a:xfrm flipH="1" flipV="1">
            <a:off x="7923664" y="3916922"/>
            <a:ext cx="502332" cy="82813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57" idx="7"/>
            <a:endCxn id="55" idx="3"/>
          </p:cNvCxnSpPr>
          <p:nvPr/>
        </p:nvCxnSpPr>
        <p:spPr>
          <a:xfrm flipV="1">
            <a:off x="7923664" y="3313089"/>
            <a:ext cx="502332" cy="39369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stCxn id="12" idx="2"/>
            <a:endCxn id="42" idx="5"/>
          </p:cNvCxnSpPr>
          <p:nvPr/>
        </p:nvCxnSpPr>
        <p:spPr>
          <a:xfrm flipH="1" flipV="1">
            <a:off x="2391792" y="4021991"/>
            <a:ext cx="1051020" cy="82813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>
          <a:xfrm>
            <a:off x="2006221" y="2879678"/>
            <a:ext cx="1371600" cy="211904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4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/>
              <a:t>コミット情報伝搬の基礎</a:t>
            </a:r>
            <a:endParaRPr kumimoji="1" lang="ja-JP" altLang="en-US" sz="4000" b="1" dirty="0"/>
          </a:p>
        </p:txBody>
      </p:sp>
      <p:sp>
        <p:nvSpPr>
          <p:cNvPr id="4" name="円/楕円 3"/>
          <p:cNvSpPr/>
          <p:nvPr/>
        </p:nvSpPr>
        <p:spPr>
          <a:xfrm>
            <a:off x="3442812" y="541020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3442812" y="470154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>
            <a:stCxn id="4" idx="0"/>
            <a:endCxn id="12" idx="4"/>
          </p:cNvCxnSpPr>
          <p:nvPr/>
        </p:nvCxnSpPr>
        <p:spPr>
          <a:xfrm flipV="1">
            <a:off x="3591402" y="4998720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052" y="1272752"/>
            <a:ext cx="1400175" cy="1935267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9" y="1303020"/>
            <a:ext cx="1961816" cy="1970887"/>
          </a:xfrm>
          <a:prstGeom prst="rect">
            <a:avLst/>
          </a:prstGeom>
        </p:spPr>
      </p:pic>
      <p:sp>
        <p:nvSpPr>
          <p:cNvPr id="14" name="円/楕円 13"/>
          <p:cNvSpPr/>
          <p:nvPr/>
        </p:nvSpPr>
        <p:spPr>
          <a:xfrm>
            <a:off x="3442812" y="397544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3442812" y="242316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12" idx="0"/>
            <a:endCxn id="14" idx="4"/>
          </p:cNvCxnSpPr>
          <p:nvPr/>
        </p:nvCxnSpPr>
        <p:spPr>
          <a:xfrm flipV="1">
            <a:off x="3591402" y="4272621"/>
            <a:ext cx="0" cy="4289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4" idx="0"/>
            <a:endCxn id="15" idx="4"/>
          </p:cNvCxnSpPr>
          <p:nvPr/>
        </p:nvCxnSpPr>
        <p:spPr>
          <a:xfrm flipV="1">
            <a:off x="3591402" y="2720340"/>
            <a:ext cx="0" cy="12551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4303872" y="447836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4303872" y="352044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>
            <a:stCxn id="18" idx="0"/>
            <a:endCxn id="19" idx="4"/>
          </p:cNvCxnSpPr>
          <p:nvPr/>
        </p:nvCxnSpPr>
        <p:spPr>
          <a:xfrm flipV="1">
            <a:off x="4452462" y="3817620"/>
            <a:ext cx="0" cy="6607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9" idx="0"/>
            <a:endCxn id="15" idx="5"/>
          </p:cNvCxnSpPr>
          <p:nvPr/>
        </p:nvCxnSpPr>
        <p:spPr>
          <a:xfrm flipH="1" flipV="1">
            <a:off x="3696471" y="2676819"/>
            <a:ext cx="755991" cy="8436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4" idx="7"/>
            <a:endCxn id="18" idx="3"/>
          </p:cNvCxnSpPr>
          <p:nvPr/>
        </p:nvCxnSpPr>
        <p:spPr>
          <a:xfrm flipV="1">
            <a:off x="3696471" y="4732020"/>
            <a:ext cx="650922" cy="7217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2851732" y="3942098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2849603" y="305071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36" name="直線矢印コネクタ 35"/>
          <p:cNvCxnSpPr>
            <a:stCxn id="34" idx="0"/>
            <a:endCxn id="35" idx="4"/>
          </p:cNvCxnSpPr>
          <p:nvPr/>
        </p:nvCxnSpPr>
        <p:spPr>
          <a:xfrm flipH="1" flipV="1">
            <a:off x="2998193" y="3347890"/>
            <a:ext cx="2129" cy="59420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12" idx="1"/>
            <a:endCxn id="34" idx="5"/>
          </p:cNvCxnSpPr>
          <p:nvPr/>
        </p:nvCxnSpPr>
        <p:spPr>
          <a:xfrm flipH="1" flipV="1">
            <a:off x="3105391" y="4195757"/>
            <a:ext cx="380942" cy="54930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2187181" y="3853614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cxnSp>
        <p:nvCxnSpPr>
          <p:cNvPr id="48" name="直線矢印コネクタ 47"/>
          <p:cNvCxnSpPr>
            <a:stCxn id="12" idx="2"/>
            <a:endCxn id="42" idx="5"/>
          </p:cNvCxnSpPr>
          <p:nvPr/>
        </p:nvCxnSpPr>
        <p:spPr>
          <a:xfrm flipH="1" flipV="1">
            <a:off x="2440840" y="4107273"/>
            <a:ext cx="1001972" cy="74285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42" idx="7"/>
            <a:endCxn id="35" idx="2"/>
          </p:cNvCxnSpPr>
          <p:nvPr/>
        </p:nvCxnSpPr>
        <p:spPr>
          <a:xfrm flipV="1">
            <a:off x="2440840" y="3199300"/>
            <a:ext cx="408763" cy="69783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角丸四角形吹き出し 49"/>
          <p:cNvSpPr/>
          <p:nvPr/>
        </p:nvSpPr>
        <p:spPr>
          <a:xfrm>
            <a:off x="4610114" y="1270406"/>
            <a:ext cx="4069541" cy="1245064"/>
          </a:xfrm>
          <a:prstGeom prst="wedgeRoundRectCallout">
            <a:avLst>
              <a:gd name="adj1" fmla="val -67756"/>
              <a:gd name="adj2" fmla="val -32603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マージ作業は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あくまでも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ローカルの手動操作で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のみ可能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マージ</a:t>
            </a:r>
            <a:r>
              <a:rPr kumimoji="1" lang="ja-JP" altLang="en-US" dirty="0" smtClean="0"/>
              <a:t>を試みて初めてコンフリクトが発生する可能性がある。</a:t>
            </a:r>
            <a:endParaRPr kumimoji="1" lang="ja-JP" altLang="en-US" dirty="0"/>
          </a:p>
        </p:txBody>
      </p:sp>
      <p:sp>
        <p:nvSpPr>
          <p:cNvPr id="47" name="円/楕円 46"/>
          <p:cNvSpPr/>
          <p:nvPr/>
        </p:nvSpPr>
        <p:spPr>
          <a:xfrm>
            <a:off x="3442812" y="1395559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</a:t>
            </a:r>
            <a:endParaRPr kumimoji="1" lang="ja-JP" altLang="en-US" dirty="0"/>
          </a:p>
        </p:txBody>
      </p:sp>
      <p:cxnSp>
        <p:nvCxnSpPr>
          <p:cNvPr id="51" name="直線矢印コネクタ 50"/>
          <p:cNvCxnSpPr>
            <a:stCxn id="35" idx="0"/>
            <a:endCxn id="47" idx="3"/>
          </p:cNvCxnSpPr>
          <p:nvPr/>
        </p:nvCxnSpPr>
        <p:spPr>
          <a:xfrm flipV="1">
            <a:off x="2998193" y="1649218"/>
            <a:ext cx="488140" cy="14014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15" idx="0"/>
            <a:endCxn id="47" idx="4"/>
          </p:cNvCxnSpPr>
          <p:nvPr/>
        </p:nvCxnSpPr>
        <p:spPr>
          <a:xfrm flipV="1">
            <a:off x="3591402" y="1692739"/>
            <a:ext cx="0" cy="730421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/>
          <p:cNvSpPr/>
          <p:nvPr/>
        </p:nvSpPr>
        <p:spPr>
          <a:xfrm>
            <a:off x="8382475" y="541020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54" name="円/楕円 53"/>
          <p:cNvSpPr/>
          <p:nvPr/>
        </p:nvSpPr>
        <p:spPr>
          <a:xfrm>
            <a:off x="8382475" y="470154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55" name="直線矢印コネクタ 54"/>
          <p:cNvCxnSpPr>
            <a:stCxn id="53" idx="0"/>
            <a:endCxn id="54" idx="4"/>
          </p:cNvCxnSpPr>
          <p:nvPr/>
        </p:nvCxnSpPr>
        <p:spPr>
          <a:xfrm flipV="1">
            <a:off x="8531065" y="4998720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stCxn id="54" idx="0"/>
            <a:endCxn id="57" idx="4"/>
          </p:cNvCxnSpPr>
          <p:nvPr/>
        </p:nvCxnSpPr>
        <p:spPr>
          <a:xfrm flipV="1">
            <a:off x="8531065" y="4147990"/>
            <a:ext cx="0" cy="55355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円/楕円 56"/>
          <p:cNvSpPr/>
          <p:nvPr/>
        </p:nvSpPr>
        <p:spPr>
          <a:xfrm>
            <a:off x="8382475" y="385081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58" name="円/楕円 57"/>
          <p:cNvSpPr/>
          <p:nvPr/>
        </p:nvSpPr>
        <p:spPr>
          <a:xfrm>
            <a:off x="8382475" y="305943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59" name="直線矢印コネクタ 58"/>
          <p:cNvCxnSpPr>
            <a:stCxn id="57" idx="0"/>
            <a:endCxn id="58" idx="4"/>
          </p:cNvCxnSpPr>
          <p:nvPr/>
        </p:nvCxnSpPr>
        <p:spPr>
          <a:xfrm flipV="1">
            <a:off x="8531065" y="3356610"/>
            <a:ext cx="0" cy="4942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/楕円 59"/>
          <p:cNvSpPr/>
          <p:nvPr/>
        </p:nvSpPr>
        <p:spPr>
          <a:xfrm>
            <a:off x="7670005" y="3663263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cxnSp>
        <p:nvCxnSpPr>
          <p:cNvPr id="61" name="直線矢印コネクタ 60"/>
          <p:cNvCxnSpPr>
            <a:stCxn id="54" idx="1"/>
            <a:endCxn id="60" idx="5"/>
          </p:cNvCxnSpPr>
          <p:nvPr/>
        </p:nvCxnSpPr>
        <p:spPr>
          <a:xfrm flipH="1" flipV="1">
            <a:off x="7923664" y="3916922"/>
            <a:ext cx="502332" cy="82813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stCxn id="60" idx="7"/>
            <a:endCxn id="58" idx="3"/>
          </p:cNvCxnSpPr>
          <p:nvPr/>
        </p:nvCxnSpPr>
        <p:spPr>
          <a:xfrm flipV="1">
            <a:off x="7923664" y="3313089"/>
            <a:ext cx="502332" cy="39369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72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/>
              <a:t>コミット情報伝搬の基礎</a:t>
            </a:r>
            <a:endParaRPr kumimoji="1" lang="ja-JP" altLang="en-US" sz="4000" b="1" dirty="0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052" y="1272752"/>
            <a:ext cx="1400175" cy="1935267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9" y="1303020"/>
            <a:ext cx="1961816" cy="1970887"/>
          </a:xfrm>
          <a:prstGeom prst="rect">
            <a:avLst/>
          </a:prstGeom>
        </p:spPr>
      </p:pic>
      <p:sp>
        <p:nvSpPr>
          <p:cNvPr id="29" name="左矢印 28"/>
          <p:cNvSpPr/>
          <p:nvPr/>
        </p:nvSpPr>
        <p:spPr>
          <a:xfrm flipH="1">
            <a:off x="5024909" y="3173141"/>
            <a:ext cx="2527057" cy="118872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プッシュ</a:t>
            </a:r>
            <a:endParaRPr kumimoji="1" lang="ja-JP" altLang="en-US" dirty="0"/>
          </a:p>
        </p:txBody>
      </p:sp>
      <p:sp>
        <p:nvSpPr>
          <p:cNvPr id="50" name="角丸四角形吹き出し 49"/>
          <p:cNvSpPr/>
          <p:nvPr/>
        </p:nvSpPr>
        <p:spPr>
          <a:xfrm>
            <a:off x="4334276" y="1272752"/>
            <a:ext cx="3749222" cy="1052660"/>
          </a:xfrm>
          <a:prstGeom prst="wedgeRoundRectCallout">
            <a:avLst>
              <a:gd name="adj1" fmla="val 71603"/>
              <a:gd name="adj2" fmla="val 5718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ローカルのコミットがリモートに取り込まれる。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結果</a:t>
            </a:r>
            <a:r>
              <a:rPr kumimoji="1" lang="ja-JP" altLang="en-US" dirty="0" smtClean="0"/>
              <a:t>として整合性が取れる</a:t>
            </a:r>
            <a:endParaRPr kumimoji="1" lang="ja-JP" altLang="en-US" dirty="0"/>
          </a:p>
        </p:txBody>
      </p:sp>
      <p:sp>
        <p:nvSpPr>
          <p:cNvPr id="51" name="円/楕円 50"/>
          <p:cNvSpPr/>
          <p:nvPr/>
        </p:nvSpPr>
        <p:spPr>
          <a:xfrm>
            <a:off x="3442812" y="541020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52" name="円/楕円 51"/>
          <p:cNvSpPr/>
          <p:nvPr/>
        </p:nvSpPr>
        <p:spPr>
          <a:xfrm>
            <a:off x="3442812" y="470154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53" name="直線矢印コネクタ 52"/>
          <p:cNvCxnSpPr>
            <a:stCxn id="51" idx="0"/>
            <a:endCxn id="52" idx="4"/>
          </p:cNvCxnSpPr>
          <p:nvPr/>
        </p:nvCxnSpPr>
        <p:spPr>
          <a:xfrm flipV="1">
            <a:off x="3591402" y="4998720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円/楕円 53"/>
          <p:cNvSpPr/>
          <p:nvPr/>
        </p:nvSpPr>
        <p:spPr>
          <a:xfrm>
            <a:off x="3442812" y="397544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55" name="円/楕円 54"/>
          <p:cNvSpPr/>
          <p:nvPr/>
        </p:nvSpPr>
        <p:spPr>
          <a:xfrm>
            <a:off x="3442812" y="242316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cxnSp>
        <p:nvCxnSpPr>
          <p:cNvPr id="56" name="直線矢印コネクタ 55"/>
          <p:cNvCxnSpPr>
            <a:stCxn id="52" idx="0"/>
            <a:endCxn id="54" idx="4"/>
          </p:cNvCxnSpPr>
          <p:nvPr/>
        </p:nvCxnSpPr>
        <p:spPr>
          <a:xfrm flipV="1">
            <a:off x="3591402" y="4272621"/>
            <a:ext cx="0" cy="4289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54" idx="0"/>
            <a:endCxn id="55" idx="4"/>
          </p:cNvCxnSpPr>
          <p:nvPr/>
        </p:nvCxnSpPr>
        <p:spPr>
          <a:xfrm flipV="1">
            <a:off x="3591402" y="2720340"/>
            <a:ext cx="0" cy="12551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/>
          <p:cNvSpPr/>
          <p:nvPr/>
        </p:nvSpPr>
        <p:spPr>
          <a:xfrm>
            <a:off x="4303872" y="447836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59" name="円/楕円 58"/>
          <p:cNvSpPr/>
          <p:nvPr/>
        </p:nvSpPr>
        <p:spPr>
          <a:xfrm>
            <a:off x="4303872" y="352044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60" name="直線矢印コネクタ 59"/>
          <p:cNvCxnSpPr>
            <a:stCxn id="58" idx="0"/>
            <a:endCxn id="59" idx="4"/>
          </p:cNvCxnSpPr>
          <p:nvPr/>
        </p:nvCxnSpPr>
        <p:spPr>
          <a:xfrm flipV="1">
            <a:off x="4452462" y="3817620"/>
            <a:ext cx="0" cy="6607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59" idx="0"/>
            <a:endCxn id="55" idx="5"/>
          </p:cNvCxnSpPr>
          <p:nvPr/>
        </p:nvCxnSpPr>
        <p:spPr>
          <a:xfrm flipH="1" flipV="1">
            <a:off x="3696471" y="2676819"/>
            <a:ext cx="755991" cy="8436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stCxn id="51" idx="7"/>
            <a:endCxn id="58" idx="3"/>
          </p:cNvCxnSpPr>
          <p:nvPr/>
        </p:nvCxnSpPr>
        <p:spPr>
          <a:xfrm flipV="1">
            <a:off x="3696471" y="4732020"/>
            <a:ext cx="650922" cy="7217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/楕円 62"/>
          <p:cNvSpPr/>
          <p:nvPr/>
        </p:nvSpPr>
        <p:spPr>
          <a:xfrm>
            <a:off x="2851732" y="3942098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64" name="円/楕円 63"/>
          <p:cNvSpPr/>
          <p:nvPr/>
        </p:nvSpPr>
        <p:spPr>
          <a:xfrm>
            <a:off x="2849603" y="305071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65" name="直線矢印コネクタ 64"/>
          <p:cNvCxnSpPr>
            <a:stCxn id="63" idx="0"/>
            <a:endCxn id="64" idx="4"/>
          </p:cNvCxnSpPr>
          <p:nvPr/>
        </p:nvCxnSpPr>
        <p:spPr>
          <a:xfrm flipH="1" flipV="1">
            <a:off x="2998193" y="3347890"/>
            <a:ext cx="2129" cy="59420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52" idx="1"/>
            <a:endCxn id="63" idx="5"/>
          </p:cNvCxnSpPr>
          <p:nvPr/>
        </p:nvCxnSpPr>
        <p:spPr>
          <a:xfrm flipH="1" flipV="1">
            <a:off x="3105391" y="4195757"/>
            <a:ext cx="380942" cy="54930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2187181" y="3853614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cxnSp>
        <p:nvCxnSpPr>
          <p:cNvPr id="68" name="直線矢印コネクタ 67"/>
          <p:cNvCxnSpPr>
            <a:stCxn id="52" idx="2"/>
            <a:endCxn id="67" idx="5"/>
          </p:cNvCxnSpPr>
          <p:nvPr/>
        </p:nvCxnSpPr>
        <p:spPr>
          <a:xfrm flipH="1" flipV="1">
            <a:off x="2440840" y="4107273"/>
            <a:ext cx="1001972" cy="74285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>
            <a:stCxn id="67" idx="7"/>
            <a:endCxn id="64" idx="2"/>
          </p:cNvCxnSpPr>
          <p:nvPr/>
        </p:nvCxnSpPr>
        <p:spPr>
          <a:xfrm flipV="1">
            <a:off x="2440840" y="3199300"/>
            <a:ext cx="408763" cy="69783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円/楕円 113"/>
          <p:cNvSpPr/>
          <p:nvPr/>
        </p:nvSpPr>
        <p:spPr>
          <a:xfrm>
            <a:off x="3442812" y="1395559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</a:t>
            </a:r>
            <a:endParaRPr kumimoji="1" lang="ja-JP" altLang="en-US" dirty="0"/>
          </a:p>
        </p:txBody>
      </p:sp>
      <p:cxnSp>
        <p:nvCxnSpPr>
          <p:cNvPr id="115" name="直線矢印コネクタ 114"/>
          <p:cNvCxnSpPr>
            <a:stCxn id="64" idx="0"/>
            <a:endCxn id="114" idx="3"/>
          </p:cNvCxnSpPr>
          <p:nvPr/>
        </p:nvCxnSpPr>
        <p:spPr>
          <a:xfrm flipV="1">
            <a:off x="2998193" y="1649218"/>
            <a:ext cx="488140" cy="14014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>
            <a:stCxn id="55" idx="0"/>
            <a:endCxn id="114" idx="4"/>
          </p:cNvCxnSpPr>
          <p:nvPr/>
        </p:nvCxnSpPr>
        <p:spPr>
          <a:xfrm flipV="1">
            <a:off x="3591402" y="1692739"/>
            <a:ext cx="0" cy="730421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円/楕円 116"/>
          <p:cNvSpPr/>
          <p:nvPr/>
        </p:nvSpPr>
        <p:spPr>
          <a:xfrm>
            <a:off x="9360077" y="541020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18" name="円/楕円 117"/>
          <p:cNvSpPr/>
          <p:nvPr/>
        </p:nvSpPr>
        <p:spPr>
          <a:xfrm>
            <a:off x="9360077" y="470154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119" name="直線矢印コネクタ 118"/>
          <p:cNvCxnSpPr>
            <a:stCxn id="117" idx="0"/>
            <a:endCxn id="118" idx="4"/>
          </p:cNvCxnSpPr>
          <p:nvPr/>
        </p:nvCxnSpPr>
        <p:spPr>
          <a:xfrm flipV="1">
            <a:off x="9508667" y="4998720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円/楕円 119"/>
          <p:cNvSpPr/>
          <p:nvPr/>
        </p:nvSpPr>
        <p:spPr>
          <a:xfrm>
            <a:off x="9360077" y="397544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21" name="円/楕円 120"/>
          <p:cNvSpPr/>
          <p:nvPr/>
        </p:nvSpPr>
        <p:spPr>
          <a:xfrm>
            <a:off x="9360077" y="242316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cxnSp>
        <p:nvCxnSpPr>
          <p:cNvPr id="122" name="直線矢印コネクタ 121"/>
          <p:cNvCxnSpPr>
            <a:stCxn id="118" idx="0"/>
            <a:endCxn id="120" idx="4"/>
          </p:cNvCxnSpPr>
          <p:nvPr/>
        </p:nvCxnSpPr>
        <p:spPr>
          <a:xfrm flipV="1">
            <a:off x="9508667" y="4272621"/>
            <a:ext cx="0" cy="4289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>
            <a:stCxn id="120" idx="0"/>
            <a:endCxn id="121" idx="4"/>
          </p:cNvCxnSpPr>
          <p:nvPr/>
        </p:nvCxnSpPr>
        <p:spPr>
          <a:xfrm flipV="1">
            <a:off x="9508667" y="2720340"/>
            <a:ext cx="0" cy="12551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円/楕円 123"/>
          <p:cNvSpPr/>
          <p:nvPr/>
        </p:nvSpPr>
        <p:spPr>
          <a:xfrm>
            <a:off x="10221137" y="447836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25" name="円/楕円 124"/>
          <p:cNvSpPr/>
          <p:nvPr/>
        </p:nvSpPr>
        <p:spPr>
          <a:xfrm>
            <a:off x="10221137" y="352044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126" name="直線矢印コネクタ 125"/>
          <p:cNvCxnSpPr>
            <a:stCxn id="124" idx="0"/>
            <a:endCxn id="125" idx="4"/>
          </p:cNvCxnSpPr>
          <p:nvPr/>
        </p:nvCxnSpPr>
        <p:spPr>
          <a:xfrm flipV="1">
            <a:off x="10369727" y="3817620"/>
            <a:ext cx="0" cy="6607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>
            <a:stCxn id="125" idx="0"/>
            <a:endCxn id="121" idx="5"/>
          </p:cNvCxnSpPr>
          <p:nvPr/>
        </p:nvCxnSpPr>
        <p:spPr>
          <a:xfrm flipH="1" flipV="1">
            <a:off x="9613736" y="2676819"/>
            <a:ext cx="755991" cy="8436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>
            <a:stCxn id="117" idx="7"/>
            <a:endCxn id="124" idx="3"/>
          </p:cNvCxnSpPr>
          <p:nvPr/>
        </p:nvCxnSpPr>
        <p:spPr>
          <a:xfrm flipV="1">
            <a:off x="9613736" y="4732020"/>
            <a:ext cx="650922" cy="7217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円/楕円 128"/>
          <p:cNvSpPr/>
          <p:nvPr/>
        </p:nvSpPr>
        <p:spPr>
          <a:xfrm>
            <a:off x="8768997" y="3942098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130" name="円/楕円 129"/>
          <p:cNvSpPr/>
          <p:nvPr/>
        </p:nvSpPr>
        <p:spPr>
          <a:xfrm>
            <a:off x="8766868" y="305071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131" name="直線矢印コネクタ 130"/>
          <p:cNvCxnSpPr>
            <a:stCxn id="129" idx="0"/>
            <a:endCxn id="130" idx="4"/>
          </p:cNvCxnSpPr>
          <p:nvPr/>
        </p:nvCxnSpPr>
        <p:spPr>
          <a:xfrm flipH="1" flipV="1">
            <a:off x="8915458" y="3347890"/>
            <a:ext cx="2129" cy="59420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>
            <a:stCxn id="118" idx="1"/>
            <a:endCxn id="129" idx="5"/>
          </p:cNvCxnSpPr>
          <p:nvPr/>
        </p:nvCxnSpPr>
        <p:spPr>
          <a:xfrm flipH="1" flipV="1">
            <a:off x="9022656" y="4195757"/>
            <a:ext cx="380942" cy="54930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円/楕円 132"/>
          <p:cNvSpPr/>
          <p:nvPr/>
        </p:nvSpPr>
        <p:spPr>
          <a:xfrm>
            <a:off x="8104446" y="3853614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cxnSp>
        <p:nvCxnSpPr>
          <p:cNvPr id="134" name="直線矢印コネクタ 133"/>
          <p:cNvCxnSpPr>
            <a:stCxn id="118" idx="2"/>
            <a:endCxn id="133" idx="5"/>
          </p:cNvCxnSpPr>
          <p:nvPr/>
        </p:nvCxnSpPr>
        <p:spPr>
          <a:xfrm flipH="1" flipV="1">
            <a:off x="8358105" y="4107273"/>
            <a:ext cx="1001972" cy="74285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>
            <a:stCxn id="133" idx="7"/>
            <a:endCxn id="130" idx="2"/>
          </p:cNvCxnSpPr>
          <p:nvPr/>
        </p:nvCxnSpPr>
        <p:spPr>
          <a:xfrm flipV="1">
            <a:off x="8358105" y="3199300"/>
            <a:ext cx="408763" cy="69783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円/楕円 135"/>
          <p:cNvSpPr/>
          <p:nvPr/>
        </p:nvSpPr>
        <p:spPr>
          <a:xfrm>
            <a:off x="9360077" y="1395559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</a:t>
            </a:r>
            <a:endParaRPr kumimoji="1" lang="ja-JP" altLang="en-US" dirty="0"/>
          </a:p>
        </p:txBody>
      </p:sp>
      <p:cxnSp>
        <p:nvCxnSpPr>
          <p:cNvPr id="137" name="直線矢印コネクタ 136"/>
          <p:cNvCxnSpPr>
            <a:stCxn id="130" idx="0"/>
            <a:endCxn id="136" idx="3"/>
          </p:cNvCxnSpPr>
          <p:nvPr/>
        </p:nvCxnSpPr>
        <p:spPr>
          <a:xfrm flipV="1">
            <a:off x="8915458" y="1649218"/>
            <a:ext cx="488140" cy="14014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>
            <a:stCxn id="121" idx="0"/>
            <a:endCxn id="136" idx="4"/>
          </p:cNvCxnSpPr>
          <p:nvPr/>
        </p:nvCxnSpPr>
        <p:spPr>
          <a:xfrm flipV="1">
            <a:off x="9508667" y="1692739"/>
            <a:ext cx="0" cy="730421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ブランチ・タグ情報の伝搬</a:t>
            </a:r>
            <a:endParaRPr kumimoji="1" lang="ja-JP" altLang="en-US" sz="4000" b="1" dirty="0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052" y="1272752"/>
            <a:ext cx="1400175" cy="1935267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9" y="1303020"/>
            <a:ext cx="1961816" cy="1970887"/>
          </a:xfrm>
          <a:prstGeom prst="rect">
            <a:avLst/>
          </a:prstGeom>
        </p:spPr>
      </p:pic>
      <p:sp>
        <p:nvSpPr>
          <p:cNvPr id="29" name="左矢印 28"/>
          <p:cNvSpPr/>
          <p:nvPr/>
        </p:nvSpPr>
        <p:spPr>
          <a:xfrm flipH="1">
            <a:off x="5024909" y="3173141"/>
            <a:ext cx="2527057" cy="118872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プッシュ</a:t>
            </a:r>
            <a:endParaRPr kumimoji="1" lang="ja-JP" altLang="en-US" dirty="0"/>
          </a:p>
        </p:txBody>
      </p:sp>
      <p:sp>
        <p:nvSpPr>
          <p:cNvPr id="51" name="線吹き出し 1 (枠付き) 50"/>
          <p:cNvSpPr/>
          <p:nvPr/>
        </p:nvSpPr>
        <p:spPr>
          <a:xfrm>
            <a:off x="4145442" y="2224398"/>
            <a:ext cx="1120140" cy="296172"/>
          </a:xfrm>
          <a:prstGeom prst="borderCallout1">
            <a:avLst>
              <a:gd name="adj1" fmla="val 52197"/>
              <a:gd name="adj2" fmla="val -706"/>
              <a:gd name="adj3" fmla="val 112500"/>
              <a:gd name="adj4" fmla="val -3833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perf-run2939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2" name="強調線吹き出し 1 (枠付き) 51"/>
          <p:cNvSpPr/>
          <p:nvPr/>
        </p:nvSpPr>
        <p:spPr>
          <a:xfrm>
            <a:off x="4193622" y="1566414"/>
            <a:ext cx="754381" cy="296172"/>
          </a:xfrm>
          <a:prstGeom prst="accentBorderCallout1">
            <a:avLst>
              <a:gd name="adj1" fmla="val 49624"/>
              <a:gd name="adj2" fmla="val -5303"/>
              <a:gd name="adj3" fmla="val 1869"/>
              <a:gd name="adj4" fmla="val -60555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2.0.3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3" name="線吹き出し 1 (枠付き) 52"/>
          <p:cNvSpPr/>
          <p:nvPr/>
        </p:nvSpPr>
        <p:spPr>
          <a:xfrm>
            <a:off x="10075176" y="2211273"/>
            <a:ext cx="1120140" cy="296172"/>
          </a:xfrm>
          <a:prstGeom prst="borderCallout1">
            <a:avLst>
              <a:gd name="adj1" fmla="val 52197"/>
              <a:gd name="adj2" fmla="val -706"/>
              <a:gd name="adj3" fmla="val 112500"/>
              <a:gd name="adj4" fmla="val -3833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perf-run2939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4" name="強調線吹き出し 1 (枠付き) 53"/>
          <p:cNvSpPr/>
          <p:nvPr/>
        </p:nvSpPr>
        <p:spPr>
          <a:xfrm>
            <a:off x="10123356" y="1553289"/>
            <a:ext cx="754381" cy="296172"/>
          </a:xfrm>
          <a:prstGeom prst="accentBorderCallout1">
            <a:avLst>
              <a:gd name="adj1" fmla="val 49624"/>
              <a:gd name="adj2" fmla="val -5303"/>
              <a:gd name="adj3" fmla="val 1869"/>
              <a:gd name="adj4" fmla="val -60555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2.0.3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3442812" y="541020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56" name="円/楕円 55"/>
          <p:cNvSpPr/>
          <p:nvPr/>
        </p:nvSpPr>
        <p:spPr>
          <a:xfrm>
            <a:off x="3442812" y="470154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57" name="直線矢印コネクタ 56"/>
          <p:cNvCxnSpPr>
            <a:stCxn id="55" idx="0"/>
            <a:endCxn id="56" idx="4"/>
          </p:cNvCxnSpPr>
          <p:nvPr/>
        </p:nvCxnSpPr>
        <p:spPr>
          <a:xfrm flipV="1">
            <a:off x="3591402" y="4998720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/>
          <p:cNvSpPr/>
          <p:nvPr/>
        </p:nvSpPr>
        <p:spPr>
          <a:xfrm>
            <a:off x="3442812" y="397544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59" name="円/楕円 58"/>
          <p:cNvSpPr/>
          <p:nvPr/>
        </p:nvSpPr>
        <p:spPr>
          <a:xfrm>
            <a:off x="3442812" y="242316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cxnSp>
        <p:nvCxnSpPr>
          <p:cNvPr id="60" name="直線矢印コネクタ 59"/>
          <p:cNvCxnSpPr>
            <a:stCxn id="56" idx="0"/>
            <a:endCxn id="58" idx="4"/>
          </p:cNvCxnSpPr>
          <p:nvPr/>
        </p:nvCxnSpPr>
        <p:spPr>
          <a:xfrm flipV="1">
            <a:off x="3591402" y="4272621"/>
            <a:ext cx="0" cy="4289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58" idx="0"/>
            <a:endCxn id="59" idx="4"/>
          </p:cNvCxnSpPr>
          <p:nvPr/>
        </p:nvCxnSpPr>
        <p:spPr>
          <a:xfrm flipV="1">
            <a:off x="3591402" y="2720340"/>
            <a:ext cx="0" cy="12551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円/楕円 61"/>
          <p:cNvSpPr/>
          <p:nvPr/>
        </p:nvSpPr>
        <p:spPr>
          <a:xfrm>
            <a:off x="4303872" y="447836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63" name="円/楕円 62"/>
          <p:cNvSpPr/>
          <p:nvPr/>
        </p:nvSpPr>
        <p:spPr>
          <a:xfrm>
            <a:off x="4303872" y="352044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64" name="直線矢印コネクタ 63"/>
          <p:cNvCxnSpPr>
            <a:stCxn id="62" idx="0"/>
            <a:endCxn id="63" idx="4"/>
          </p:cNvCxnSpPr>
          <p:nvPr/>
        </p:nvCxnSpPr>
        <p:spPr>
          <a:xfrm flipV="1">
            <a:off x="4452462" y="3817620"/>
            <a:ext cx="0" cy="6607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stCxn id="63" idx="0"/>
            <a:endCxn id="59" idx="5"/>
          </p:cNvCxnSpPr>
          <p:nvPr/>
        </p:nvCxnSpPr>
        <p:spPr>
          <a:xfrm flipH="1" flipV="1">
            <a:off x="3696471" y="2676819"/>
            <a:ext cx="755991" cy="8436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55" idx="7"/>
            <a:endCxn id="62" idx="3"/>
          </p:cNvCxnSpPr>
          <p:nvPr/>
        </p:nvCxnSpPr>
        <p:spPr>
          <a:xfrm flipV="1">
            <a:off x="3696471" y="4732020"/>
            <a:ext cx="650922" cy="7217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2851732" y="3942098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68" name="円/楕円 67"/>
          <p:cNvSpPr/>
          <p:nvPr/>
        </p:nvSpPr>
        <p:spPr>
          <a:xfrm>
            <a:off x="2849603" y="305071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113" name="直線矢印コネクタ 112"/>
          <p:cNvCxnSpPr>
            <a:stCxn id="67" idx="0"/>
            <a:endCxn id="68" idx="4"/>
          </p:cNvCxnSpPr>
          <p:nvPr/>
        </p:nvCxnSpPr>
        <p:spPr>
          <a:xfrm flipH="1" flipV="1">
            <a:off x="2998193" y="3347890"/>
            <a:ext cx="2129" cy="59420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/>
          <p:cNvCxnSpPr>
            <a:stCxn id="56" idx="1"/>
            <a:endCxn id="67" idx="5"/>
          </p:cNvCxnSpPr>
          <p:nvPr/>
        </p:nvCxnSpPr>
        <p:spPr>
          <a:xfrm flipH="1" flipV="1">
            <a:off x="3105391" y="4195757"/>
            <a:ext cx="380942" cy="54930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円/楕円 114"/>
          <p:cNvSpPr/>
          <p:nvPr/>
        </p:nvSpPr>
        <p:spPr>
          <a:xfrm>
            <a:off x="2187181" y="3853614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cxnSp>
        <p:nvCxnSpPr>
          <p:cNvPr id="116" name="直線矢印コネクタ 115"/>
          <p:cNvCxnSpPr>
            <a:stCxn id="56" idx="2"/>
            <a:endCxn id="115" idx="5"/>
          </p:cNvCxnSpPr>
          <p:nvPr/>
        </p:nvCxnSpPr>
        <p:spPr>
          <a:xfrm flipH="1" flipV="1">
            <a:off x="2440840" y="4107273"/>
            <a:ext cx="1001972" cy="74285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/>
          <p:cNvCxnSpPr>
            <a:stCxn id="115" idx="7"/>
            <a:endCxn id="68" idx="2"/>
          </p:cNvCxnSpPr>
          <p:nvPr/>
        </p:nvCxnSpPr>
        <p:spPr>
          <a:xfrm flipV="1">
            <a:off x="2440840" y="3199300"/>
            <a:ext cx="408763" cy="69783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円/楕円 117"/>
          <p:cNvSpPr/>
          <p:nvPr/>
        </p:nvSpPr>
        <p:spPr>
          <a:xfrm>
            <a:off x="3442812" y="1395559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</a:t>
            </a:r>
            <a:endParaRPr kumimoji="1" lang="ja-JP" altLang="en-US" dirty="0"/>
          </a:p>
        </p:txBody>
      </p:sp>
      <p:cxnSp>
        <p:nvCxnSpPr>
          <p:cNvPr id="119" name="直線矢印コネクタ 118"/>
          <p:cNvCxnSpPr>
            <a:stCxn id="68" idx="0"/>
            <a:endCxn id="118" idx="3"/>
          </p:cNvCxnSpPr>
          <p:nvPr/>
        </p:nvCxnSpPr>
        <p:spPr>
          <a:xfrm flipV="1">
            <a:off x="2998193" y="1649218"/>
            <a:ext cx="488140" cy="14014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>
            <a:stCxn id="59" idx="0"/>
            <a:endCxn id="118" idx="4"/>
          </p:cNvCxnSpPr>
          <p:nvPr/>
        </p:nvCxnSpPr>
        <p:spPr>
          <a:xfrm flipV="1">
            <a:off x="3591402" y="1692739"/>
            <a:ext cx="0" cy="730421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円/楕円 120"/>
          <p:cNvSpPr/>
          <p:nvPr/>
        </p:nvSpPr>
        <p:spPr>
          <a:xfrm>
            <a:off x="9360077" y="541020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22" name="円/楕円 121"/>
          <p:cNvSpPr/>
          <p:nvPr/>
        </p:nvSpPr>
        <p:spPr>
          <a:xfrm>
            <a:off x="9360077" y="470154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123" name="直線矢印コネクタ 122"/>
          <p:cNvCxnSpPr>
            <a:stCxn id="121" idx="0"/>
            <a:endCxn id="122" idx="4"/>
          </p:cNvCxnSpPr>
          <p:nvPr/>
        </p:nvCxnSpPr>
        <p:spPr>
          <a:xfrm flipV="1">
            <a:off x="9508667" y="4998720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円/楕円 123"/>
          <p:cNvSpPr/>
          <p:nvPr/>
        </p:nvSpPr>
        <p:spPr>
          <a:xfrm>
            <a:off x="9360077" y="397544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25" name="円/楕円 124"/>
          <p:cNvSpPr/>
          <p:nvPr/>
        </p:nvSpPr>
        <p:spPr>
          <a:xfrm>
            <a:off x="9360077" y="242316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cxnSp>
        <p:nvCxnSpPr>
          <p:cNvPr id="126" name="直線矢印コネクタ 125"/>
          <p:cNvCxnSpPr>
            <a:stCxn id="122" idx="0"/>
            <a:endCxn id="124" idx="4"/>
          </p:cNvCxnSpPr>
          <p:nvPr/>
        </p:nvCxnSpPr>
        <p:spPr>
          <a:xfrm flipV="1">
            <a:off x="9508667" y="4272621"/>
            <a:ext cx="0" cy="4289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>
            <a:stCxn id="124" idx="0"/>
            <a:endCxn id="125" idx="4"/>
          </p:cNvCxnSpPr>
          <p:nvPr/>
        </p:nvCxnSpPr>
        <p:spPr>
          <a:xfrm flipV="1">
            <a:off x="9508667" y="2720340"/>
            <a:ext cx="0" cy="12551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円/楕円 127"/>
          <p:cNvSpPr/>
          <p:nvPr/>
        </p:nvSpPr>
        <p:spPr>
          <a:xfrm>
            <a:off x="10221137" y="4478361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29" name="円/楕円 128"/>
          <p:cNvSpPr/>
          <p:nvPr/>
        </p:nvSpPr>
        <p:spPr>
          <a:xfrm>
            <a:off x="10221137" y="352044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130" name="直線矢印コネクタ 129"/>
          <p:cNvCxnSpPr>
            <a:stCxn id="128" idx="0"/>
            <a:endCxn id="129" idx="4"/>
          </p:cNvCxnSpPr>
          <p:nvPr/>
        </p:nvCxnSpPr>
        <p:spPr>
          <a:xfrm flipV="1">
            <a:off x="10369727" y="3817620"/>
            <a:ext cx="0" cy="6607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/>
          <p:cNvCxnSpPr>
            <a:stCxn id="129" idx="0"/>
            <a:endCxn id="125" idx="5"/>
          </p:cNvCxnSpPr>
          <p:nvPr/>
        </p:nvCxnSpPr>
        <p:spPr>
          <a:xfrm flipH="1" flipV="1">
            <a:off x="9613736" y="2676819"/>
            <a:ext cx="755991" cy="8436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>
            <a:stCxn id="121" idx="7"/>
            <a:endCxn id="128" idx="3"/>
          </p:cNvCxnSpPr>
          <p:nvPr/>
        </p:nvCxnSpPr>
        <p:spPr>
          <a:xfrm flipV="1">
            <a:off x="9613736" y="4732020"/>
            <a:ext cx="650922" cy="7217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円/楕円 132"/>
          <p:cNvSpPr/>
          <p:nvPr/>
        </p:nvSpPr>
        <p:spPr>
          <a:xfrm>
            <a:off x="8768997" y="3942098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134" name="円/楕円 133"/>
          <p:cNvSpPr/>
          <p:nvPr/>
        </p:nvSpPr>
        <p:spPr>
          <a:xfrm>
            <a:off x="8766868" y="305071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135" name="直線矢印コネクタ 134"/>
          <p:cNvCxnSpPr>
            <a:stCxn id="133" idx="0"/>
            <a:endCxn id="134" idx="4"/>
          </p:cNvCxnSpPr>
          <p:nvPr/>
        </p:nvCxnSpPr>
        <p:spPr>
          <a:xfrm flipH="1" flipV="1">
            <a:off x="8915458" y="3347890"/>
            <a:ext cx="2129" cy="59420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>
            <a:stCxn id="122" idx="1"/>
            <a:endCxn id="133" idx="5"/>
          </p:cNvCxnSpPr>
          <p:nvPr/>
        </p:nvCxnSpPr>
        <p:spPr>
          <a:xfrm flipH="1" flipV="1">
            <a:off x="9022656" y="4195757"/>
            <a:ext cx="380942" cy="54930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円/楕円 136"/>
          <p:cNvSpPr/>
          <p:nvPr/>
        </p:nvSpPr>
        <p:spPr>
          <a:xfrm>
            <a:off x="8104446" y="3853614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cxnSp>
        <p:nvCxnSpPr>
          <p:cNvPr id="138" name="直線矢印コネクタ 137"/>
          <p:cNvCxnSpPr>
            <a:stCxn id="122" idx="2"/>
            <a:endCxn id="137" idx="5"/>
          </p:cNvCxnSpPr>
          <p:nvPr/>
        </p:nvCxnSpPr>
        <p:spPr>
          <a:xfrm flipH="1" flipV="1">
            <a:off x="8358105" y="4107273"/>
            <a:ext cx="1001972" cy="74285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>
            <a:stCxn id="137" idx="7"/>
            <a:endCxn id="134" idx="2"/>
          </p:cNvCxnSpPr>
          <p:nvPr/>
        </p:nvCxnSpPr>
        <p:spPr>
          <a:xfrm flipV="1">
            <a:off x="8358105" y="3199300"/>
            <a:ext cx="408763" cy="69783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円/楕円 139"/>
          <p:cNvSpPr/>
          <p:nvPr/>
        </p:nvSpPr>
        <p:spPr>
          <a:xfrm>
            <a:off x="9360077" y="1395559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</a:t>
            </a:r>
            <a:endParaRPr kumimoji="1" lang="ja-JP" altLang="en-US" dirty="0"/>
          </a:p>
        </p:txBody>
      </p:sp>
      <p:cxnSp>
        <p:nvCxnSpPr>
          <p:cNvPr id="141" name="直線矢印コネクタ 140"/>
          <p:cNvCxnSpPr>
            <a:stCxn id="134" idx="0"/>
            <a:endCxn id="140" idx="3"/>
          </p:cNvCxnSpPr>
          <p:nvPr/>
        </p:nvCxnSpPr>
        <p:spPr>
          <a:xfrm flipV="1">
            <a:off x="8915458" y="1649218"/>
            <a:ext cx="488140" cy="14014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>
            <a:stCxn id="125" idx="0"/>
            <a:endCxn id="140" idx="4"/>
          </p:cNvCxnSpPr>
          <p:nvPr/>
        </p:nvCxnSpPr>
        <p:spPr>
          <a:xfrm flipV="1">
            <a:off x="9508667" y="1692739"/>
            <a:ext cx="0" cy="730421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角丸四角形吹き出し 49"/>
          <p:cNvSpPr/>
          <p:nvPr/>
        </p:nvSpPr>
        <p:spPr>
          <a:xfrm>
            <a:off x="5212309" y="1090714"/>
            <a:ext cx="3749222" cy="906612"/>
          </a:xfrm>
          <a:prstGeom prst="wedgeRoundRectCallout">
            <a:avLst>
              <a:gd name="adj1" fmla="val 69601"/>
              <a:gd name="adj2" fmla="val 5718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ブランチやタグ情報も、プッシュやフェッチでレプリケートされる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複数のサーバーとのやりとり</a:t>
            </a:r>
            <a:endParaRPr kumimoji="1" lang="ja-JP" altLang="en-US" sz="4000" b="1" dirty="0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413" y="1292803"/>
            <a:ext cx="1400175" cy="1935267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9" y="1303020"/>
            <a:ext cx="1961816" cy="1970887"/>
          </a:xfrm>
          <a:prstGeom prst="rect">
            <a:avLst/>
          </a:prstGeom>
        </p:spPr>
      </p:pic>
      <p:sp>
        <p:nvSpPr>
          <p:cNvPr id="29" name="左矢印 28"/>
          <p:cNvSpPr/>
          <p:nvPr/>
        </p:nvSpPr>
        <p:spPr>
          <a:xfrm>
            <a:off x="5031334" y="3524838"/>
            <a:ext cx="2551949" cy="118872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フェッチ</a:t>
            </a:r>
            <a:endParaRPr kumimoji="1" lang="ja-JP" altLang="en-US" dirty="0"/>
          </a:p>
        </p:txBody>
      </p:sp>
      <p:sp>
        <p:nvSpPr>
          <p:cNvPr id="50" name="角丸四角形吹き出し 49"/>
          <p:cNvSpPr/>
          <p:nvPr/>
        </p:nvSpPr>
        <p:spPr>
          <a:xfrm>
            <a:off x="5406622" y="4882826"/>
            <a:ext cx="2947541" cy="1383580"/>
          </a:xfrm>
          <a:prstGeom prst="wedgeRoundRectCallout">
            <a:avLst>
              <a:gd name="adj1" fmla="val -33098"/>
              <a:gd name="adj2" fmla="val -8726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複数のリモートとやり取りする時も、全く同じ。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全く</a:t>
            </a:r>
            <a:r>
              <a:rPr kumimoji="1" lang="ja-JP" altLang="en-US" dirty="0"/>
              <a:t>関連性</a:t>
            </a:r>
            <a:r>
              <a:rPr kumimoji="1" lang="ja-JP" altLang="en-US" dirty="0" smtClean="0"/>
              <a:t>のないリポジトリでも</a:t>
            </a:r>
            <a:r>
              <a:rPr kumimoji="1" lang="en-US" altLang="ja-JP" dirty="0" smtClean="0"/>
              <a:t>OK</a:t>
            </a:r>
            <a:r>
              <a:rPr kumimoji="1" lang="ja-JP" altLang="en-US" dirty="0" err="1" smtClean="0"/>
              <a:t>。</a:t>
            </a:r>
            <a:endParaRPr kumimoji="1" lang="ja-JP" altLang="en-US" dirty="0"/>
          </a:p>
        </p:txBody>
      </p:sp>
      <p:sp>
        <p:nvSpPr>
          <p:cNvPr id="91" name="円/楕円 90"/>
          <p:cNvSpPr/>
          <p:nvPr/>
        </p:nvSpPr>
        <p:spPr>
          <a:xfrm>
            <a:off x="9574453" y="6283276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2" name="円/楕円 91"/>
          <p:cNvSpPr/>
          <p:nvPr/>
        </p:nvSpPr>
        <p:spPr>
          <a:xfrm>
            <a:off x="9574453" y="5574616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93" name="直線矢印コネクタ 92"/>
          <p:cNvCxnSpPr>
            <a:stCxn id="91" idx="0"/>
            <a:endCxn id="92" idx="4"/>
          </p:cNvCxnSpPr>
          <p:nvPr/>
        </p:nvCxnSpPr>
        <p:spPr>
          <a:xfrm flipV="1">
            <a:off x="9723043" y="5871796"/>
            <a:ext cx="0" cy="41148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" name="円/楕円 102"/>
          <p:cNvSpPr/>
          <p:nvPr/>
        </p:nvSpPr>
        <p:spPr>
          <a:xfrm>
            <a:off x="9574043" y="4865956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04" name="円/楕円 103"/>
          <p:cNvSpPr/>
          <p:nvPr/>
        </p:nvSpPr>
        <p:spPr>
          <a:xfrm>
            <a:off x="9574043" y="3758858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105" name="直線矢印コネクタ 104"/>
          <p:cNvCxnSpPr>
            <a:stCxn id="103" idx="0"/>
            <a:endCxn id="104" idx="4"/>
          </p:cNvCxnSpPr>
          <p:nvPr/>
        </p:nvCxnSpPr>
        <p:spPr>
          <a:xfrm flipV="1">
            <a:off x="9722633" y="4056038"/>
            <a:ext cx="0" cy="8099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直線矢印コネクタ 105"/>
          <p:cNvCxnSpPr>
            <a:stCxn id="92" idx="0"/>
            <a:endCxn id="103" idx="4"/>
          </p:cNvCxnSpPr>
          <p:nvPr/>
        </p:nvCxnSpPr>
        <p:spPr>
          <a:xfrm flipH="1" flipV="1">
            <a:off x="9722633" y="5163136"/>
            <a:ext cx="410" cy="41148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7" name="円/楕円 106"/>
          <p:cNvSpPr/>
          <p:nvPr/>
        </p:nvSpPr>
        <p:spPr>
          <a:xfrm>
            <a:off x="8861573" y="4467518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cxnSp>
        <p:nvCxnSpPr>
          <p:cNvPr id="108" name="直線矢印コネクタ 107"/>
          <p:cNvCxnSpPr>
            <a:stCxn id="103" idx="2"/>
            <a:endCxn id="107" idx="5"/>
          </p:cNvCxnSpPr>
          <p:nvPr/>
        </p:nvCxnSpPr>
        <p:spPr>
          <a:xfrm flipH="1" flipV="1">
            <a:off x="9115232" y="4721177"/>
            <a:ext cx="458811" cy="29336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直線矢印コネクタ 108"/>
          <p:cNvCxnSpPr>
            <a:stCxn id="107" idx="7"/>
            <a:endCxn id="104" idx="2"/>
          </p:cNvCxnSpPr>
          <p:nvPr/>
        </p:nvCxnSpPr>
        <p:spPr>
          <a:xfrm flipV="1">
            <a:off x="9115232" y="3907448"/>
            <a:ext cx="458811" cy="60359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1" name="図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413" y="4119198"/>
            <a:ext cx="1400175" cy="1935267"/>
          </a:xfrm>
          <a:prstGeom prst="rect">
            <a:avLst/>
          </a:prstGeom>
        </p:spPr>
      </p:pic>
      <p:sp>
        <p:nvSpPr>
          <p:cNvPr id="56" name="円/楕円 55"/>
          <p:cNvSpPr/>
          <p:nvPr/>
        </p:nvSpPr>
        <p:spPr>
          <a:xfrm>
            <a:off x="8636167" y="3624996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57" name="円/楕円 56"/>
          <p:cNvSpPr/>
          <p:nvPr/>
        </p:nvSpPr>
        <p:spPr>
          <a:xfrm>
            <a:off x="8636577" y="2935898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cxnSp>
        <p:nvCxnSpPr>
          <p:cNvPr id="58" name="直線矢印コネクタ 57"/>
          <p:cNvCxnSpPr>
            <a:stCxn id="56" idx="0"/>
            <a:endCxn id="57" idx="4"/>
          </p:cNvCxnSpPr>
          <p:nvPr/>
        </p:nvCxnSpPr>
        <p:spPr>
          <a:xfrm flipV="1">
            <a:off x="8784757" y="3233078"/>
            <a:ext cx="410" cy="3919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59" name="円/楕円 58"/>
          <p:cNvSpPr/>
          <p:nvPr/>
        </p:nvSpPr>
        <p:spPr>
          <a:xfrm>
            <a:off x="8636167" y="218965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</a:t>
            </a:r>
            <a:endParaRPr kumimoji="1" lang="ja-JP" altLang="en-US" dirty="0"/>
          </a:p>
        </p:txBody>
      </p:sp>
      <p:sp>
        <p:nvSpPr>
          <p:cNvPr id="60" name="円/楕円 59"/>
          <p:cNvSpPr/>
          <p:nvPr/>
        </p:nvSpPr>
        <p:spPr>
          <a:xfrm>
            <a:off x="8636167" y="1082552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cxnSp>
        <p:nvCxnSpPr>
          <p:cNvPr id="61" name="直線矢印コネクタ 60"/>
          <p:cNvCxnSpPr>
            <a:stCxn id="59" idx="0"/>
            <a:endCxn id="60" idx="4"/>
          </p:cNvCxnSpPr>
          <p:nvPr/>
        </p:nvCxnSpPr>
        <p:spPr>
          <a:xfrm flipV="1">
            <a:off x="8784757" y="1379732"/>
            <a:ext cx="0" cy="8099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2" name="直線矢印コネクタ 61"/>
          <p:cNvCxnSpPr>
            <a:stCxn id="57" idx="0"/>
            <a:endCxn id="59" idx="4"/>
          </p:cNvCxnSpPr>
          <p:nvPr/>
        </p:nvCxnSpPr>
        <p:spPr>
          <a:xfrm flipH="1" flipV="1">
            <a:off x="8784757" y="2486830"/>
            <a:ext cx="410" cy="44906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3" name="円/楕円 62"/>
          <p:cNvSpPr/>
          <p:nvPr/>
        </p:nvSpPr>
        <p:spPr>
          <a:xfrm>
            <a:off x="8003143" y="1820081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cxnSp>
        <p:nvCxnSpPr>
          <p:cNvPr id="64" name="直線矢印コネクタ 63"/>
          <p:cNvCxnSpPr>
            <a:stCxn id="57" idx="1"/>
            <a:endCxn id="63" idx="5"/>
          </p:cNvCxnSpPr>
          <p:nvPr/>
        </p:nvCxnSpPr>
        <p:spPr>
          <a:xfrm flipH="1" flipV="1">
            <a:off x="8256802" y="2073740"/>
            <a:ext cx="423296" cy="9056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5" name="直線矢印コネクタ 64"/>
          <p:cNvCxnSpPr>
            <a:stCxn id="63" idx="7"/>
            <a:endCxn id="60" idx="2"/>
          </p:cNvCxnSpPr>
          <p:nvPr/>
        </p:nvCxnSpPr>
        <p:spPr>
          <a:xfrm flipV="1">
            <a:off x="8256802" y="1231142"/>
            <a:ext cx="379365" cy="63246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13" name="円/楕円 112"/>
          <p:cNvSpPr/>
          <p:nvPr/>
        </p:nvSpPr>
        <p:spPr>
          <a:xfrm>
            <a:off x="4225987" y="5755161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14" name="円/楕円 113"/>
          <p:cNvSpPr/>
          <p:nvPr/>
        </p:nvSpPr>
        <p:spPr>
          <a:xfrm>
            <a:off x="4225987" y="5046501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115" name="直線矢印コネクタ 114"/>
          <p:cNvCxnSpPr>
            <a:stCxn id="113" idx="0"/>
            <a:endCxn id="114" idx="4"/>
          </p:cNvCxnSpPr>
          <p:nvPr/>
        </p:nvCxnSpPr>
        <p:spPr>
          <a:xfrm flipV="1">
            <a:off x="4374577" y="5343681"/>
            <a:ext cx="0" cy="41148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6" name="円/楕円 115"/>
          <p:cNvSpPr/>
          <p:nvPr/>
        </p:nvSpPr>
        <p:spPr>
          <a:xfrm>
            <a:off x="4225577" y="4337841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17" name="円/楕円 116"/>
          <p:cNvSpPr/>
          <p:nvPr/>
        </p:nvSpPr>
        <p:spPr>
          <a:xfrm>
            <a:off x="4225577" y="3230743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118" name="直線矢印コネクタ 117"/>
          <p:cNvCxnSpPr>
            <a:stCxn id="116" idx="0"/>
            <a:endCxn id="117" idx="4"/>
          </p:cNvCxnSpPr>
          <p:nvPr/>
        </p:nvCxnSpPr>
        <p:spPr>
          <a:xfrm flipV="1">
            <a:off x="4374167" y="3527923"/>
            <a:ext cx="0" cy="8099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9" name="直線矢印コネクタ 118"/>
          <p:cNvCxnSpPr>
            <a:stCxn id="114" idx="0"/>
            <a:endCxn id="116" idx="4"/>
          </p:cNvCxnSpPr>
          <p:nvPr/>
        </p:nvCxnSpPr>
        <p:spPr>
          <a:xfrm flipH="1" flipV="1">
            <a:off x="4374167" y="4635021"/>
            <a:ext cx="410" cy="41148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0" name="円/楕円 119"/>
          <p:cNvSpPr/>
          <p:nvPr/>
        </p:nvSpPr>
        <p:spPr>
          <a:xfrm>
            <a:off x="3513107" y="3939403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cxnSp>
        <p:nvCxnSpPr>
          <p:cNvPr id="121" name="直線矢印コネクタ 120"/>
          <p:cNvCxnSpPr>
            <a:stCxn id="116" idx="2"/>
            <a:endCxn id="120" idx="5"/>
          </p:cNvCxnSpPr>
          <p:nvPr/>
        </p:nvCxnSpPr>
        <p:spPr>
          <a:xfrm flipH="1" flipV="1">
            <a:off x="3766766" y="4193062"/>
            <a:ext cx="458811" cy="29336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直線矢印コネクタ 121"/>
          <p:cNvCxnSpPr>
            <a:stCxn id="120" idx="7"/>
            <a:endCxn id="117" idx="2"/>
          </p:cNvCxnSpPr>
          <p:nvPr/>
        </p:nvCxnSpPr>
        <p:spPr>
          <a:xfrm flipV="1">
            <a:off x="3766766" y="3379333"/>
            <a:ext cx="458811" cy="60359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3" name="円/楕円 122"/>
          <p:cNvSpPr/>
          <p:nvPr/>
        </p:nvSpPr>
        <p:spPr>
          <a:xfrm>
            <a:off x="2937463" y="5748053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124" name="円/楕円 123"/>
          <p:cNvSpPr/>
          <p:nvPr/>
        </p:nvSpPr>
        <p:spPr>
          <a:xfrm>
            <a:off x="2937873" y="5058955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cxnSp>
        <p:nvCxnSpPr>
          <p:cNvPr id="125" name="直線矢印コネクタ 124"/>
          <p:cNvCxnSpPr>
            <a:stCxn id="123" idx="0"/>
            <a:endCxn id="124" idx="4"/>
          </p:cNvCxnSpPr>
          <p:nvPr/>
        </p:nvCxnSpPr>
        <p:spPr>
          <a:xfrm flipV="1">
            <a:off x="3086053" y="5356135"/>
            <a:ext cx="410" cy="3919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26" name="円/楕円 125"/>
          <p:cNvSpPr/>
          <p:nvPr/>
        </p:nvSpPr>
        <p:spPr>
          <a:xfrm>
            <a:off x="2937463" y="4312707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</a:t>
            </a:r>
            <a:endParaRPr kumimoji="1" lang="ja-JP" altLang="en-US" dirty="0"/>
          </a:p>
        </p:txBody>
      </p:sp>
      <p:sp>
        <p:nvSpPr>
          <p:cNvPr id="127" name="円/楕円 126"/>
          <p:cNvSpPr/>
          <p:nvPr/>
        </p:nvSpPr>
        <p:spPr>
          <a:xfrm>
            <a:off x="2937463" y="3205609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cxnSp>
        <p:nvCxnSpPr>
          <p:cNvPr id="128" name="直線矢印コネクタ 127"/>
          <p:cNvCxnSpPr>
            <a:stCxn id="126" idx="0"/>
            <a:endCxn id="127" idx="4"/>
          </p:cNvCxnSpPr>
          <p:nvPr/>
        </p:nvCxnSpPr>
        <p:spPr>
          <a:xfrm flipV="1">
            <a:off x="3086053" y="3502789"/>
            <a:ext cx="0" cy="8099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9" name="直線矢印コネクタ 128"/>
          <p:cNvCxnSpPr>
            <a:stCxn id="124" idx="0"/>
            <a:endCxn id="126" idx="4"/>
          </p:cNvCxnSpPr>
          <p:nvPr/>
        </p:nvCxnSpPr>
        <p:spPr>
          <a:xfrm flipH="1" flipV="1">
            <a:off x="3086053" y="4609887"/>
            <a:ext cx="410" cy="44906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0" name="円/楕円 129"/>
          <p:cNvSpPr/>
          <p:nvPr/>
        </p:nvSpPr>
        <p:spPr>
          <a:xfrm>
            <a:off x="2304439" y="3943138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cxnSp>
        <p:nvCxnSpPr>
          <p:cNvPr id="131" name="直線矢印コネクタ 130"/>
          <p:cNvCxnSpPr>
            <a:stCxn id="124" idx="1"/>
            <a:endCxn id="130" idx="5"/>
          </p:cNvCxnSpPr>
          <p:nvPr/>
        </p:nvCxnSpPr>
        <p:spPr>
          <a:xfrm flipH="1" flipV="1">
            <a:off x="2558098" y="4196797"/>
            <a:ext cx="423296" cy="9056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32" name="直線矢印コネクタ 131"/>
          <p:cNvCxnSpPr>
            <a:stCxn id="130" idx="7"/>
            <a:endCxn id="127" idx="2"/>
          </p:cNvCxnSpPr>
          <p:nvPr/>
        </p:nvCxnSpPr>
        <p:spPr>
          <a:xfrm flipV="1">
            <a:off x="2558098" y="3354199"/>
            <a:ext cx="379365" cy="63246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3" name="円/楕円 132"/>
          <p:cNvSpPr/>
          <p:nvPr/>
        </p:nvSpPr>
        <p:spPr>
          <a:xfrm>
            <a:off x="3669439" y="2249705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</a:t>
            </a:r>
            <a:endParaRPr kumimoji="1" lang="ja-JP" altLang="en-US" dirty="0"/>
          </a:p>
        </p:txBody>
      </p:sp>
      <p:cxnSp>
        <p:nvCxnSpPr>
          <p:cNvPr id="134" name="直線矢印コネクタ 133"/>
          <p:cNvCxnSpPr>
            <a:stCxn id="117" idx="0"/>
            <a:endCxn id="133" idx="5"/>
          </p:cNvCxnSpPr>
          <p:nvPr/>
        </p:nvCxnSpPr>
        <p:spPr>
          <a:xfrm flipH="1" flipV="1">
            <a:off x="3923098" y="2503364"/>
            <a:ext cx="451069" cy="7273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5" name="円/楕円 134"/>
          <p:cNvSpPr/>
          <p:nvPr/>
        </p:nvSpPr>
        <p:spPr>
          <a:xfrm>
            <a:off x="2483155" y="2451304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</a:t>
            </a:r>
            <a:endParaRPr kumimoji="1" lang="ja-JP" altLang="en-US" dirty="0"/>
          </a:p>
        </p:txBody>
      </p:sp>
      <p:sp>
        <p:nvSpPr>
          <p:cNvPr id="136" name="円/楕円 135"/>
          <p:cNvSpPr/>
          <p:nvPr/>
        </p:nvSpPr>
        <p:spPr>
          <a:xfrm>
            <a:off x="3669439" y="1385054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</a:t>
            </a:r>
            <a:endParaRPr kumimoji="1" lang="ja-JP" altLang="en-US" dirty="0"/>
          </a:p>
        </p:txBody>
      </p:sp>
      <p:cxnSp>
        <p:nvCxnSpPr>
          <p:cNvPr id="137" name="直線矢印コネクタ 136"/>
          <p:cNvCxnSpPr>
            <a:stCxn id="133" idx="0"/>
            <a:endCxn id="136" idx="4"/>
          </p:cNvCxnSpPr>
          <p:nvPr/>
        </p:nvCxnSpPr>
        <p:spPr>
          <a:xfrm flipV="1">
            <a:off x="3818029" y="1682234"/>
            <a:ext cx="0" cy="567471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8" name="直線矢印コネクタ 137"/>
          <p:cNvCxnSpPr>
            <a:stCxn id="130" idx="0"/>
            <a:endCxn id="135" idx="4"/>
          </p:cNvCxnSpPr>
          <p:nvPr/>
        </p:nvCxnSpPr>
        <p:spPr>
          <a:xfrm flipV="1">
            <a:off x="2453029" y="2748484"/>
            <a:ext cx="178716" cy="119465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9" name="直線矢印コネクタ 138"/>
          <p:cNvCxnSpPr>
            <a:stCxn id="135" idx="0"/>
            <a:endCxn id="136" idx="3"/>
          </p:cNvCxnSpPr>
          <p:nvPr/>
        </p:nvCxnSpPr>
        <p:spPr>
          <a:xfrm flipV="1">
            <a:off x="2631745" y="1638713"/>
            <a:ext cx="1081215" cy="812591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0" name="左矢印 139"/>
          <p:cNvSpPr/>
          <p:nvPr/>
        </p:nvSpPr>
        <p:spPr>
          <a:xfrm>
            <a:off x="5031334" y="1766228"/>
            <a:ext cx="2551949" cy="118872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フェッチ</a:t>
            </a:r>
            <a:endParaRPr kumimoji="1" lang="ja-JP" altLang="en-US" dirty="0"/>
          </a:p>
        </p:txBody>
      </p:sp>
      <p:sp>
        <p:nvSpPr>
          <p:cNvPr id="141" name="角丸四角形吹き出し 140"/>
          <p:cNvSpPr/>
          <p:nvPr/>
        </p:nvSpPr>
        <p:spPr>
          <a:xfrm>
            <a:off x="10134821" y="3515033"/>
            <a:ext cx="1422310" cy="495011"/>
          </a:xfrm>
          <a:prstGeom prst="wedgeRoundRectCallout">
            <a:avLst>
              <a:gd name="adj1" fmla="val 35478"/>
              <a:gd name="adj2" fmla="val 12978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リモート</a:t>
            </a:r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42" name="角丸四角形吹き出し 141"/>
          <p:cNvSpPr/>
          <p:nvPr/>
        </p:nvSpPr>
        <p:spPr>
          <a:xfrm>
            <a:off x="9994754" y="928830"/>
            <a:ext cx="1422310" cy="495011"/>
          </a:xfrm>
          <a:prstGeom prst="wedgeRoundRectCallout">
            <a:avLst>
              <a:gd name="adj1" fmla="val 35478"/>
              <a:gd name="adj2" fmla="val 12978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リモート</a:t>
            </a:r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27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/>
              <a:t>複数のサーバーとのやりとり</a:t>
            </a:r>
            <a:endParaRPr kumimoji="1" lang="ja-JP" altLang="en-US" sz="4000" b="1" dirty="0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413" y="1292803"/>
            <a:ext cx="1400175" cy="1935267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9" y="1303020"/>
            <a:ext cx="1961816" cy="1970887"/>
          </a:xfrm>
          <a:prstGeom prst="rect">
            <a:avLst/>
          </a:prstGeom>
        </p:spPr>
      </p:pic>
      <p:sp>
        <p:nvSpPr>
          <p:cNvPr id="50" name="角丸四角形吹き出し 49"/>
          <p:cNvSpPr/>
          <p:nvPr/>
        </p:nvSpPr>
        <p:spPr>
          <a:xfrm>
            <a:off x="4347626" y="1323815"/>
            <a:ext cx="2685974" cy="681647"/>
          </a:xfrm>
          <a:prstGeom prst="wedgeRoundRectCallout">
            <a:avLst>
              <a:gd name="adj1" fmla="val 41230"/>
              <a:gd name="adj2" fmla="val 11954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プッシュしたサーバーに伝搬する</a:t>
            </a:r>
            <a:endParaRPr kumimoji="1" lang="ja-JP" altLang="en-US" dirty="0"/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121" y="4236583"/>
            <a:ext cx="1400175" cy="1935267"/>
          </a:xfrm>
          <a:prstGeom prst="rect">
            <a:avLst/>
          </a:prstGeom>
        </p:spPr>
      </p:pic>
      <p:sp>
        <p:nvSpPr>
          <p:cNvPr id="56" name="円/楕円 55"/>
          <p:cNvSpPr/>
          <p:nvPr/>
        </p:nvSpPr>
        <p:spPr>
          <a:xfrm>
            <a:off x="10528002" y="4202555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57" name="円/楕円 56"/>
          <p:cNvSpPr/>
          <p:nvPr/>
        </p:nvSpPr>
        <p:spPr>
          <a:xfrm>
            <a:off x="10528412" y="3513457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cxnSp>
        <p:nvCxnSpPr>
          <p:cNvPr id="58" name="直線矢印コネクタ 57"/>
          <p:cNvCxnSpPr>
            <a:stCxn id="56" idx="0"/>
            <a:endCxn id="57" idx="4"/>
          </p:cNvCxnSpPr>
          <p:nvPr/>
        </p:nvCxnSpPr>
        <p:spPr>
          <a:xfrm flipV="1">
            <a:off x="10676592" y="3810637"/>
            <a:ext cx="410" cy="3919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59" name="円/楕円 58"/>
          <p:cNvSpPr/>
          <p:nvPr/>
        </p:nvSpPr>
        <p:spPr>
          <a:xfrm>
            <a:off x="10528002" y="2767209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</a:t>
            </a:r>
            <a:endParaRPr kumimoji="1" lang="ja-JP" altLang="en-US" dirty="0"/>
          </a:p>
        </p:txBody>
      </p:sp>
      <p:sp>
        <p:nvSpPr>
          <p:cNvPr id="60" name="円/楕円 59"/>
          <p:cNvSpPr/>
          <p:nvPr/>
        </p:nvSpPr>
        <p:spPr>
          <a:xfrm>
            <a:off x="10528002" y="1660111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cxnSp>
        <p:nvCxnSpPr>
          <p:cNvPr id="61" name="直線矢印コネクタ 60"/>
          <p:cNvCxnSpPr>
            <a:stCxn id="59" idx="0"/>
            <a:endCxn id="60" idx="4"/>
          </p:cNvCxnSpPr>
          <p:nvPr/>
        </p:nvCxnSpPr>
        <p:spPr>
          <a:xfrm flipV="1">
            <a:off x="10676592" y="1957291"/>
            <a:ext cx="0" cy="8099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2" name="直線矢印コネクタ 61"/>
          <p:cNvCxnSpPr>
            <a:stCxn id="57" idx="0"/>
            <a:endCxn id="59" idx="4"/>
          </p:cNvCxnSpPr>
          <p:nvPr/>
        </p:nvCxnSpPr>
        <p:spPr>
          <a:xfrm flipH="1" flipV="1">
            <a:off x="10676592" y="3064389"/>
            <a:ext cx="410" cy="44906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3" name="円/楕円 62"/>
          <p:cNvSpPr/>
          <p:nvPr/>
        </p:nvSpPr>
        <p:spPr>
          <a:xfrm>
            <a:off x="9894978" y="239764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cxnSp>
        <p:nvCxnSpPr>
          <p:cNvPr id="64" name="直線矢印コネクタ 63"/>
          <p:cNvCxnSpPr>
            <a:stCxn id="57" idx="1"/>
            <a:endCxn id="63" idx="5"/>
          </p:cNvCxnSpPr>
          <p:nvPr/>
        </p:nvCxnSpPr>
        <p:spPr>
          <a:xfrm flipH="1" flipV="1">
            <a:off x="10148637" y="2651299"/>
            <a:ext cx="423296" cy="9056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5" name="直線矢印コネクタ 64"/>
          <p:cNvCxnSpPr>
            <a:stCxn id="63" idx="7"/>
            <a:endCxn id="60" idx="2"/>
          </p:cNvCxnSpPr>
          <p:nvPr/>
        </p:nvCxnSpPr>
        <p:spPr>
          <a:xfrm flipV="1">
            <a:off x="10148637" y="1808701"/>
            <a:ext cx="379365" cy="63246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13" name="円/楕円 112"/>
          <p:cNvSpPr/>
          <p:nvPr/>
        </p:nvSpPr>
        <p:spPr>
          <a:xfrm>
            <a:off x="4050719" y="5745018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14" name="円/楕円 113"/>
          <p:cNvSpPr/>
          <p:nvPr/>
        </p:nvSpPr>
        <p:spPr>
          <a:xfrm>
            <a:off x="4050719" y="5036358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115" name="直線矢印コネクタ 114"/>
          <p:cNvCxnSpPr>
            <a:stCxn id="113" idx="0"/>
            <a:endCxn id="114" idx="4"/>
          </p:cNvCxnSpPr>
          <p:nvPr/>
        </p:nvCxnSpPr>
        <p:spPr>
          <a:xfrm flipV="1">
            <a:off x="4199309" y="5333538"/>
            <a:ext cx="0" cy="41148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6" name="円/楕円 115"/>
          <p:cNvSpPr/>
          <p:nvPr/>
        </p:nvSpPr>
        <p:spPr>
          <a:xfrm>
            <a:off x="4050309" y="4327698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17" name="円/楕円 116"/>
          <p:cNvSpPr/>
          <p:nvPr/>
        </p:nvSpPr>
        <p:spPr>
          <a:xfrm>
            <a:off x="4050309" y="322060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118" name="直線矢印コネクタ 117"/>
          <p:cNvCxnSpPr>
            <a:stCxn id="116" idx="0"/>
            <a:endCxn id="117" idx="4"/>
          </p:cNvCxnSpPr>
          <p:nvPr/>
        </p:nvCxnSpPr>
        <p:spPr>
          <a:xfrm flipV="1">
            <a:off x="4198899" y="3517780"/>
            <a:ext cx="0" cy="8099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9" name="直線矢印コネクタ 118"/>
          <p:cNvCxnSpPr>
            <a:stCxn id="114" idx="0"/>
            <a:endCxn id="116" idx="4"/>
          </p:cNvCxnSpPr>
          <p:nvPr/>
        </p:nvCxnSpPr>
        <p:spPr>
          <a:xfrm flipH="1" flipV="1">
            <a:off x="4198899" y="4624878"/>
            <a:ext cx="410" cy="41148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0" name="円/楕円 119"/>
          <p:cNvSpPr/>
          <p:nvPr/>
        </p:nvSpPr>
        <p:spPr>
          <a:xfrm>
            <a:off x="3337839" y="3929260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cxnSp>
        <p:nvCxnSpPr>
          <p:cNvPr id="121" name="直線矢印コネクタ 120"/>
          <p:cNvCxnSpPr>
            <a:stCxn id="116" idx="2"/>
            <a:endCxn id="120" idx="5"/>
          </p:cNvCxnSpPr>
          <p:nvPr/>
        </p:nvCxnSpPr>
        <p:spPr>
          <a:xfrm flipH="1" flipV="1">
            <a:off x="3591498" y="4182919"/>
            <a:ext cx="458811" cy="29336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直線矢印コネクタ 121"/>
          <p:cNvCxnSpPr>
            <a:stCxn id="120" idx="7"/>
            <a:endCxn id="117" idx="2"/>
          </p:cNvCxnSpPr>
          <p:nvPr/>
        </p:nvCxnSpPr>
        <p:spPr>
          <a:xfrm flipV="1">
            <a:off x="3591498" y="3369190"/>
            <a:ext cx="458811" cy="60359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3" name="円/楕円 122"/>
          <p:cNvSpPr/>
          <p:nvPr/>
        </p:nvSpPr>
        <p:spPr>
          <a:xfrm>
            <a:off x="2762195" y="573791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124" name="円/楕円 123"/>
          <p:cNvSpPr/>
          <p:nvPr/>
        </p:nvSpPr>
        <p:spPr>
          <a:xfrm>
            <a:off x="2762605" y="5048812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cxnSp>
        <p:nvCxnSpPr>
          <p:cNvPr id="125" name="直線矢印コネクタ 124"/>
          <p:cNvCxnSpPr>
            <a:stCxn id="123" idx="0"/>
            <a:endCxn id="124" idx="4"/>
          </p:cNvCxnSpPr>
          <p:nvPr/>
        </p:nvCxnSpPr>
        <p:spPr>
          <a:xfrm flipV="1">
            <a:off x="2910785" y="5345992"/>
            <a:ext cx="410" cy="3919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26" name="円/楕円 125"/>
          <p:cNvSpPr/>
          <p:nvPr/>
        </p:nvSpPr>
        <p:spPr>
          <a:xfrm>
            <a:off x="2762195" y="4302564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</a:t>
            </a:r>
            <a:endParaRPr kumimoji="1" lang="ja-JP" altLang="en-US" dirty="0"/>
          </a:p>
        </p:txBody>
      </p:sp>
      <p:sp>
        <p:nvSpPr>
          <p:cNvPr id="127" name="円/楕円 126"/>
          <p:cNvSpPr/>
          <p:nvPr/>
        </p:nvSpPr>
        <p:spPr>
          <a:xfrm>
            <a:off x="2762195" y="3195466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cxnSp>
        <p:nvCxnSpPr>
          <p:cNvPr id="128" name="直線矢印コネクタ 127"/>
          <p:cNvCxnSpPr>
            <a:stCxn id="126" idx="0"/>
            <a:endCxn id="127" idx="4"/>
          </p:cNvCxnSpPr>
          <p:nvPr/>
        </p:nvCxnSpPr>
        <p:spPr>
          <a:xfrm flipV="1">
            <a:off x="2910785" y="3492646"/>
            <a:ext cx="0" cy="8099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9" name="直線矢印コネクタ 128"/>
          <p:cNvCxnSpPr>
            <a:stCxn id="124" idx="0"/>
            <a:endCxn id="126" idx="4"/>
          </p:cNvCxnSpPr>
          <p:nvPr/>
        </p:nvCxnSpPr>
        <p:spPr>
          <a:xfrm flipH="1" flipV="1">
            <a:off x="2910785" y="4599744"/>
            <a:ext cx="410" cy="44906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0" name="円/楕円 129"/>
          <p:cNvSpPr/>
          <p:nvPr/>
        </p:nvSpPr>
        <p:spPr>
          <a:xfrm>
            <a:off x="2129171" y="3932995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cxnSp>
        <p:nvCxnSpPr>
          <p:cNvPr id="131" name="直線矢印コネクタ 130"/>
          <p:cNvCxnSpPr>
            <a:stCxn id="124" idx="1"/>
            <a:endCxn id="130" idx="5"/>
          </p:cNvCxnSpPr>
          <p:nvPr/>
        </p:nvCxnSpPr>
        <p:spPr>
          <a:xfrm flipH="1" flipV="1">
            <a:off x="2382830" y="4186654"/>
            <a:ext cx="423296" cy="9056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32" name="直線矢印コネクタ 131"/>
          <p:cNvCxnSpPr>
            <a:stCxn id="130" idx="7"/>
            <a:endCxn id="127" idx="2"/>
          </p:cNvCxnSpPr>
          <p:nvPr/>
        </p:nvCxnSpPr>
        <p:spPr>
          <a:xfrm flipV="1">
            <a:off x="2382830" y="3344056"/>
            <a:ext cx="379365" cy="63246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3" name="円/楕円 132"/>
          <p:cNvSpPr/>
          <p:nvPr/>
        </p:nvSpPr>
        <p:spPr>
          <a:xfrm>
            <a:off x="3494171" y="2239562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</a:t>
            </a:r>
            <a:endParaRPr kumimoji="1" lang="ja-JP" altLang="en-US" dirty="0"/>
          </a:p>
        </p:txBody>
      </p:sp>
      <p:cxnSp>
        <p:nvCxnSpPr>
          <p:cNvPr id="134" name="直線矢印コネクタ 133"/>
          <p:cNvCxnSpPr>
            <a:stCxn id="117" idx="0"/>
            <a:endCxn id="133" idx="5"/>
          </p:cNvCxnSpPr>
          <p:nvPr/>
        </p:nvCxnSpPr>
        <p:spPr>
          <a:xfrm flipH="1" flipV="1">
            <a:off x="3747830" y="2493221"/>
            <a:ext cx="451069" cy="7273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5" name="円/楕円 134"/>
          <p:cNvSpPr/>
          <p:nvPr/>
        </p:nvSpPr>
        <p:spPr>
          <a:xfrm>
            <a:off x="2307887" y="2441161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</a:t>
            </a:r>
            <a:endParaRPr kumimoji="1" lang="ja-JP" altLang="en-US" dirty="0"/>
          </a:p>
        </p:txBody>
      </p:sp>
      <p:sp>
        <p:nvSpPr>
          <p:cNvPr id="136" name="円/楕円 135"/>
          <p:cNvSpPr/>
          <p:nvPr/>
        </p:nvSpPr>
        <p:spPr>
          <a:xfrm>
            <a:off x="3494171" y="1374911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</a:t>
            </a:r>
            <a:endParaRPr kumimoji="1" lang="ja-JP" altLang="en-US" dirty="0"/>
          </a:p>
        </p:txBody>
      </p:sp>
      <p:cxnSp>
        <p:nvCxnSpPr>
          <p:cNvPr id="137" name="直線矢印コネクタ 136"/>
          <p:cNvCxnSpPr>
            <a:stCxn id="133" idx="0"/>
            <a:endCxn id="136" idx="4"/>
          </p:cNvCxnSpPr>
          <p:nvPr/>
        </p:nvCxnSpPr>
        <p:spPr>
          <a:xfrm flipV="1">
            <a:off x="3642761" y="1672091"/>
            <a:ext cx="0" cy="567471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8" name="直線矢印コネクタ 137"/>
          <p:cNvCxnSpPr>
            <a:stCxn id="130" idx="0"/>
            <a:endCxn id="135" idx="4"/>
          </p:cNvCxnSpPr>
          <p:nvPr/>
        </p:nvCxnSpPr>
        <p:spPr>
          <a:xfrm flipV="1">
            <a:off x="2277761" y="2738341"/>
            <a:ext cx="178716" cy="119465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9" name="直線矢印コネクタ 138"/>
          <p:cNvCxnSpPr>
            <a:stCxn id="135" idx="0"/>
            <a:endCxn id="136" idx="3"/>
          </p:cNvCxnSpPr>
          <p:nvPr/>
        </p:nvCxnSpPr>
        <p:spPr>
          <a:xfrm flipV="1">
            <a:off x="2456477" y="1628570"/>
            <a:ext cx="1081215" cy="812591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0" name="左矢印 139"/>
          <p:cNvSpPr/>
          <p:nvPr/>
        </p:nvSpPr>
        <p:spPr>
          <a:xfrm flipH="1">
            <a:off x="4671995" y="3205609"/>
            <a:ext cx="1882547" cy="118872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プッシュ</a:t>
            </a:r>
            <a:endParaRPr kumimoji="1" lang="ja-JP" altLang="en-US" dirty="0"/>
          </a:p>
        </p:txBody>
      </p:sp>
      <p:sp>
        <p:nvSpPr>
          <p:cNvPr id="141" name="角丸四角形吹き出し 140"/>
          <p:cNvSpPr/>
          <p:nvPr/>
        </p:nvSpPr>
        <p:spPr>
          <a:xfrm>
            <a:off x="9668258" y="4907530"/>
            <a:ext cx="1422310" cy="495011"/>
          </a:xfrm>
          <a:prstGeom prst="wedgeRoundRectCallout">
            <a:avLst>
              <a:gd name="adj1" fmla="val -80244"/>
              <a:gd name="adj2" fmla="val 5281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リモート</a:t>
            </a:r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42" name="角丸四角形吹き出し 141"/>
          <p:cNvSpPr/>
          <p:nvPr/>
        </p:nvSpPr>
        <p:spPr>
          <a:xfrm>
            <a:off x="9994754" y="928830"/>
            <a:ext cx="1422310" cy="495011"/>
          </a:xfrm>
          <a:prstGeom prst="wedgeRoundRectCallout">
            <a:avLst>
              <a:gd name="adj1" fmla="val 35478"/>
              <a:gd name="adj2" fmla="val 12978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リモート</a:t>
            </a:r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66" name="円/楕円 65"/>
          <p:cNvSpPr/>
          <p:nvPr/>
        </p:nvSpPr>
        <p:spPr>
          <a:xfrm>
            <a:off x="8710249" y="5755161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67" name="円/楕円 66"/>
          <p:cNvSpPr/>
          <p:nvPr/>
        </p:nvSpPr>
        <p:spPr>
          <a:xfrm>
            <a:off x="8710249" y="5046501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68" name="直線矢印コネクタ 67"/>
          <p:cNvCxnSpPr>
            <a:stCxn id="66" idx="0"/>
            <a:endCxn id="67" idx="4"/>
          </p:cNvCxnSpPr>
          <p:nvPr/>
        </p:nvCxnSpPr>
        <p:spPr>
          <a:xfrm flipV="1">
            <a:off x="8858839" y="5343681"/>
            <a:ext cx="0" cy="41148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9" name="円/楕円 68"/>
          <p:cNvSpPr/>
          <p:nvPr/>
        </p:nvSpPr>
        <p:spPr>
          <a:xfrm>
            <a:off x="8709839" y="4337841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70" name="円/楕円 69"/>
          <p:cNvSpPr/>
          <p:nvPr/>
        </p:nvSpPr>
        <p:spPr>
          <a:xfrm>
            <a:off x="8709839" y="3230743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71" name="直線矢印コネクタ 70"/>
          <p:cNvCxnSpPr>
            <a:stCxn id="69" idx="0"/>
            <a:endCxn id="70" idx="4"/>
          </p:cNvCxnSpPr>
          <p:nvPr/>
        </p:nvCxnSpPr>
        <p:spPr>
          <a:xfrm flipV="1">
            <a:off x="8858429" y="3527923"/>
            <a:ext cx="0" cy="8099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直線矢印コネクタ 71"/>
          <p:cNvCxnSpPr>
            <a:stCxn id="67" idx="0"/>
            <a:endCxn id="69" idx="4"/>
          </p:cNvCxnSpPr>
          <p:nvPr/>
        </p:nvCxnSpPr>
        <p:spPr>
          <a:xfrm flipH="1" flipV="1">
            <a:off x="8858429" y="4635021"/>
            <a:ext cx="410" cy="41148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円/楕円 72"/>
          <p:cNvSpPr/>
          <p:nvPr/>
        </p:nvSpPr>
        <p:spPr>
          <a:xfrm>
            <a:off x="7997369" y="3939403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cxnSp>
        <p:nvCxnSpPr>
          <p:cNvPr id="74" name="直線矢印コネクタ 73"/>
          <p:cNvCxnSpPr>
            <a:stCxn id="69" idx="2"/>
            <a:endCxn id="73" idx="5"/>
          </p:cNvCxnSpPr>
          <p:nvPr/>
        </p:nvCxnSpPr>
        <p:spPr>
          <a:xfrm flipH="1" flipV="1">
            <a:off x="8251028" y="4193062"/>
            <a:ext cx="458811" cy="29336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直線矢印コネクタ 74"/>
          <p:cNvCxnSpPr>
            <a:stCxn id="73" idx="7"/>
            <a:endCxn id="70" idx="2"/>
          </p:cNvCxnSpPr>
          <p:nvPr/>
        </p:nvCxnSpPr>
        <p:spPr>
          <a:xfrm flipV="1">
            <a:off x="8251028" y="3379333"/>
            <a:ext cx="458811" cy="60359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6" name="円/楕円 75"/>
          <p:cNvSpPr/>
          <p:nvPr/>
        </p:nvSpPr>
        <p:spPr>
          <a:xfrm>
            <a:off x="7421725" y="5748053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77" name="円/楕円 76"/>
          <p:cNvSpPr/>
          <p:nvPr/>
        </p:nvSpPr>
        <p:spPr>
          <a:xfrm>
            <a:off x="7422135" y="5058955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cxnSp>
        <p:nvCxnSpPr>
          <p:cNvPr id="78" name="直線矢印コネクタ 77"/>
          <p:cNvCxnSpPr>
            <a:stCxn id="76" idx="0"/>
            <a:endCxn id="77" idx="4"/>
          </p:cNvCxnSpPr>
          <p:nvPr/>
        </p:nvCxnSpPr>
        <p:spPr>
          <a:xfrm flipV="1">
            <a:off x="7570315" y="5356135"/>
            <a:ext cx="410" cy="3919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9" name="円/楕円 78"/>
          <p:cNvSpPr/>
          <p:nvPr/>
        </p:nvSpPr>
        <p:spPr>
          <a:xfrm>
            <a:off x="7421725" y="4312707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</a:t>
            </a:r>
            <a:endParaRPr kumimoji="1" lang="ja-JP" altLang="en-US" dirty="0"/>
          </a:p>
        </p:txBody>
      </p:sp>
      <p:sp>
        <p:nvSpPr>
          <p:cNvPr id="80" name="円/楕円 79"/>
          <p:cNvSpPr/>
          <p:nvPr/>
        </p:nvSpPr>
        <p:spPr>
          <a:xfrm>
            <a:off x="7421725" y="3205609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cxnSp>
        <p:nvCxnSpPr>
          <p:cNvPr id="81" name="直線矢印コネクタ 80"/>
          <p:cNvCxnSpPr>
            <a:stCxn id="79" idx="0"/>
            <a:endCxn id="80" idx="4"/>
          </p:cNvCxnSpPr>
          <p:nvPr/>
        </p:nvCxnSpPr>
        <p:spPr>
          <a:xfrm flipV="1">
            <a:off x="7570315" y="3502789"/>
            <a:ext cx="0" cy="8099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2" name="直線矢印コネクタ 81"/>
          <p:cNvCxnSpPr>
            <a:stCxn id="77" idx="0"/>
            <a:endCxn id="79" idx="4"/>
          </p:cNvCxnSpPr>
          <p:nvPr/>
        </p:nvCxnSpPr>
        <p:spPr>
          <a:xfrm flipH="1" flipV="1">
            <a:off x="7570315" y="4609887"/>
            <a:ext cx="410" cy="44906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83" name="円/楕円 82"/>
          <p:cNvSpPr/>
          <p:nvPr/>
        </p:nvSpPr>
        <p:spPr>
          <a:xfrm>
            <a:off x="6788701" y="3943138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cxnSp>
        <p:nvCxnSpPr>
          <p:cNvPr id="84" name="直線矢印コネクタ 83"/>
          <p:cNvCxnSpPr>
            <a:stCxn id="77" idx="1"/>
            <a:endCxn id="83" idx="5"/>
          </p:cNvCxnSpPr>
          <p:nvPr/>
        </p:nvCxnSpPr>
        <p:spPr>
          <a:xfrm flipH="1" flipV="1">
            <a:off x="7042360" y="4196797"/>
            <a:ext cx="423296" cy="9056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5" name="直線矢印コネクタ 84"/>
          <p:cNvCxnSpPr>
            <a:stCxn id="83" idx="7"/>
            <a:endCxn id="80" idx="2"/>
          </p:cNvCxnSpPr>
          <p:nvPr/>
        </p:nvCxnSpPr>
        <p:spPr>
          <a:xfrm flipV="1">
            <a:off x="7042360" y="3354199"/>
            <a:ext cx="379365" cy="63246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86" name="円/楕円 85"/>
          <p:cNvSpPr/>
          <p:nvPr/>
        </p:nvSpPr>
        <p:spPr>
          <a:xfrm>
            <a:off x="8153701" y="2249705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</a:t>
            </a:r>
            <a:endParaRPr kumimoji="1" lang="ja-JP" altLang="en-US" dirty="0"/>
          </a:p>
        </p:txBody>
      </p:sp>
      <p:cxnSp>
        <p:nvCxnSpPr>
          <p:cNvPr id="87" name="直線矢印コネクタ 86"/>
          <p:cNvCxnSpPr>
            <a:stCxn id="70" idx="0"/>
            <a:endCxn id="86" idx="5"/>
          </p:cNvCxnSpPr>
          <p:nvPr/>
        </p:nvCxnSpPr>
        <p:spPr>
          <a:xfrm flipH="1" flipV="1">
            <a:off x="8407360" y="2503364"/>
            <a:ext cx="451069" cy="7273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8" name="円/楕円 87"/>
          <p:cNvSpPr/>
          <p:nvPr/>
        </p:nvSpPr>
        <p:spPr>
          <a:xfrm>
            <a:off x="6967417" y="2451304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</a:t>
            </a:r>
            <a:endParaRPr kumimoji="1" lang="ja-JP" altLang="en-US" dirty="0"/>
          </a:p>
        </p:txBody>
      </p:sp>
      <p:sp>
        <p:nvSpPr>
          <p:cNvPr id="89" name="円/楕円 88"/>
          <p:cNvSpPr/>
          <p:nvPr/>
        </p:nvSpPr>
        <p:spPr>
          <a:xfrm>
            <a:off x="8153701" y="1385054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</a:t>
            </a:r>
            <a:endParaRPr kumimoji="1" lang="ja-JP" altLang="en-US" dirty="0"/>
          </a:p>
        </p:txBody>
      </p:sp>
      <p:cxnSp>
        <p:nvCxnSpPr>
          <p:cNvPr id="90" name="直線矢印コネクタ 89"/>
          <p:cNvCxnSpPr>
            <a:stCxn id="86" idx="0"/>
            <a:endCxn id="89" idx="4"/>
          </p:cNvCxnSpPr>
          <p:nvPr/>
        </p:nvCxnSpPr>
        <p:spPr>
          <a:xfrm flipV="1">
            <a:off x="8302291" y="1682234"/>
            <a:ext cx="0" cy="567471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4" name="直線矢印コネクタ 93"/>
          <p:cNvCxnSpPr>
            <a:stCxn id="83" idx="0"/>
            <a:endCxn id="88" idx="4"/>
          </p:cNvCxnSpPr>
          <p:nvPr/>
        </p:nvCxnSpPr>
        <p:spPr>
          <a:xfrm flipV="1">
            <a:off x="6937291" y="2748484"/>
            <a:ext cx="178716" cy="119465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5" name="直線矢印コネクタ 94"/>
          <p:cNvCxnSpPr>
            <a:stCxn id="88" idx="0"/>
            <a:endCxn id="89" idx="3"/>
          </p:cNvCxnSpPr>
          <p:nvPr/>
        </p:nvCxnSpPr>
        <p:spPr>
          <a:xfrm flipV="1">
            <a:off x="7116007" y="1638713"/>
            <a:ext cx="1081215" cy="812591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228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742582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ブランチの追従</a:t>
            </a:r>
            <a:endParaRPr kumimoji="1" lang="ja-JP" altLang="en-US" sz="4000" b="1" dirty="0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052" y="1272752"/>
            <a:ext cx="1400175" cy="1935267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9" y="1303020"/>
            <a:ext cx="1961816" cy="1970887"/>
          </a:xfrm>
          <a:prstGeom prst="rect">
            <a:avLst/>
          </a:prstGeom>
        </p:spPr>
      </p:pic>
      <p:sp>
        <p:nvSpPr>
          <p:cNvPr id="29" name="左矢印 28"/>
          <p:cNvSpPr/>
          <p:nvPr/>
        </p:nvSpPr>
        <p:spPr>
          <a:xfrm flipH="1">
            <a:off x="4342519" y="3566160"/>
            <a:ext cx="2693071" cy="148315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プッシュ</a:t>
            </a:r>
            <a:endParaRPr kumimoji="1" lang="ja-JP" altLang="en-US" dirty="0"/>
          </a:p>
        </p:txBody>
      </p:sp>
      <p:sp>
        <p:nvSpPr>
          <p:cNvPr id="51" name="線吹き出し 1 (枠付き) 50"/>
          <p:cNvSpPr/>
          <p:nvPr/>
        </p:nvSpPr>
        <p:spPr>
          <a:xfrm>
            <a:off x="3463054" y="2911847"/>
            <a:ext cx="1224952" cy="296172"/>
          </a:xfrm>
          <a:prstGeom prst="borderCallout1">
            <a:avLst>
              <a:gd name="adj1" fmla="val 52197"/>
              <a:gd name="adj2" fmla="val -706"/>
              <a:gd name="adj3" fmla="val 105473"/>
              <a:gd name="adj4" fmla="val -32274"/>
            </a:avLst>
          </a:prstGeom>
          <a:solidFill>
            <a:schemeClr val="accent3">
              <a:alpha val="22000"/>
            </a:schemeClr>
          </a:solidFill>
          <a:ln>
            <a:solidFill>
              <a:schemeClr val="accent3">
                <a:shade val="50000"/>
                <a:alpha val="32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perf-run2939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3" name="線吹き出し 1 (枠付き) 52"/>
          <p:cNvSpPr/>
          <p:nvPr/>
        </p:nvSpPr>
        <p:spPr>
          <a:xfrm>
            <a:off x="9392788" y="2898722"/>
            <a:ext cx="1120140" cy="296172"/>
          </a:xfrm>
          <a:prstGeom prst="borderCallout1">
            <a:avLst>
              <a:gd name="adj1" fmla="val 52197"/>
              <a:gd name="adj2" fmla="val -706"/>
              <a:gd name="adj3" fmla="val 112500"/>
              <a:gd name="adj4" fmla="val -38333"/>
            </a:avLst>
          </a:prstGeom>
          <a:solidFill>
            <a:schemeClr val="accent3">
              <a:alpha val="33000"/>
            </a:schemeClr>
          </a:solidFill>
          <a:ln>
            <a:solidFill>
              <a:schemeClr val="accent3">
                <a:shade val="50000"/>
                <a:alpha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perf-run2939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0" name="角丸四角形吹き出し 49"/>
          <p:cNvSpPr/>
          <p:nvPr/>
        </p:nvSpPr>
        <p:spPr>
          <a:xfrm>
            <a:off x="4741969" y="814904"/>
            <a:ext cx="4490268" cy="1062834"/>
          </a:xfrm>
          <a:prstGeom prst="wedgeRoundRectCallout">
            <a:avLst>
              <a:gd name="adj1" fmla="val -58545"/>
              <a:gd name="adj2" fmla="val 4609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ブランチに</a:t>
            </a:r>
            <a:r>
              <a:rPr kumimoji="1" lang="ja-JP" altLang="en-US" dirty="0" smtClean="0"/>
              <a:t>は追従するサーバー</a:t>
            </a:r>
            <a:r>
              <a:rPr kumimoji="1" lang="ja-JP" altLang="en-US" dirty="0" smtClean="0"/>
              <a:t>が指定されている場合が</a:t>
            </a:r>
            <a:r>
              <a:rPr kumimoji="1" lang="ja-JP" altLang="en-US" dirty="0" smtClean="0"/>
              <a:t>ある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移動</a:t>
            </a:r>
            <a:r>
              <a:rPr kumimoji="1" lang="ja-JP" altLang="en-US" dirty="0" smtClean="0"/>
              <a:t>したブランチをプッシュすると</a:t>
            </a:r>
            <a:r>
              <a:rPr kumimoji="1" lang="en-US" altLang="ja-JP" dirty="0" smtClean="0"/>
              <a:t>…</a:t>
            </a:r>
          </a:p>
        </p:txBody>
      </p:sp>
      <p:sp>
        <p:nvSpPr>
          <p:cNvPr id="55" name="角丸四角形吹き出し 54"/>
          <p:cNvSpPr/>
          <p:nvPr/>
        </p:nvSpPr>
        <p:spPr>
          <a:xfrm>
            <a:off x="10414655" y="971983"/>
            <a:ext cx="1422310" cy="495011"/>
          </a:xfrm>
          <a:prstGeom prst="wedgeRoundRectCallout">
            <a:avLst>
              <a:gd name="adj1" fmla="val -17561"/>
              <a:gd name="adj2" fmla="val 10669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リモート</a:t>
            </a:r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54" name="円/楕円 53"/>
          <p:cNvSpPr/>
          <p:nvPr/>
        </p:nvSpPr>
        <p:spPr>
          <a:xfrm>
            <a:off x="2760424" y="6097649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56" name="円/楕円 55"/>
          <p:cNvSpPr/>
          <p:nvPr/>
        </p:nvSpPr>
        <p:spPr>
          <a:xfrm>
            <a:off x="2760424" y="5388989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57" name="直線矢印コネクタ 56"/>
          <p:cNvCxnSpPr>
            <a:stCxn id="54" idx="0"/>
            <a:endCxn id="56" idx="4"/>
          </p:cNvCxnSpPr>
          <p:nvPr/>
        </p:nvCxnSpPr>
        <p:spPr>
          <a:xfrm flipV="1">
            <a:off x="2909014" y="5686169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/>
          <p:cNvSpPr/>
          <p:nvPr/>
        </p:nvSpPr>
        <p:spPr>
          <a:xfrm>
            <a:off x="2760424" y="466289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59" name="円/楕円 58"/>
          <p:cNvSpPr/>
          <p:nvPr/>
        </p:nvSpPr>
        <p:spPr>
          <a:xfrm>
            <a:off x="2760424" y="3110609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cxnSp>
        <p:nvCxnSpPr>
          <p:cNvPr id="60" name="直線矢印コネクタ 59"/>
          <p:cNvCxnSpPr>
            <a:stCxn id="56" idx="0"/>
            <a:endCxn id="58" idx="4"/>
          </p:cNvCxnSpPr>
          <p:nvPr/>
        </p:nvCxnSpPr>
        <p:spPr>
          <a:xfrm flipV="1">
            <a:off x="2909014" y="4960070"/>
            <a:ext cx="0" cy="4289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58" idx="0"/>
            <a:endCxn id="59" idx="4"/>
          </p:cNvCxnSpPr>
          <p:nvPr/>
        </p:nvCxnSpPr>
        <p:spPr>
          <a:xfrm flipV="1">
            <a:off x="2909014" y="3407789"/>
            <a:ext cx="0" cy="12551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円/楕円 61"/>
          <p:cNvSpPr/>
          <p:nvPr/>
        </p:nvSpPr>
        <p:spPr>
          <a:xfrm>
            <a:off x="3621484" y="5165810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63" name="円/楕円 62"/>
          <p:cNvSpPr/>
          <p:nvPr/>
        </p:nvSpPr>
        <p:spPr>
          <a:xfrm>
            <a:off x="3621484" y="4207889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64" name="直線矢印コネクタ 63"/>
          <p:cNvCxnSpPr>
            <a:stCxn id="62" idx="0"/>
            <a:endCxn id="63" idx="4"/>
          </p:cNvCxnSpPr>
          <p:nvPr/>
        </p:nvCxnSpPr>
        <p:spPr>
          <a:xfrm flipV="1">
            <a:off x="3770074" y="4505069"/>
            <a:ext cx="0" cy="6607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stCxn id="63" idx="0"/>
            <a:endCxn id="59" idx="5"/>
          </p:cNvCxnSpPr>
          <p:nvPr/>
        </p:nvCxnSpPr>
        <p:spPr>
          <a:xfrm flipH="1" flipV="1">
            <a:off x="3014083" y="3364268"/>
            <a:ext cx="755991" cy="8436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54" idx="7"/>
            <a:endCxn id="62" idx="3"/>
          </p:cNvCxnSpPr>
          <p:nvPr/>
        </p:nvCxnSpPr>
        <p:spPr>
          <a:xfrm flipV="1">
            <a:off x="3014083" y="5419469"/>
            <a:ext cx="650922" cy="7217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2169344" y="4629547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68" name="円/楕円 67"/>
          <p:cNvSpPr/>
          <p:nvPr/>
        </p:nvSpPr>
        <p:spPr>
          <a:xfrm>
            <a:off x="2167215" y="3738159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113" name="直線矢印コネクタ 112"/>
          <p:cNvCxnSpPr>
            <a:stCxn id="67" idx="0"/>
            <a:endCxn id="68" idx="4"/>
          </p:cNvCxnSpPr>
          <p:nvPr/>
        </p:nvCxnSpPr>
        <p:spPr>
          <a:xfrm flipH="1" flipV="1">
            <a:off x="2315805" y="4035339"/>
            <a:ext cx="2129" cy="59420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/>
          <p:cNvCxnSpPr>
            <a:stCxn id="56" idx="1"/>
            <a:endCxn id="67" idx="5"/>
          </p:cNvCxnSpPr>
          <p:nvPr/>
        </p:nvCxnSpPr>
        <p:spPr>
          <a:xfrm flipH="1" flipV="1">
            <a:off x="2423003" y="4883206"/>
            <a:ext cx="380942" cy="54930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円/楕円 114"/>
          <p:cNvSpPr/>
          <p:nvPr/>
        </p:nvSpPr>
        <p:spPr>
          <a:xfrm>
            <a:off x="1504793" y="4541063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cxnSp>
        <p:nvCxnSpPr>
          <p:cNvPr id="116" name="直線矢印コネクタ 115"/>
          <p:cNvCxnSpPr>
            <a:stCxn id="56" idx="2"/>
            <a:endCxn id="115" idx="5"/>
          </p:cNvCxnSpPr>
          <p:nvPr/>
        </p:nvCxnSpPr>
        <p:spPr>
          <a:xfrm flipH="1" flipV="1">
            <a:off x="1758452" y="4794722"/>
            <a:ext cx="1001972" cy="74285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/>
          <p:cNvCxnSpPr>
            <a:stCxn id="115" idx="7"/>
            <a:endCxn id="68" idx="2"/>
          </p:cNvCxnSpPr>
          <p:nvPr/>
        </p:nvCxnSpPr>
        <p:spPr>
          <a:xfrm flipV="1">
            <a:off x="1758452" y="3886749"/>
            <a:ext cx="408763" cy="69783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円/楕円 117"/>
          <p:cNvSpPr/>
          <p:nvPr/>
        </p:nvSpPr>
        <p:spPr>
          <a:xfrm>
            <a:off x="2760424" y="2083008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</a:t>
            </a:r>
            <a:endParaRPr kumimoji="1" lang="ja-JP" altLang="en-US" dirty="0"/>
          </a:p>
        </p:txBody>
      </p:sp>
      <p:cxnSp>
        <p:nvCxnSpPr>
          <p:cNvPr id="119" name="直線矢印コネクタ 118"/>
          <p:cNvCxnSpPr>
            <a:stCxn id="68" idx="0"/>
            <a:endCxn id="118" idx="3"/>
          </p:cNvCxnSpPr>
          <p:nvPr/>
        </p:nvCxnSpPr>
        <p:spPr>
          <a:xfrm flipV="1">
            <a:off x="2315805" y="2336667"/>
            <a:ext cx="488140" cy="14014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>
            <a:stCxn id="59" idx="0"/>
            <a:endCxn id="118" idx="4"/>
          </p:cNvCxnSpPr>
          <p:nvPr/>
        </p:nvCxnSpPr>
        <p:spPr>
          <a:xfrm flipV="1">
            <a:off x="2909014" y="2380188"/>
            <a:ext cx="0" cy="730421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円/楕円 120"/>
          <p:cNvSpPr/>
          <p:nvPr/>
        </p:nvSpPr>
        <p:spPr>
          <a:xfrm>
            <a:off x="8653117" y="6115066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22" name="円/楕円 121"/>
          <p:cNvSpPr/>
          <p:nvPr/>
        </p:nvSpPr>
        <p:spPr>
          <a:xfrm>
            <a:off x="8653117" y="5406406"/>
            <a:ext cx="297180" cy="29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123" name="直線矢印コネクタ 122"/>
          <p:cNvCxnSpPr>
            <a:stCxn id="121" idx="0"/>
            <a:endCxn id="122" idx="4"/>
          </p:cNvCxnSpPr>
          <p:nvPr/>
        </p:nvCxnSpPr>
        <p:spPr>
          <a:xfrm flipV="1">
            <a:off x="8801707" y="5703586"/>
            <a:ext cx="0" cy="4114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円/楕円 123"/>
          <p:cNvSpPr/>
          <p:nvPr/>
        </p:nvSpPr>
        <p:spPr>
          <a:xfrm>
            <a:off x="8653117" y="4680307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25" name="円/楕円 124"/>
          <p:cNvSpPr/>
          <p:nvPr/>
        </p:nvSpPr>
        <p:spPr>
          <a:xfrm>
            <a:off x="8653117" y="3128026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cxnSp>
        <p:nvCxnSpPr>
          <p:cNvPr id="126" name="直線矢印コネクタ 125"/>
          <p:cNvCxnSpPr>
            <a:stCxn id="122" idx="0"/>
            <a:endCxn id="124" idx="4"/>
          </p:cNvCxnSpPr>
          <p:nvPr/>
        </p:nvCxnSpPr>
        <p:spPr>
          <a:xfrm flipV="1">
            <a:off x="8801707" y="4977487"/>
            <a:ext cx="0" cy="4289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>
            <a:stCxn id="124" idx="0"/>
            <a:endCxn id="125" idx="4"/>
          </p:cNvCxnSpPr>
          <p:nvPr/>
        </p:nvCxnSpPr>
        <p:spPr>
          <a:xfrm flipV="1">
            <a:off x="8801707" y="3425206"/>
            <a:ext cx="0" cy="12551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円/楕円 127"/>
          <p:cNvSpPr/>
          <p:nvPr/>
        </p:nvSpPr>
        <p:spPr>
          <a:xfrm>
            <a:off x="9514177" y="5183227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29" name="円/楕円 128"/>
          <p:cNvSpPr/>
          <p:nvPr/>
        </p:nvSpPr>
        <p:spPr>
          <a:xfrm>
            <a:off x="9514177" y="4225306"/>
            <a:ext cx="297180" cy="297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130" name="直線矢印コネクタ 129"/>
          <p:cNvCxnSpPr>
            <a:stCxn id="128" idx="0"/>
            <a:endCxn id="129" idx="4"/>
          </p:cNvCxnSpPr>
          <p:nvPr/>
        </p:nvCxnSpPr>
        <p:spPr>
          <a:xfrm flipV="1">
            <a:off x="9662767" y="4522486"/>
            <a:ext cx="0" cy="6607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/>
          <p:cNvCxnSpPr>
            <a:stCxn id="129" idx="0"/>
            <a:endCxn id="125" idx="5"/>
          </p:cNvCxnSpPr>
          <p:nvPr/>
        </p:nvCxnSpPr>
        <p:spPr>
          <a:xfrm flipH="1" flipV="1">
            <a:off x="8906776" y="3381685"/>
            <a:ext cx="755991" cy="8436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>
            <a:stCxn id="121" idx="7"/>
            <a:endCxn id="128" idx="3"/>
          </p:cNvCxnSpPr>
          <p:nvPr/>
        </p:nvCxnSpPr>
        <p:spPr>
          <a:xfrm flipV="1">
            <a:off x="8906776" y="5436886"/>
            <a:ext cx="650922" cy="7217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円/楕円 132"/>
          <p:cNvSpPr/>
          <p:nvPr/>
        </p:nvSpPr>
        <p:spPr>
          <a:xfrm>
            <a:off x="8062037" y="4646964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134" name="円/楕円 133"/>
          <p:cNvSpPr/>
          <p:nvPr/>
        </p:nvSpPr>
        <p:spPr>
          <a:xfrm>
            <a:off x="8059908" y="3755576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135" name="直線矢印コネクタ 134"/>
          <p:cNvCxnSpPr>
            <a:stCxn id="133" idx="0"/>
            <a:endCxn id="134" idx="4"/>
          </p:cNvCxnSpPr>
          <p:nvPr/>
        </p:nvCxnSpPr>
        <p:spPr>
          <a:xfrm flipH="1" flipV="1">
            <a:off x="8208498" y="4052756"/>
            <a:ext cx="2129" cy="59420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>
            <a:stCxn id="122" idx="1"/>
            <a:endCxn id="133" idx="5"/>
          </p:cNvCxnSpPr>
          <p:nvPr/>
        </p:nvCxnSpPr>
        <p:spPr>
          <a:xfrm flipH="1" flipV="1">
            <a:off x="8315696" y="4900623"/>
            <a:ext cx="380942" cy="54930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円/楕円 136"/>
          <p:cNvSpPr/>
          <p:nvPr/>
        </p:nvSpPr>
        <p:spPr>
          <a:xfrm>
            <a:off x="7397486" y="4558480"/>
            <a:ext cx="297180" cy="2971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cxnSp>
        <p:nvCxnSpPr>
          <p:cNvPr id="138" name="直線矢印コネクタ 137"/>
          <p:cNvCxnSpPr>
            <a:stCxn id="122" idx="2"/>
            <a:endCxn id="137" idx="5"/>
          </p:cNvCxnSpPr>
          <p:nvPr/>
        </p:nvCxnSpPr>
        <p:spPr>
          <a:xfrm flipH="1" flipV="1">
            <a:off x="7651145" y="4812139"/>
            <a:ext cx="1001972" cy="74285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>
            <a:stCxn id="137" idx="7"/>
            <a:endCxn id="134" idx="2"/>
          </p:cNvCxnSpPr>
          <p:nvPr/>
        </p:nvCxnSpPr>
        <p:spPr>
          <a:xfrm flipV="1">
            <a:off x="7651145" y="3904166"/>
            <a:ext cx="408763" cy="69783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円/楕円 139"/>
          <p:cNvSpPr/>
          <p:nvPr/>
        </p:nvSpPr>
        <p:spPr>
          <a:xfrm>
            <a:off x="8653117" y="2100425"/>
            <a:ext cx="297180" cy="2971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</a:t>
            </a:r>
            <a:endParaRPr kumimoji="1" lang="ja-JP" altLang="en-US" dirty="0"/>
          </a:p>
        </p:txBody>
      </p:sp>
      <p:cxnSp>
        <p:nvCxnSpPr>
          <p:cNvPr id="141" name="直線矢印コネクタ 140"/>
          <p:cNvCxnSpPr>
            <a:stCxn id="134" idx="0"/>
            <a:endCxn id="140" idx="3"/>
          </p:cNvCxnSpPr>
          <p:nvPr/>
        </p:nvCxnSpPr>
        <p:spPr>
          <a:xfrm flipV="1">
            <a:off x="8208498" y="2354084"/>
            <a:ext cx="488140" cy="14014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>
            <a:stCxn id="125" idx="0"/>
            <a:endCxn id="140" idx="4"/>
          </p:cNvCxnSpPr>
          <p:nvPr/>
        </p:nvCxnSpPr>
        <p:spPr>
          <a:xfrm flipV="1">
            <a:off x="8801707" y="2397605"/>
            <a:ext cx="0" cy="730421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線吹き出し 1 (枠付き) 142"/>
          <p:cNvSpPr/>
          <p:nvPr/>
        </p:nvSpPr>
        <p:spPr>
          <a:xfrm>
            <a:off x="3450041" y="1888882"/>
            <a:ext cx="1224952" cy="296172"/>
          </a:xfrm>
          <a:prstGeom prst="borderCallout1">
            <a:avLst>
              <a:gd name="adj1" fmla="val 52197"/>
              <a:gd name="adj2" fmla="val -706"/>
              <a:gd name="adj3" fmla="val 105473"/>
              <a:gd name="adj4" fmla="val -3227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perf-run2939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44" name="線吹き出し 1 (枠付き) 143"/>
          <p:cNvSpPr/>
          <p:nvPr/>
        </p:nvSpPr>
        <p:spPr>
          <a:xfrm>
            <a:off x="9392788" y="1881435"/>
            <a:ext cx="1120140" cy="296172"/>
          </a:xfrm>
          <a:prstGeom prst="borderCallout1">
            <a:avLst>
              <a:gd name="adj1" fmla="val 52197"/>
              <a:gd name="adj2" fmla="val -706"/>
              <a:gd name="adj3" fmla="val 112500"/>
              <a:gd name="adj4" fmla="val -3833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perf-run2939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45" name="上矢印 144"/>
          <p:cNvSpPr/>
          <p:nvPr/>
        </p:nvSpPr>
        <p:spPr>
          <a:xfrm>
            <a:off x="3824070" y="2230018"/>
            <a:ext cx="251460" cy="62855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上矢印 145"/>
          <p:cNvSpPr/>
          <p:nvPr/>
        </p:nvSpPr>
        <p:spPr>
          <a:xfrm>
            <a:off x="9559897" y="2223888"/>
            <a:ext cx="251460" cy="62855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角丸四角形吹き出し 146"/>
          <p:cNvSpPr/>
          <p:nvPr/>
        </p:nvSpPr>
        <p:spPr>
          <a:xfrm>
            <a:off x="5419864" y="2513453"/>
            <a:ext cx="2758055" cy="796429"/>
          </a:xfrm>
          <a:prstGeom prst="wedgeRoundRectCallout">
            <a:avLst>
              <a:gd name="adj1" fmla="val 73081"/>
              <a:gd name="adj2" fmla="val -3287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リモートのブランチも追従して変更される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3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79" y="171718"/>
            <a:ext cx="10239301" cy="855498"/>
          </a:xfrm>
        </p:spPr>
        <p:txBody>
          <a:bodyPr>
            <a:normAutofit/>
          </a:bodyPr>
          <a:lstStyle/>
          <a:p>
            <a:r>
              <a:rPr kumimoji="1" lang="ja-JP" altLang="en-US" sz="4800" b="1" dirty="0" smtClean="0"/>
              <a:t>その前に</a:t>
            </a:r>
            <a:r>
              <a:rPr kumimoji="1" lang="en-US" altLang="ja-JP" sz="4800" b="1" dirty="0" smtClean="0"/>
              <a:t>…</a:t>
            </a:r>
            <a:endParaRPr kumimoji="1" lang="ja-JP" altLang="en-US" sz="4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702" y="1318162"/>
            <a:ext cx="9892145" cy="4698590"/>
          </a:xfrm>
        </p:spPr>
        <p:txBody>
          <a:bodyPr>
            <a:normAutofit fontScale="92500"/>
          </a:bodyPr>
          <a:lstStyle/>
          <a:p>
            <a:r>
              <a:rPr kumimoji="1" lang="en-US" altLang="ja-JP" sz="2800" dirty="0" err="1" smtClean="0"/>
              <a:t>Git</a:t>
            </a:r>
            <a:r>
              <a:rPr kumimoji="1" lang="ja-JP" altLang="en-US" sz="2800" dirty="0" smtClean="0"/>
              <a:t>知ってますか？</a:t>
            </a:r>
            <a:endParaRPr kumimoji="1" lang="en-US" altLang="ja-JP" sz="2800" dirty="0" smtClean="0"/>
          </a:p>
          <a:p>
            <a:r>
              <a:rPr kumimoji="1" lang="en-US" altLang="ja-JP" sz="2800" dirty="0" err="1" smtClean="0"/>
              <a:t>Git</a:t>
            </a:r>
            <a:r>
              <a:rPr kumimoji="1" lang="ja-JP" altLang="en-US" sz="2800" dirty="0" smtClean="0"/>
              <a:t>使ってますか？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あるいは、</a:t>
            </a:r>
            <a:r>
              <a:rPr lang="en-US" altLang="ja-JP" sz="2800" dirty="0" smtClean="0"/>
              <a:t>Subversion</a:t>
            </a:r>
            <a:r>
              <a:rPr lang="ja-JP" altLang="en-US" sz="2800" dirty="0" smtClean="0"/>
              <a:t>知ってますか？ </a:t>
            </a:r>
            <a:r>
              <a:rPr lang="en-US" altLang="ja-JP" sz="2800" dirty="0" smtClean="0"/>
              <a:t>VSS</a:t>
            </a:r>
            <a:r>
              <a:rPr lang="ja-JP" altLang="en-US" sz="2800" dirty="0" smtClean="0"/>
              <a:t>とか</a:t>
            </a:r>
            <a:r>
              <a:rPr lang="en-US" altLang="ja-JP" sz="2800" dirty="0" smtClean="0"/>
              <a:t>CVS</a:t>
            </a:r>
            <a:r>
              <a:rPr lang="ja-JP" altLang="en-US" sz="2800" dirty="0" smtClean="0"/>
              <a:t>とか</a:t>
            </a:r>
            <a:r>
              <a:rPr lang="ja-JP" altLang="en-US" sz="2800" dirty="0" smtClean="0"/>
              <a:t>？</a:t>
            </a:r>
            <a:endParaRPr lang="en-US" altLang="ja-JP" sz="2800" dirty="0" smtClean="0"/>
          </a:p>
          <a:p>
            <a:endParaRPr kumimoji="1" lang="en-US" altLang="ja-JP" sz="2800" dirty="0"/>
          </a:p>
          <a:p>
            <a:r>
              <a:rPr lang="ja-JP" altLang="en-US" sz="2800" dirty="0" smtClean="0"/>
              <a:t>本日は、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の使い方というよりも、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の考え方を共有したいと思います。</a:t>
            </a:r>
            <a:endParaRPr lang="en-US" altLang="ja-JP" sz="2800" dirty="0" smtClean="0"/>
          </a:p>
          <a:p>
            <a:r>
              <a:rPr kumimoji="1" lang="en-US" altLang="ja-JP" sz="2800" dirty="0" err="1" smtClean="0"/>
              <a:t>git</a:t>
            </a:r>
            <a:r>
              <a:rPr kumimoji="1" lang="ja-JP" altLang="en-US" sz="2800" dirty="0" smtClean="0"/>
              <a:t>の使い方についての</a:t>
            </a:r>
            <a:r>
              <a:rPr kumimoji="1" lang="en-US" altLang="ja-JP" sz="2800" dirty="0" smtClean="0"/>
              <a:t>How-to</a:t>
            </a:r>
            <a:r>
              <a:rPr kumimoji="1" lang="ja-JP" altLang="en-US" sz="2800" dirty="0" smtClean="0"/>
              <a:t>は、初心者向けサイトがいっぱいあると思うので、そちらで押さえて下さい。</a:t>
            </a:r>
            <a:endParaRPr kumimoji="1" lang="en-US" altLang="ja-JP" sz="2800" dirty="0" smtClean="0"/>
          </a:p>
          <a:p>
            <a:pPr lvl="1"/>
            <a:r>
              <a:rPr lang="ja-JP" altLang="en-US" sz="2600" dirty="0" smtClean="0"/>
              <a:t>本家「</a:t>
            </a:r>
            <a:r>
              <a:rPr lang="en-US" altLang="ja-JP" sz="2600" dirty="0" smtClean="0"/>
              <a:t>Pro</a:t>
            </a:r>
            <a:r>
              <a:rPr lang="ja-JP" altLang="en-US" sz="2600" dirty="0"/>
              <a:t> </a:t>
            </a:r>
            <a:r>
              <a:rPr lang="en-US" altLang="ja-JP" sz="2600" dirty="0" err="1" smtClean="0"/>
              <a:t>Git</a:t>
            </a:r>
            <a:r>
              <a:rPr lang="ja-JP" altLang="en-US" sz="2600" dirty="0" smtClean="0"/>
              <a:t>」　　</a:t>
            </a:r>
            <a:r>
              <a:rPr lang="en-US" altLang="ja-JP" sz="2600" dirty="0">
                <a:hlinkClick r:id="rId2"/>
              </a:rPr>
              <a:t>http://progit-ja.github.io</a:t>
            </a:r>
            <a:r>
              <a:rPr lang="en-US" altLang="ja-JP" sz="2600" dirty="0" smtClean="0">
                <a:hlinkClick r:id="rId2"/>
              </a:rPr>
              <a:t>/</a:t>
            </a:r>
            <a:endParaRPr lang="en-US" altLang="ja-JP" sz="2600" dirty="0" smtClean="0"/>
          </a:p>
          <a:p>
            <a:pPr lvl="1"/>
            <a:r>
              <a:rPr lang="ja-JP" altLang="en-US" sz="2600" dirty="0"/>
              <a:t>「サルでもわかる</a:t>
            </a:r>
            <a:r>
              <a:rPr lang="en-US" altLang="ja-JP" sz="2600" dirty="0" err="1"/>
              <a:t>Git</a:t>
            </a:r>
            <a:r>
              <a:rPr lang="ja-JP" altLang="en-US" sz="2600" dirty="0"/>
              <a:t>入門</a:t>
            </a:r>
            <a:r>
              <a:rPr lang="ja-JP" altLang="en-US" sz="2600" dirty="0" smtClean="0"/>
              <a:t>」　</a:t>
            </a:r>
            <a:r>
              <a:rPr lang="en-US" altLang="ja-JP" sz="2600" dirty="0"/>
              <a:t> </a:t>
            </a:r>
            <a:r>
              <a:rPr lang="en-US" altLang="ja-JP" sz="2600" dirty="0">
                <a:hlinkClick r:id="rId3"/>
              </a:rPr>
              <a:t>http://www.backlog.jp/git-guide</a:t>
            </a:r>
            <a:r>
              <a:rPr lang="en-US" altLang="ja-JP" sz="2600" dirty="0" smtClean="0">
                <a:hlinkClick r:id="rId3"/>
              </a:rPr>
              <a:t>/</a:t>
            </a:r>
            <a:endParaRPr lang="en-US" altLang="ja-JP" sz="26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371" y="4623324"/>
            <a:ext cx="1216077" cy="1943730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9386850" y="4770318"/>
            <a:ext cx="1009997" cy="620486"/>
          </a:xfrm>
          <a:prstGeom prst="wedgeRoundRectCallout">
            <a:avLst>
              <a:gd name="adj1" fmla="val 72870"/>
              <a:gd name="adj2" fmla="val 35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ば</a:t>
            </a:r>
            <a:r>
              <a:rPr kumimoji="1" lang="ja-JP" altLang="en-US" dirty="0"/>
              <a:t>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66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「</a:t>
            </a:r>
            <a:r>
              <a:rPr lang="en-US" altLang="ja-JP" sz="4000" b="1" dirty="0" smtClean="0"/>
              <a:t>origin</a:t>
            </a:r>
            <a:r>
              <a:rPr lang="ja-JP" altLang="en-US" sz="4000" b="1" dirty="0" smtClean="0"/>
              <a:t>」 </a:t>
            </a:r>
            <a:r>
              <a:rPr lang="en-US" altLang="ja-JP" sz="4000" b="1" dirty="0" smtClean="0"/>
              <a:t>is </a:t>
            </a:r>
            <a:r>
              <a:rPr lang="ja-JP" altLang="en-US" sz="4000" b="1" dirty="0" smtClean="0"/>
              <a:t>何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654" y="1330867"/>
            <a:ext cx="11942767" cy="4848498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「</a:t>
            </a:r>
            <a:r>
              <a:rPr lang="en-US" altLang="ja-JP" sz="2800" dirty="0" smtClean="0">
                <a:solidFill>
                  <a:srgbClr val="FF0000"/>
                </a:solidFill>
              </a:rPr>
              <a:t>origin</a:t>
            </a:r>
            <a:r>
              <a:rPr lang="ja-JP" altLang="en-US" sz="2800" dirty="0" smtClean="0">
                <a:solidFill>
                  <a:srgbClr val="FF0000"/>
                </a:solidFill>
              </a:rPr>
              <a:t>」</a:t>
            </a:r>
            <a:r>
              <a:rPr lang="ja-JP" altLang="en-US" sz="2800" dirty="0" smtClean="0">
                <a:solidFill>
                  <a:schemeClr val="tx1"/>
                </a:solidFill>
              </a:rPr>
              <a:t>について説明出来る所まで来ました。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「</a:t>
            </a:r>
            <a:r>
              <a:rPr lang="en-US" altLang="ja-JP" sz="2800" dirty="0" smtClean="0">
                <a:solidFill>
                  <a:schemeClr val="tx1"/>
                </a:solidFill>
              </a:rPr>
              <a:t>origin</a:t>
            </a:r>
            <a:r>
              <a:rPr lang="ja-JP" altLang="en-US" sz="2800" dirty="0" smtClean="0">
                <a:solidFill>
                  <a:schemeClr val="tx1"/>
                </a:solidFill>
              </a:rPr>
              <a:t>」という単語を聞いた事があるかもしれません。これは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上での</a:t>
            </a:r>
            <a:r>
              <a:rPr lang="ja-JP" altLang="en-US" sz="2800" dirty="0" smtClean="0">
                <a:solidFill>
                  <a:srgbClr val="FF0000"/>
                </a:solidFill>
              </a:rPr>
              <a:t>リモートサーバー名</a:t>
            </a:r>
            <a:r>
              <a:rPr lang="ja-JP" altLang="en-US" sz="2800" dirty="0" smtClean="0">
                <a:solidFill>
                  <a:schemeClr val="tx1"/>
                </a:solidFill>
              </a:rPr>
              <a:t>と考えて下さい。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ブランチ</a:t>
            </a:r>
            <a:r>
              <a:rPr lang="ja-JP" altLang="en-US" sz="2800" dirty="0" smtClean="0">
                <a:solidFill>
                  <a:schemeClr val="tx1"/>
                </a:solidFill>
              </a:rPr>
              <a:t>での「</a:t>
            </a:r>
            <a:r>
              <a:rPr lang="en-US" altLang="ja-JP" sz="2800" dirty="0" smtClean="0">
                <a:solidFill>
                  <a:schemeClr val="tx1"/>
                </a:solidFill>
              </a:rPr>
              <a:t>master</a:t>
            </a:r>
            <a:r>
              <a:rPr lang="ja-JP" altLang="en-US" sz="2800" dirty="0" smtClean="0">
                <a:solidFill>
                  <a:schemeClr val="tx1"/>
                </a:solidFill>
              </a:rPr>
              <a:t>」同様に、</a:t>
            </a:r>
            <a:r>
              <a:rPr lang="ja-JP" altLang="en-US" sz="2800" dirty="0" smtClean="0">
                <a:solidFill>
                  <a:srgbClr val="FF0000"/>
                </a:solidFill>
              </a:rPr>
              <a:t>「</a:t>
            </a:r>
            <a:r>
              <a:rPr lang="en-US" altLang="ja-JP" sz="2800" dirty="0" smtClean="0">
                <a:solidFill>
                  <a:srgbClr val="FF0000"/>
                </a:solidFill>
              </a:rPr>
              <a:t>origin</a:t>
            </a:r>
            <a:r>
              <a:rPr lang="ja-JP" altLang="en-US" sz="2800" dirty="0" smtClean="0">
                <a:solidFill>
                  <a:srgbClr val="FF0000"/>
                </a:solidFill>
              </a:rPr>
              <a:t>」もまた慣例でしかありません</a:t>
            </a:r>
            <a:r>
              <a:rPr lang="ja-JP" altLang="en-US" sz="2800" dirty="0" smtClean="0">
                <a:solidFill>
                  <a:schemeClr val="tx1"/>
                </a:solidFill>
              </a:rPr>
              <a:t>。リモートサーバーが省略されるときに、「</a:t>
            </a:r>
            <a:r>
              <a:rPr lang="en-US" altLang="ja-JP" sz="2800" dirty="0" smtClean="0">
                <a:solidFill>
                  <a:schemeClr val="tx1"/>
                </a:solidFill>
              </a:rPr>
              <a:t>origin</a:t>
            </a:r>
            <a:r>
              <a:rPr lang="ja-JP" altLang="en-US" sz="2800" dirty="0" smtClean="0">
                <a:solidFill>
                  <a:schemeClr val="tx1"/>
                </a:solidFill>
              </a:rPr>
              <a:t>」という名前を使うというだけです。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また、このリモートサーバー名自体が</a:t>
            </a:r>
            <a:r>
              <a:rPr lang="ja-JP" altLang="en-US" sz="2800" dirty="0" smtClean="0">
                <a:solidFill>
                  <a:srgbClr val="FF0000"/>
                </a:solidFill>
              </a:rPr>
              <a:t>別名</a:t>
            </a:r>
            <a:r>
              <a:rPr lang="ja-JP" altLang="en-US" sz="2800" dirty="0" smtClean="0">
                <a:solidFill>
                  <a:schemeClr val="tx1"/>
                </a:solidFill>
              </a:rPr>
              <a:t>と言う扱いです。本当はサーバーを特定する</a:t>
            </a:r>
            <a:r>
              <a:rPr lang="en-US" altLang="ja-JP" sz="2800" dirty="0" smtClean="0">
                <a:solidFill>
                  <a:schemeClr val="tx1"/>
                </a:solidFill>
              </a:rPr>
              <a:t>URL</a:t>
            </a:r>
            <a:r>
              <a:rPr lang="ja-JP" altLang="en-US" sz="2800" dirty="0" smtClean="0">
                <a:solidFill>
                  <a:schemeClr val="tx1"/>
                </a:solidFill>
              </a:rPr>
              <a:t>を使いますが、これに別名を付けて簡便に指定出来るようにしたものです。</a:t>
            </a:r>
            <a:r>
              <a:rPr lang="en-US" altLang="ja-JP" sz="2800" dirty="0" smtClean="0">
                <a:solidFill>
                  <a:schemeClr val="tx1"/>
                </a:solidFill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</a:rPr>
            </a:br>
            <a:r>
              <a:rPr lang="ja-JP" altLang="en-US" sz="2800" dirty="0" smtClean="0">
                <a:solidFill>
                  <a:schemeClr val="tx1"/>
                </a:solidFill>
              </a:rPr>
              <a:t>例</a:t>
            </a:r>
            <a:r>
              <a:rPr lang="ja-JP" altLang="en-US" sz="2800" dirty="0" smtClean="0">
                <a:solidFill>
                  <a:schemeClr val="tx1"/>
                </a:solidFill>
              </a:rPr>
              <a:t>：「</a:t>
            </a:r>
            <a:r>
              <a:rPr lang="en-US" altLang="ja-JP" sz="28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altLang="ja-JP" sz="28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altLang="ja-JP" sz="2800" dirty="0" smtClean="0">
                <a:solidFill>
                  <a:schemeClr val="tx1"/>
                </a:solidFill>
                <a:hlinkClick r:id="rId2"/>
              </a:rPr>
              <a:t>github.com/kekyo/CenterCLR.SgmlReader</a:t>
            </a:r>
            <a:r>
              <a:rPr lang="ja-JP" altLang="en-US" sz="2800" dirty="0" smtClean="0">
                <a:solidFill>
                  <a:schemeClr val="tx1"/>
                </a:solidFill>
              </a:rPr>
              <a:t>」→「</a:t>
            </a:r>
            <a:r>
              <a:rPr lang="en-US" altLang="ja-JP" sz="2800" dirty="0" smtClean="0">
                <a:solidFill>
                  <a:schemeClr val="tx1"/>
                </a:solidFill>
              </a:rPr>
              <a:t>origin</a:t>
            </a:r>
            <a:r>
              <a:rPr lang="ja-JP" altLang="en-US" sz="2800" dirty="0" smtClean="0">
                <a:solidFill>
                  <a:schemeClr val="tx1"/>
                </a:solidFill>
              </a:rPr>
              <a:t>」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err="1" smtClean="0">
                <a:solidFill>
                  <a:schemeClr val="tx1"/>
                </a:solidFill>
              </a:rPr>
              <a:t>なの</a:t>
            </a:r>
            <a:r>
              <a:rPr lang="ja-JP" altLang="en-US" sz="2800" dirty="0" smtClean="0">
                <a:solidFill>
                  <a:schemeClr val="tx1"/>
                </a:solidFill>
              </a:rPr>
              <a:t>で、「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oreore</a:t>
            </a:r>
            <a:r>
              <a:rPr lang="ja-JP" altLang="en-US" sz="2800" dirty="0" smtClean="0">
                <a:solidFill>
                  <a:schemeClr val="tx1"/>
                </a:solidFill>
              </a:rPr>
              <a:t>」という名前のリモートサーバー名でも</a:t>
            </a:r>
            <a:r>
              <a:rPr lang="en-US" altLang="ja-JP" sz="2800" dirty="0" smtClean="0">
                <a:solidFill>
                  <a:schemeClr val="tx1"/>
                </a:solidFill>
              </a:rPr>
              <a:t>OK</a:t>
            </a:r>
            <a:r>
              <a:rPr lang="ja-JP" altLang="en-US" sz="2800" dirty="0" smtClean="0">
                <a:solidFill>
                  <a:schemeClr val="tx1"/>
                </a:solidFill>
              </a:rPr>
              <a:t>です</a:t>
            </a:r>
            <a:r>
              <a:rPr lang="ja-JP" altLang="en-US" sz="2800" dirty="0" smtClean="0">
                <a:solidFill>
                  <a:schemeClr val="tx1"/>
                </a:solidFill>
              </a:rPr>
              <a:t>。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複数のリモートサーバーの核心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9832" y="3330054"/>
            <a:ext cx="6241219" cy="3186752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そして、複数のリモートリポジトリを同時に扱う場合は、それぞれに異なるリモートサーバー名を付けて呼び分けたりします。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600" dirty="0" smtClean="0">
                <a:solidFill>
                  <a:schemeClr val="tx1"/>
                </a:solidFill>
              </a:rPr>
              <a:t>オープンソースに貢献したい場合に、どうすれば自分のコードをオリジナルの変更に追従させれば良いか、分かりますね？</a:t>
            </a:r>
            <a:endParaRPr lang="en-US" altLang="ja-JP" sz="2600" dirty="0" smtClean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761" y="3330054"/>
            <a:ext cx="5138228" cy="2815943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9832" y="1317219"/>
            <a:ext cx="11202180" cy="2012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lang="ja-JP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>
                <a:solidFill>
                  <a:schemeClr val="tx1"/>
                </a:solidFill>
              </a:rPr>
              <a:t>リモートサーバーから初回にレプリケート（</a:t>
            </a:r>
            <a:r>
              <a:rPr lang="en-US" altLang="ja-JP" sz="2800" dirty="0" smtClean="0">
                <a:solidFill>
                  <a:srgbClr val="FF0000"/>
                </a:solidFill>
              </a:rPr>
              <a:t>clone</a:t>
            </a:r>
            <a:r>
              <a:rPr lang="ja-JP" altLang="en-US" sz="2800" dirty="0" smtClean="0">
                <a:solidFill>
                  <a:schemeClr val="tx1"/>
                </a:solidFill>
              </a:rPr>
              <a:t>）した場合、その</a:t>
            </a:r>
            <a:r>
              <a:rPr lang="en-US" altLang="ja-JP" sz="2800" dirty="0" smtClean="0">
                <a:solidFill>
                  <a:schemeClr val="tx1"/>
                </a:solidFill>
              </a:rPr>
              <a:t>URL</a:t>
            </a:r>
            <a:r>
              <a:rPr lang="ja-JP" altLang="en-US" sz="2800" dirty="0" smtClean="0">
                <a:solidFill>
                  <a:schemeClr val="tx1"/>
                </a:solidFill>
              </a:rPr>
              <a:t>が自動的に</a:t>
            </a:r>
            <a:r>
              <a:rPr lang="ja-JP" altLang="en-US" sz="2800" dirty="0" smtClean="0">
                <a:solidFill>
                  <a:srgbClr val="FF0000"/>
                </a:solidFill>
              </a:rPr>
              <a:t>「</a:t>
            </a:r>
            <a:r>
              <a:rPr lang="en-US" altLang="ja-JP" sz="2800" dirty="0" smtClean="0">
                <a:solidFill>
                  <a:srgbClr val="FF0000"/>
                </a:solidFill>
              </a:rPr>
              <a:t>origin</a:t>
            </a:r>
            <a:r>
              <a:rPr lang="ja-JP" altLang="en-US" sz="2800" dirty="0" smtClean="0">
                <a:solidFill>
                  <a:srgbClr val="FF0000"/>
                </a:solidFill>
              </a:rPr>
              <a:t>」</a:t>
            </a:r>
            <a:r>
              <a:rPr lang="ja-JP" altLang="en-US" sz="2800" dirty="0" smtClean="0">
                <a:solidFill>
                  <a:schemeClr val="tx1"/>
                </a:solidFill>
              </a:rPr>
              <a:t>という名前でローカルリポジトリに記憶されます。</a:t>
            </a: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なので、次回以降、「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fetch</a:t>
            </a:r>
            <a:r>
              <a:rPr lang="ja-JP" altLang="en-US" sz="2800" dirty="0" smtClean="0">
                <a:solidFill>
                  <a:schemeClr val="tx1"/>
                </a:solidFill>
              </a:rPr>
              <a:t>」とやるだけで、リモートから変更点を取り込むことが出来るわけです。</a:t>
            </a:r>
          </a:p>
        </p:txBody>
      </p:sp>
    </p:spTree>
    <p:extLst>
      <p:ext uri="{BB962C8B-B14F-4D97-AF65-F5344CB8AC3E}">
        <p14:creationId xmlns:p14="http://schemas.microsoft.com/office/powerpoint/2010/main" val="21543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341120" y="256032"/>
            <a:ext cx="9509760" cy="1088136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smtClean="0"/>
              <a:t>あじぇんだ</a:t>
            </a:r>
            <a:endParaRPr kumimoji="1" lang="ja-JP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err="1" smtClean="0"/>
              <a:t>Git</a:t>
            </a:r>
            <a:r>
              <a:rPr kumimoji="1" lang="ja-JP" altLang="en-US" sz="2800" dirty="0" smtClean="0"/>
              <a:t>に至るまでのざっくりとしたまとめ</a:t>
            </a:r>
            <a:endParaRPr kumimoji="1" lang="en-US" altLang="ja-JP" sz="2800" dirty="0" smtClean="0"/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なぜ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はブランチしまくるのか？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なぜ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は</a:t>
            </a:r>
            <a:r>
              <a:rPr lang="ja-JP" altLang="en-US" sz="2800" dirty="0">
                <a:solidFill>
                  <a:schemeClr val="tx1"/>
                </a:solidFill>
              </a:rPr>
              <a:t>ブランチ</a:t>
            </a:r>
            <a:r>
              <a:rPr lang="ja-JP" altLang="en-US" sz="2800" dirty="0" smtClean="0">
                <a:solidFill>
                  <a:schemeClr val="tx1"/>
                </a:solidFill>
              </a:rPr>
              <a:t>をマージしまくるのか？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どうやって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は複数のリポジトリを管理するのか？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なぜ</a:t>
            </a:r>
            <a:r>
              <a:rPr kumimoji="1" lang="en-US" altLang="ja-JP" sz="2800" b="1" dirty="0" err="1" smtClean="0">
                <a:solidFill>
                  <a:srgbClr val="FF0000"/>
                </a:solidFill>
              </a:rPr>
              <a:t>Git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のリポジトリはほとんど壊れないのか？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なぜ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のリポジトリはコピーするだけで容易に移行できるのか？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699" y="424542"/>
            <a:ext cx="2313068" cy="17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2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なぜ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のリポジトリはほとんど壊れないのか？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7830" y="1392282"/>
            <a:ext cx="11388080" cy="4353425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Visual SourceSafe</a:t>
            </a:r>
            <a:r>
              <a:rPr lang="ja-JP" altLang="en-US" sz="2800" dirty="0" smtClean="0">
                <a:solidFill>
                  <a:srgbClr val="FF0000"/>
                </a:solidFill>
              </a:rPr>
              <a:t>の悪夢</a:t>
            </a:r>
            <a:r>
              <a:rPr lang="ja-JP" altLang="en-US" sz="2800" dirty="0" smtClean="0">
                <a:solidFill>
                  <a:schemeClr val="tx1"/>
                </a:solidFill>
              </a:rPr>
              <a:t>について、もうここで述べるまでもないでしょう。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Subversion</a:t>
            </a:r>
            <a:r>
              <a:rPr lang="ja-JP" altLang="en-US" sz="2800" dirty="0" smtClean="0">
                <a:solidFill>
                  <a:schemeClr val="tx1"/>
                </a:solidFill>
              </a:rPr>
              <a:t>についても、リポジトリの扱いに気を使う事があります。</a:t>
            </a:r>
            <a:r>
              <a:rPr lang="en-US" altLang="ja-JP" sz="2800" dirty="0" smtClean="0">
                <a:solidFill>
                  <a:schemeClr val="tx1"/>
                </a:solidFill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</a:rPr>
            </a:br>
            <a:r>
              <a:rPr lang="ja-JP" altLang="en-US" sz="2800" dirty="0" smtClean="0">
                <a:solidFill>
                  <a:schemeClr val="tx1"/>
                </a:solidFill>
              </a:rPr>
              <a:t>（最新の版では改善されたという話を見ましたが、もはや使ってないので分かりません</a:t>
            </a:r>
            <a:r>
              <a:rPr lang="ja-JP" altLang="en-US" sz="2800" dirty="0" smtClean="0">
                <a:solidFill>
                  <a:schemeClr val="tx1"/>
                </a:solidFill>
              </a:rPr>
              <a:t>）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ソースコード管理システムの保守管理は、ずっと頭の痛い問題でした。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しかし、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のリポジトリは扱いが非常に楽です。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のリポジトリは、複雑なデータベースエンジンを使わず、</a:t>
            </a:r>
            <a:r>
              <a:rPr lang="ja-JP" altLang="en-US" sz="2800" dirty="0" smtClean="0">
                <a:solidFill>
                  <a:srgbClr val="FF0000"/>
                </a:solidFill>
              </a:rPr>
              <a:t>単純なキーバリューストアであり、かつファイルベース</a:t>
            </a:r>
            <a:r>
              <a:rPr lang="ja-JP" altLang="en-US" sz="2800" dirty="0" smtClean="0">
                <a:solidFill>
                  <a:schemeClr val="tx1"/>
                </a:solidFill>
              </a:rPr>
              <a:t>なのです。</a:t>
            </a:r>
            <a:r>
              <a:rPr lang="en-US" altLang="ja-JP" sz="2800" dirty="0" smtClean="0">
                <a:solidFill>
                  <a:schemeClr val="tx1"/>
                </a:solidFill>
              </a:rPr>
              <a:t>SQLite</a:t>
            </a:r>
            <a:r>
              <a:rPr lang="ja-JP" altLang="en-US" sz="2800" dirty="0" smtClean="0">
                <a:solidFill>
                  <a:schemeClr val="tx1"/>
                </a:solidFill>
              </a:rPr>
              <a:t>さえ使っていません。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なぜ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のリポジトリはほとんど壊れないのか？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7829" y="1255804"/>
            <a:ext cx="11120293" cy="4848498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RDB</a:t>
            </a:r>
            <a:r>
              <a:rPr lang="ja-JP" altLang="en-US" sz="2800" dirty="0" smtClean="0">
                <a:solidFill>
                  <a:schemeClr val="tx1"/>
                </a:solidFill>
              </a:rPr>
              <a:t>に由来するエンジンを使っていないという事は、そもそも</a:t>
            </a:r>
            <a:r>
              <a:rPr lang="ja-JP" altLang="en-US" sz="2800" dirty="0" smtClean="0">
                <a:solidFill>
                  <a:srgbClr val="FF0000"/>
                </a:solidFill>
              </a:rPr>
              <a:t>ハードトランザクションに頼っていない</a:t>
            </a:r>
            <a:r>
              <a:rPr lang="ja-JP" altLang="en-US" sz="2800" dirty="0" smtClean="0">
                <a:solidFill>
                  <a:schemeClr val="tx1"/>
                </a:solidFill>
              </a:rPr>
              <a:t>、と言う事です。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実際</a:t>
            </a:r>
            <a:r>
              <a:rPr lang="ja-JP" altLang="en-US" sz="2800" dirty="0" smtClean="0">
                <a:solidFill>
                  <a:schemeClr val="tx1"/>
                </a:solidFill>
              </a:rPr>
              <a:t>にはロックファイルを使い、一部のファイルは更新を行います。しかし、大多数の「コミット情報」は、ユニークなキーとなる値と、それに対応する実データで構成されるファイルが、</a:t>
            </a:r>
            <a:r>
              <a:rPr lang="ja-JP" altLang="en-US" sz="2800" dirty="0" smtClean="0">
                <a:solidFill>
                  <a:srgbClr val="FF0000"/>
                </a:solidFill>
              </a:rPr>
              <a:t>どんどん追加されるだけ</a:t>
            </a:r>
            <a:r>
              <a:rPr lang="ja-JP" altLang="en-US" sz="2800" dirty="0" smtClean="0">
                <a:solidFill>
                  <a:schemeClr val="tx1"/>
                </a:solidFill>
              </a:rPr>
              <a:t>、という単純な処理で実現しています。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追加が主体で、更新が限定的であるという事は、</a:t>
            </a:r>
            <a:r>
              <a:rPr lang="ja-JP" altLang="en-US" sz="2800" dirty="0" smtClean="0">
                <a:solidFill>
                  <a:srgbClr val="FF0000"/>
                </a:solidFill>
              </a:rPr>
              <a:t>データが壊れにくい</a:t>
            </a:r>
            <a:r>
              <a:rPr lang="ja-JP" altLang="en-US" sz="2800" dirty="0" smtClean="0">
                <a:solidFill>
                  <a:schemeClr val="tx1"/>
                </a:solidFill>
              </a:rPr>
              <a:t>事を表しています。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915" y="4558353"/>
            <a:ext cx="1430731" cy="11395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2" y="5063320"/>
            <a:ext cx="1430731" cy="11395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255" y="5085546"/>
            <a:ext cx="1430731" cy="113958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609" y="4686748"/>
            <a:ext cx="1430731" cy="113958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423" y="5440671"/>
            <a:ext cx="1181100" cy="1182133"/>
          </a:xfrm>
          <a:prstGeom prst="rect">
            <a:avLst/>
          </a:prstGeom>
        </p:spPr>
      </p:pic>
      <p:sp>
        <p:nvSpPr>
          <p:cNvPr id="11" name="曲折矢印 10"/>
          <p:cNvSpPr/>
          <p:nvPr/>
        </p:nvSpPr>
        <p:spPr>
          <a:xfrm rot="5400000">
            <a:off x="7132892" y="4469207"/>
            <a:ext cx="927473" cy="1983879"/>
          </a:xfrm>
          <a:prstGeom prst="bentArrow">
            <a:avLst>
              <a:gd name="adj1" fmla="val 40451"/>
              <a:gd name="adj2" fmla="val 37508"/>
              <a:gd name="adj3" fmla="val 22057"/>
              <a:gd name="adj4" fmla="val 6249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6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ファイルベースのデータベース？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5440" y="1392282"/>
            <a:ext cx="11450470" cy="484849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ja-JP" sz="2800" dirty="0" smtClean="0">
                <a:solidFill>
                  <a:schemeClr val="tx1"/>
                </a:solidFill>
              </a:rPr>
              <a:t>1.</a:t>
            </a:r>
            <a:r>
              <a:rPr lang="ja-JP" altLang="en-US" sz="2800" dirty="0" smtClean="0">
                <a:solidFill>
                  <a:schemeClr val="tx1"/>
                </a:solidFill>
              </a:rPr>
              <a:t>キー</a:t>
            </a:r>
            <a:r>
              <a:rPr lang="ja-JP" altLang="en-US" sz="2800" dirty="0" smtClean="0">
                <a:solidFill>
                  <a:schemeClr val="tx1"/>
                </a:solidFill>
              </a:rPr>
              <a:t>は重複しないのか？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lvl="1"/>
            <a:r>
              <a:rPr lang="en-US" altLang="ja-JP" sz="26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600" dirty="0" smtClean="0">
                <a:solidFill>
                  <a:schemeClr val="tx1"/>
                </a:solidFill>
              </a:rPr>
              <a:t>のキーバリューストアで使用するキーは、</a:t>
            </a:r>
            <a:r>
              <a:rPr lang="en-US" altLang="ja-JP" sz="2600" dirty="0" smtClean="0">
                <a:solidFill>
                  <a:schemeClr val="tx1"/>
                </a:solidFill>
              </a:rPr>
              <a:t>SHA1</a:t>
            </a:r>
            <a:r>
              <a:rPr lang="ja-JP" altLang="en-US" sz="2600" dirty="0" smtClean="0">
                <a:solidFill>
                  <a:schemeClr val="tx1"/>
                </a:solidFill>
              </a:rPr>
              <a:t>のハッシュコードを使用しています（ハッシュ対象はバリュー全体です）。ハッシュコードなので、キーのコンフリクトが発生する可能性は</a:t>
            </a:r>
            <a:r>
              <a:rPr lang="en-US" altLang="ja-JP" sz="2600" dirty="0" smtClean="0">
                <a:solidFill>
                  <a:schemeClr val="tx1"/>
                </a:solidFill>
              </a:rPr>
              <a:t>0</a:t>
            </a:r>
            <a:r>
              <a:rPr lang="ja-JP" altLang="en-US" sz="2600" dirty="0" smtClean="0">
                <a:solidFill>
                  <a:schemeClr val="tx1"/>
                </a:solidFill>
              </a:rPr>
              <a:t>ではありません。が、</a:t>
            </a:r>
            <a:r>
              <a:rPr lang="ja-JP" altLang="en-US" sz="2600" dirty="0" smtClean="0">
                <a:solidFill>
                  <a:srgbClr val="FF0000"/>
                </a:solidFill>
              </a:rPr>
              <a:t>「そんな天文学的可能性の為に、常に判定するロジックを含める必要はない」</a:t>
            </a:r>
            <a:r>
              <a:rPr lang="ja-JP" altLang="en-US" sz="2600" dirty="0" smtClean="0">
                <a:solidFill>
                  <a:schemeClr val="tx1"/>
                </a:solidFill>
              </a:rPr>
              <a:t>という、非常に単純な割り切りで実装しています。そもそも、キーは同一リポジトリ内でだけユニークであれば良い</a:t>
            </a:r>
            <a:r>
              <a:rPr lang="ja-JP" altLang="en-US" sz="2600" dirty="0" smtClean="0">
                <a:solidFill>
                  <a:schemeClr val="tx1"/>
                </a:solidFill>
              </a:rPr>
              <a:t>ので、可能性は更に限定的です。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600" dirty="0" smtClean="0">
                <a:solidFill>
                  <a:schemeClr val="tx1"/>
                </a:solidFill>
              </a:rPr>
              <a:t>目に見えるキーとして、「コミット</a:t>
            </a:r>
            <a:r>
              <a:rPr lang="en-US" altLang="ja-JP" sz="2600" dirty="0" smtClean="0">
                <a:solidFill>
                  <a:schemeClr val="tx1"/>
                </a:solidFill>
              </a:rPr>
              <a:t>ID</a:t>
            </a:r>
            <a:r>
              <a:rPr lang="ja-JP" altLang="en-US" sz="2600" dirty="0" smtClean="0">
                <a:solidFill>
                  <a:schemeClr val="tx1"/>
                </a:solidFill>
              </a:rPr>
              <a:t>」があります。あの</a:t>
            </a:r>
            <a:r>
              <a:rPr lang="en-US" altLang="ja-JP" sz="2600" dirty="0" smtClean="0">
                <a:solidFill>
                  <a:schemeClr val="tx1"/>
                </a:solidFill>
              </a:rPr>
              <a:t>ID</a:t>
            </a:r>
            <a:r>
              <a:rPr lang="ja-JP" altLang="en-US" sz="2600" dirty="0" smtClean="0">
                <a:solidFill>
                  <a:schemeClr val="tx1"/>
                </a:solidFill>
              </a:rPr>
              <a:t>はハッシュコードそのものです</a:t>
            </a:r>
            <a:r>
              <a:rPr lang="ja-JP" altLang="en-US" sz="2600" dirty="0" smtClean="0">
                <a:solidFill>
                  <a:schemeClr val="tx1"/>
                </a:solidFill>
              </a:rPr>
              <a:t>。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600" dirty="0" smtClean="0">
                <a:solidFill>
                  <a:schemeClr val="tx1"/>
                </a:solidFill>
              </a:rPr>
              <a:t>ハッシュコードさえ一致すれば、同じものとみなします。リモートリポジトリを回りまわって同じコミットがやって来たとしても、元は同じであったことを認識出来ます。</a:t>
            </a:r>
            <a:endParaRPr lang="en-US" altLang="ja-JP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2"/>
            <a:ext cx="10920548" cy="932688"/>
          </a:xfrm>
        </p:spPr>
        <p:txBody>
          <a:bodyPr>
            <a:noAutofit/>
          </a:bodyPr>
          <a:lstStyle/>
          <a:p>
            <a:r>
              <a:rPr lang="ja-JP" altLang="en-US" sz="4000" b="1" dirty="0"/>
              <a:t>ファイルベースのデータベース？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7830" y="1392282"/>
            <a:ext cx="11388080" cy="32752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ja-JP" sz="2800" dirty="0" smtClean="0">
                <a:solidFill>
                  <a:schemeClr val="tx1"/>
                </a:solidFill>
              </a:rPr>
              <a:t>2.</a:t>
            </a:r>
            <a:r>
              <a:rPr lang="ja-JP" altLang="en-US" sz="2800" dirty="0" smtClean="0">
                <a:solidFill>
                  <a:schemeClr val="tx1"/>
                </a:solidFill>
              </a:rPr>
              <a:t>不要</a:t>
            </a:r>
            <a:r>
              <a:rPr lang="ja-JP" altLang="en-US" sz="2800" dirty="0" smtClean="0">
                <a:solidFill>
                  <a:schemeClr val="tx1"/>
                </a:solidFill>
              </a:rPr>
              <a:t>となったファイルは永遠にゴミなのか？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600" dirty="0" smtClean="0">
                <a:solidFill>
                  <a:schemeClr val="tx1"/>
                </a:solidFill>
              </a:rPr>
              <a:t>ローカルリポジトリのコミットは、うまく操作する事で無かったことに出来ます。その場合でも、</a:t>
            </a:r>
            <a:r>
              <a:rPr lang="ja-JP" altLang="en-US" sz="2600" dirty="0" smtClean="0">
                <a:solidFill>
                  <a:srgbClr val="FF0000"/>
                </a:solidFill>
              </a:rPr>
              <a:t>リポジトリからその情報が取り除かれることはありません</a:t>
            </a:r>
            <a:r>
              <a:rPr lang="ja-JP" altLang="en-US" sz="2600" dirty="0" smtClean="0">
                <a:solidFill>
                  <a:schemeClr val="tx1"/>
                </a:solidFill>
              </a:rPr>
              <a:t>。削除にまつわる処理を省くことで</a:t>
            </a:r>
            <a:r>
              <a:rPr lang="ja-JP" altLang="en-US" sz="2600" dirty="0" smtClean="0">
                <a:solidFill>
                  <a:schemeClr val="tx1"/>
                </a:solidFill>
              </a:rPr>
              <a:t>、普段のオペレーションの速度が最速となるようにしています。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600" dirty="0">
                <a:solidFill>
                  <a:schemeClr val="tx1"/>
                </a:solidFill>
              </a:rPr>
              <a:t>ゴミ</a:t>
            </a:r>
            <a:r>
              <a:rPr lang="ja-JP" altLang="en-US" sz="2600" dirty="0" smtClean="0">
                <a:solidFill>
                  <a:schemeClr val="tx1"/>
                </a:solidFill>
              </a:rPr>
              <a:t>は</a:t>
            </a:r>
            <a:r>
              <a:rPr lang="ja-JP" altLang="en-US" sz="2600" dirty="0" smtClean="0">
                <a:solidFill>
                  <a:srgbClr val="FF0000"/>
                </a:solidFill>
              </a:rPr>
              <a:t>「ガベージコレクション」を発動させる事で回収（削除）出来ます</a:t>
            </a:r>
            <a:r>
              <a:rPr lang="ja-JP" altLang="en-US" sz="2600" dirty="0" smtClean="0">
                <a:solidFill>
                  <a:schemeClr val="tx1"/>
                </a:solidFill>
              </a:rPr>
              <a:t>。これは手動で実行する事も出来るし、一定の条件</a:t>
            </a:r>
            <a:r>
              <a:rPr lang="ja-JP" altLang="en-US" sz="2600" dirty="0" smtClean="0">
                <a:solidFill>
                  <a:schemeClr val="tx1"/>
                </a:solidFill>
              </a:rPr>
              <a:t>で自動的</a:t>
            </a:r>
            <a:r>
              <a:rPr lang="ja-JP" altLang="en-US" sz="2600" dirty="0" smtClean="0">
                <a:solidFill>
                  <a:schemeClr val="tx1"/>
                </a:solidFill>
              </a:rPr>
              <a:t>に実行されます。</a:t>
            </a:r>
            <a:endParaRPr lang="en-US" altLang="ja-JP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341120" y="256032"/>
            <a:ext cx="9509760" cy="1088136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smtClean="0"/>
              <a:t>あじぇんだ</a:t>
            </a:r>
            <a:endParaRPr kumimoji="1" lang="ja-JP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err="1" smtClean="0"/>
              <a:t>Git</a:t>
            </a:r>
            <a:r>
              <a:rPr kumimoji="1" lang="ja-JP" altLang="en-US" sz="2800" dirty="0" smtClean="0"/>
              <a:t>に至るまでのざっくりとしたまとめ</a:t>
            </a:r>
            <a:endParaRPr kumimoji="1" lang="en-US" altLang="ja-JP" sz="2800" dirty="0" smtClean="0"/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なぜ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はブランチしまくるのか？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なぜ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は</a:t>
            </a:r>
            <a:r>
              <a:rPr lang="ja-JP" altLang="en-US" sz="2800" dirty="0">
                <a:solidFill>
                  <a:schemeClr val="tx1"/>
                </a:solidFill>
              </a:rPr>
              <a:t>ブランチ</a:t>
            </a:r>
            <a:r>
              <a:rPr lang="ja-JP" altLang="en-US" sz="2800" dirty="0" smtClean="0">
                <a:solidFill>
                  <a:schemeClr val="tx1"/>
                </a:solidFill>
              </a:rPr>
              <a:t>をマージしまくるのか？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どうやって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は複数のリポジトリを管理するのか？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なぜ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のリポジトリはほとんど壊れないのか？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</a:rPr>
              <a:t>なぜ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Git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のリポジトリはコピーするだけで容易に移行できるのか？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699" y="424542"/>
            <a:ext cx="2313068" cy="17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9590" y="209629"/>
            <a:ext cx="10920548" cy="1264329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なぜ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のリポジトリはコピーするだけで容易に移行できるのか？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7893" y="1726441"/>
            <a:ext cx="11825785" cy="4722126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リポジトリを別のサーバーに引っ越しとか、とても頭が痛い（</a:t>
            </a:r>
            <a:r>
              <a:rPr lang="en-US" altLang="ja-JP" sz="2800" dirty="0" smtClean="0">
                <a:solidFill>
                  <a:schemeClr val="tx1"/>
                </a:solidFill>
              </a:rPr>
              <a:t>TFS…</a:t>
            </a:r>
            <a:r>
              <a:rPr lang="ja-JP" altLang="en-US" sz="2800" dirty="0" smtClean="0">
                <a:solidFill>
                  <a:schemeClr val="tx1"/>
                </a:solidFill>
              </a:rPr>
              <a:t>）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のリポジトリが、ファイルベースのキーバリューストアである事は説明しました。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したがって、</a:t>
            </a:r>
            <a:r>
              <a:rPr lang="ja-JP" altLang="en-US" sz="2800" dirty="0" smtClean="0">
                <a:solidFill>
                  <a:srgbClr val="FF0000"/>
                </a:solidFill>
              </a:rPr>
              <a:t>フォルダごと移動すれば移行は完了</a:t>
            </a:r>
            <a:r>
              <a:rPr lang="ja-JP" altLang="en-US" sz="2800" dirty="0" smtClean="0">
                <a:solidFill>
                  <a:schemeClr val="tx1"/>
                </a:solidFill>
              </a:rPr>
              <a:t>。</a:t>
            </a:r>
            <a:r>
              <a:rPr lang="ja-JP" altLang="en-US" sz="2800" dirty="0" smtClean="0">
                <a:solidFill>
                  <a:srgbClr val="FF0000"/>
                </a:solidFill>
              </a:rPr>
              <a:t>バックアップも丸ごとコピーで完了</a:t>
            </a:r>
            <a:r>
              <a:rPr lang="ja-JP" altLang="en-US" sz="2800" dirty="0" smtClean="0">
                <a:solidFill>
                  <a:schemeClr val="tx1"/>
                </a:solidFill>
              </a:rPr>
              <a:t>。</a:t>
            </a:r>
            <a:endParaRPr lang="en-US" altLang="ja-JP" sz="2600" dirty="0">
              <a:solidFill>
                <a:schemeClr val="tx1"/>
              </a:solidFill>
            </a:endParaRPr>
          </a:p>
          <a:p>
            <a:r>
              <a:rPr lang="ja-JP" altLang="en-US" sz="2600" dirty="0" smtClean="0">
                <a:solidFill>
                  <a:schemeClr val="tx1"/>
                </a:solidFill>
              </a:rPr>
              <a:t>以上、他に何も言うことなし</a:t>
            </a:r>
            <a:r>
              <a:rPr lang="ja-JP" altLang="en-US" sz="2600" dirty="0" smtClean="0">
                <a:solidFill>
                  <a:schemeClr val="tx1"/>
                </a:solidFill>
              </a:rPr>
              <a:t>。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altLang="ja-JP" sz="2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ja-JP" altLang="en-US" sz="2600" dirty="0" smtClean="0">
                <a:solidFill>
                  <a:schemeClr val="tx1"/>
                </a:solidFill>
              </a:rPr>
              <a:t>注：</a:t>
            </a:r>
            <a:r>
              <a:rPr lang="en-US" altLang="ja-JP" sz="2600" dirty="0" smtClean="0">
                <a:solidFill>
                  <a:schemeClr val="tx1"/>
                </a:solidFill>
              </a:rPr>
              <a:t>TFS</a:t>
            </a:r>
            <a:r>
              <a:rPr lang="ja-JP" altLang="en-US" sz="2600" dirty="0" smtClean="0">
                <a:solidFill>
                  <a:schemeClr val="tx1"/>
                </a:solidFill>
              </a:rPr>
              <a:t>の場合は管理システムとかもあるので、厳密にはリポジトリだけの引っ越しではないので、</a:t>
            </a:r>
            <a:r>
              <a:rPr lang="ja-JP" altLang="en-US" sz="2600" dirty="0" smtClean="0">
                <a:solidFill>
                  <a:schemeClr val="tx1"/>
                </a:solidFill>
              </a:rPr>
              <a:t>上の説明は</a:t>
            </a:r>
            <a:r>
              <a:rPr lang="ja-JP" altLang="en-US" sz="2600" dirty="0">
                <a:solidFill>
                  <a:schemeClr val="tx1"/>
                </a:solidFill>
              </a:rPr>
              <a:t>公平</a:t>
            </a:r>
            <a:r>
              <a:rPr lang="ja-JP" altLang="en-US" sz="2600" dirty="0" smtClean="0">
                <a:solidFill>
                  <a:schemeClr val="tx1"/>
                </a:solidFill>
              </a:rPr>
              <a:t>ではありません </a:t>
            </a:r>
            <a:r>
              <a:rPr lang="en-US" altLang="ja-JP" sz="2600" dirty="0" smtClean="0">
                <a:solidFill>
                  <a:schemeClr val="tx1"/>
                </a:solidFill>
              </a:rPr>
              <a:t>(;´Д</a:t>
            </a:r>
            <a:r>
              <a:rPr lang="ja-JP" altLang="en-US" sz="2600" dirty="0" smtClean="0">
                <a:solidFill>
                  <a:schemeClr val="tx1"/>
                </a:solidFill>
              </a:rPr>
              <a:t>｀</a:t>
            </a:r>
            <a:r>
              <a:rPr lang="en-US" altLang="ja-JP" sz="2600" dirty="0" smtClean="0">
                <a:solidFill>
                  <a:schemeClr val="tx1"/>
                </a:solidFill>
              </a:rPr>
              <a:t>)</a:t>
            </a:r>
            <a:endParaRPr lang="en-US" altLang="ja-JP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30" y="156950"/>
            <a:ext cx="10920548" cy="1264329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なぜ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のリポジトリはコピーするだけで容易に移行できるのか？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7546" y="1671850"/>
            <a:ext cx="11648364" cy="4503762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いや、あった </a:t>
            </a:r>
            <a:r>
              <a:rPr lang="en-US" altLang="ja-JP" sz="2800" dirty="0" smtClean="0">
                <a:solidFill>
                  <a:schemeClr val="tx1"/>
                </a:solidFill>
              </a:rPr>
              <a:t>(´Д</a:t>
            </a:r>
            <a:r>
              <a:rPr lang="ja-JP" altLang="en-US" sz="2800" dirty="0" smtClean="0">
                <a:solidFill>
                  <a:schemeClr val="tx1"/>
                </a:solidFill>
              </a:rPr>
              <a:t>｀</a:t>
            </a:r>
            <a:r>
              <a:rPr lang="en-US" altLang="ja-JP" sz="2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ja-JP" altLang="en-US" sz="2600" dirty="0" smtClean="0">
                <a:solidFill>
                  <a:srgbClr val="FF0000"/>
                </a:solidFill>
              </a:rPr>
              <a:t>「ベアリポジトリ」</a:t>
            </a:r>
            <a:r>
              <a:rPr lang="ja-JP" altLang="en-US" sz="2600" dirty="0" smtClean="0">
                <a:solidFill>
                  <a:schemeClr val="tx1"/>
                </a:solidFill>
              </a:rPr>
              <a:t>という形式の特別なリポジトリがあります。とは言っても、実はこれは単に「</a:t>
            </a:r>
            <a:r>
              <a:rPr lang="en-US" altLang="ja-JP" sz="2600" dirty="0" smtClean="0">
                <a:solidFill>
                  <a:schemeClr val="tx1"/>
                </a:solidFill>
              </a:rPr>
              <a:t>.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600" dirty="0" smtClean="0">
                <a:solidFill>
                  <a:schemeClr val="tx1"/>
                </a:solidFill>
              </a:rPr>
              <a:t>」フォルダそのものです。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r>
              <a:rPr lang="ja-JP" altLang="en-US" sz="2600" dirty="0" smtClean="0">
                <a:solidFill>
                  <a:schemeClr val="tx1"/>
                </a:solidFill>
              </a:rPr>
              <a:t>通常は、作業するフォルダー配下に「</a:t>
            </a:r>
            <a:r>
              <a:rPr lang="en-US" altLang="ja-JP" sz="2600" dirty="0" smtClean="0">
                <a:solidFill>
                  <a:schemeClr val="tx1"/>
                </a:solidFill>
              </a:rPr>
              <a:t>.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600" dirty="0" smtClean="0">
                <a:solidFill>
                  <a:schemeClr val="tx1"/>
                </a:solidFill>
              </a:rPr>
              <a:t>」フォルダが置かれますが、ベアリポジトリは作業フォルダーが無く、いきなり「</a:t>
            </a:r>
            <a:r>
              <a:rPr lang="en-US" altLang="ja-JP" sz="2600" dirty="0" smtClean="0">
                <a:solidFill>
                  <a:schemeClr val="tx1"/>
                </a:solidFill>
              </a:rPr>
              <a:t>.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600" dirty="0" smtClean="0">
                <a:solidFill>
                  <a:schemeClr val="tx1"/>
                </a:solidFill>
              </a:rPr>
              <a:t>」に</a:t>
            </a:r>
            <a:r>
              <a:rPr lang="ja-JP" altLang="en-US" sz="2600" dirty="0" smtClean="0">
                <a:solidFill>
                  <a:schemeClr val="tx1"/>
                </a:solidFill>
              </a:rPr>
              <a:t>含まれるリポジトリのファイル群</a:t>
            </a:r>
            <a:r>
              <a:rPr lang="ja-JP" altLang="en-US" sz="2600" dirty="0" smtClean="0">
                <a:solidFill>
                  <a:schemeClr val="tx1"/>
                </a:solidFill>
              </a:rPr>
              <a:t>が存在する状態です。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r>
              <a:rPr lang="ja-JP" altLang="en-US" sz="2600" dirty="0" smtClean="0">
                <a:solidFill>
                  <a:schemeClr val="tx1"/>
                </a:solidFill>
              </a:rPr>
              <a:t>これは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600" dirty="0" smtClean="0">
                <a:solidFill>
                  <a:schemeClr val="tx1"/>
                </a:solidFill>
              </a:rPr>
              <a:t>リモートサーバー上に配置するリポジトリとして使います。リモートサーバー上ではコミットをチェックアウトしないので、ベアリポジトリが最適なのです。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r>
              <a:rPr lang="ja-JP" altLang="en-US" sz="2600" dirty="0" smtClean="0">
                <a:solidFill>
                  <a:schemeClr val="tx1"/>
                </a:solidFill>
              </a:rPr>
              <a:t>ベア</a:t>
            </a:r>
            <a:r>
              <a:rPr lang="ja-JP" altLang="en-US" sz="2600" dirty="0">
                <a:solidFill>
                  <a:schemeClr val="tx1"/>
                </a:solidFill>
              </a:rPr>
              <a:t>リポジトリ</a:t>
            </a:r>
            <a:r>
              <a:rPr lang="ja-JP" altLang="en-US" sz="2600" dirty="0" smtClean="0">
                <a:solidFill>
                  <a:schemeClr val="tx1"/>
                </a:solidFill>
              </a:rPr>
              <a:t>はコマンドで簡単に作る事が</a:t>
            </a:r>
            <a:r>
              <a:rPr lang="ja-JP" altLang="en-US" sz="2600" dirty="0" smtClean="0">
                <a:solidFill>
                  <a:schemeClr val="tx1"/>
                </a:solidFill>
              </a:rPr>
              <a:t>出来る（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git</a:t>
            </a:r>
            <a:r>
              <a:rPr lang="en-US" altLang="ja-JP" sz="2600" dirty="0" smtClean="0">
                <a:solidFill>
                  <a:schemeClr val="tx1"/>
                </a:solidFill>
              </a:rPr>
              <a:t> clone --bare</a:t>
            </a:r>
            <a:r>
              <a:rPr lang="ja-JP" altLang="en-US" sz="2600" dirty="0" smtClean="0">
                <a:solidFill>
                  <a:schemeClr val="tx1"/>
                </a:solidFill>
              </a:rPr>
              <a:t>）の</a:t>
            </a:r>
            <a:r>
              <a:rPr lang="ja-JP" altLang="en-US" sz="2600" dirty="0" smtClean="0">
                <a:solidFill>
                  <a:schemeClr val="tx1"/>
                </a:solidFill>
              </a:rPr>
              <a:t>で、手元のローカルリポジトリから、リモートリポジトリの元ネタを作るのも簡単です。</a:t>
            </a:r>
            <a:endParaRPr lang="en-US" altLang="ja-JP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272658"/>
            <a:ext cx="10920548" cy="932688"/>
          </a:xfrm>
        </p:spPr>
        <p:txBody>
          <a:bodyPr>
            <a:noAutofit/>
          </a:bodyPr>
          <a:lstStyle/>
          <a:p>
            <a:r>
              <a:rPr kumimoji="1" lang="ja-JP" altLang="en-US" sz="4000" b="1" dirty="0" smtClean="0"/>
              <a:t>どうやら世の中のソースコード管理は</a:t>
            </a:r>
            <a:r>
              <a:rPr kumimoji="1" lang="en-US" altLang="ja-JP" sz="4000" b="1" dirty="0" err="1" smtClean="0"/>
              <a:t>Git</a:t>
            </a:r>
            <a:r>
              <a:rPr kumimoji="1" lang="ja-JP" altLang="en-US" sz="4000" b="1" dirty="0" smtClean="0"/>
              <a:t>でほぼ確定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617" y="1538448"/>
            <a:ext cx="10384972" cy="4129169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何がスタンダードになるか、ずっと注視していました。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Subversion</a:t>
            </a:r>
            <a:r>
              <a:rPr lang="ja-JP" altLang="en-US" sz="2800" dirty="0" smtClean="0"/>
              <a:t>と思えたこともあった（ソースに貢献し掛けた事もあったけど、あまりにアレでやめちゃった）。</a:t>
            </a:r>
            <a:endParaRPr lang="en-US" altLang="ja-JP" sz="2800" dirty="0" smtClean="0"/>
          </a:p>
          <a:p>
            <a:r>
              <a:rPr kumimoji="1" lang="en-US" altLang="ja-JP" sz="2800" dirty="0" err="1" smtClean="0"/>
              <a:t>Git</a:t>
            </a:r>
            <a:r>
              <a:rPr kumimoji="1" lang="ja-JP" altLang="en-US" sz="2800" dirty="0" smtClean="0"/>
              <a:t>をホスティングするサービスが増えた。特に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GitHub</a:t>
            </a:r>
            <a:r>
              <a:rPr kumimoji="1" lang="ja-JP" altLang="en-US" sz="2800" dirty="0" smtClean="0"/>
              <a:t>と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Bitbucket</a:t>
            </a:r>
            <a:r>
              <a:rPr kumimoji="1" lang="ja-JP" altLang="en-US" sz="2800" dirty="0" smtClean="0"/>
              <a:t>の存在が大きい。エコシステムが確立されつつある。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Visual Studio</a:t>
            </a:r>
            <a:r>
              <a:rPr kumimoji="1" lang="ja-JP" altLang="en-US" sz="2800" dirty="0" smtClean="0"/>
              <a:t>周りでは</a:t>
            </a:r>
            <a:r>
              <a:rPr kumimoji="1" lang="en-US" altLang="ja-JP" sz="2800" dirty="0" smtClean="0"/>
              <a:t>TFS</a:t>
            </a:r>
            <a:r>
              <a:rPr lang="ja-JP" altLang="en-US" sz="2800" dirty="0" smtClean="0"/>
              <a:t>の存在が大きかったけど、これらの潮流には</a:t>
            </a:r>
            <a:r>
              <a:rPr lang="ja-JP" altLang="en-US" sz="2800" dirty="0" err="1" smtClean="0"/>
              <a:t>あがら</a:t>
            </a:r>
            <a:r>
              <a:rPr lang="ja-JP" altLang="en-US" sz="2800" dirty="0" smtClean="0"/>
              <a:t>えなかった（と思う）。そして、</a:t>
            </a:r>
            <a:r>
              <a:rPr lang="en-US" altLang="ja-JP" sz="2800" dirty="0" smtClean="0"/>
              <a:t>Microsoft</a:t>
            </a:r>
            <a:r>
              <a:rPr lang="ja-JP" altLang="en-US" sz="2800" dirty="0" smtClean="0"/>
              <a:t>も全面的に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に対応（</a:t>
            </a:r>
            <a:r>
              <a:rPr lang="en-US" altLang="ja-JP" sz="2800" dirty="0" smtClean="0"/>
              <a:t>Visual Studio Online</a:t>
            </a:r>
            <a:r>
              <a:rPr lang="ja-JP" altLang="en-US" sz="2800" dirty="0" smtClean="0"/>
              <a:t>で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リポジトリも持てる）。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763" y="5525753"/>
            <a:ext cx="1123950" cy="11144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5785582"/>
            <a:ext cx="2071071" cy="5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3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250572"/>
            <a:ext cx="10920548" cy="1264329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なぜ</a:t>
            </a:r>
            <a:r>
              <a:rPr lang="en-US" altLang="ja-JP" sz="4000" b="1" dirty="0" err="1" smtClean="0"/>
              <a:t>Git</a:t>
            </a:r>
            <a:r>
              <a:rPr lang="ja-JP" altLang="en-US" sz="4000" b="1" dirty="0" smtClean="0"/>
              <a:t>のリポジトリはコピーするだけで容易に移行できるのか？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7829" y="1753736"/>
            <a:ext cx="11120293" cy="3848670"/>
          </a:xfrm>
        </p:spPr>
        <p:txBody>
          <a:bodyPr>
            <a:normAutofit/>
          </a:bodyPr>
          <a:lstStyle/>
          <a:p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は、</a:t>
            </a:r>
            <a:r>
              <a:rPr lang="ja-JP" altLang="en-US" sz="2800" dirty="0" smtClean="0">
                <a:solidFill>
                  <a:schemeClr val="tx1"/>
                </a:solidFill>
              </a:rPr>
              <a:t>リモート</a:t>
            </a:r>
            <a:r>
              <a:rPr lang="ja-JP" altLang="en-US" sz="2800" dirty="0">
                <a:solidFill>
                  <a:schemeClr val="tx1"/>
                </a:solidFill>
              </a:rPr>
              <a:t>サーバ</a:t>
            </a:r>
            <a:r>
              <a:rPr lang="ja-JP" altLang="en-US" sz="2800" dirty="0" smtClean="0">
                <a:solidFill>
                  <a:schemeClr val="tx1"/>
                </a:solidFill>
              </a:rPr>
              <a:t>ーの認証と、コミットユーザーとを明確に</a:t>
            </a:r>
            <a:r>
              <a:rPr lang="ja-JP" altLang="en-US" sz="2800" dirty="0" smtClean="0">
                <a:solidFill>
                  <a:srgbClr val="FF0000"/>
                </a:solidFill>
              </a:rPr>
              <a:t>一致させていません</a:t>
            </a:r>
            <a:r>
              <a:rPr lang="ja-JP" altLang="en-US" sz="2800" dirty="0" smtClean="0">
                <a:solidFill>
                  <a:schemeClr val="tx1"/>
                </a:solidFill>
              </a:rPr>
              <a:t>。この点はデメリットとも捉える事が出来ますが、その代わり、バックアップがコピーでもユーザーの特定に関する問題が発生しません。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600" dirty="0">
                <a:solidFill>
                  <a:schemeClr val="tx1"/>
                </a:solidFill>
              </a:rPr>
              <a:t>知</a:t>
            </a:r>
            <a:r>
              <a:rPr lang="ja-JP" altLang="en-US" sz="2600" dirty="0" smtClean="0">
                <a:solidFill>
                  <a:schemeClr val="tx1"/>
                </a:solidFill>
              </a:rPr>
              <a:t>っての通り、コミットユーザーの特定は「メールアドレス」だけです。認証はリモートサーバー次第、となります（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ssh</a:t>
            </a:r>
            <a:r>
              <a:rPr lang="ja-JP" altLang="en-US" sz="2600" dirty="0" smtClean="0">
                <a:solidFill>
                  <a:schemeClr val="tx1"/>
                </a:solidFill>
              </a:rPr>
              <a:t>か</a:t>
            </a:r>
            <a:r>
              <a:rPr lang="en-US" altLang="ja-JP" sz="2600" dirty="0" smtClean="0">
                <a:solidFill>
                  <a:schemeClr val="tx1"/>
                </a:solidFill>
              </a:rPr>
              <a:t>http</a:t>
            </a:r>
            <a:r>
              <a:rPr lang="ja-JP" altLang="en-US" sz="2600" dirty="0" smtClean="0">
                <a:solidFill>
                  <a:schemeClr val="tx1"/>
                </a:solidFill>
              </a:rPr>
              <a:t>の認証）。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ここ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まで移行が簡単だと、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Git</a:t>
            </a:r>
            <a:r>
              <a:rPr lang="ja-JP" altLang="en-US" sz="2800" dirty="0" smtClean="0">
                <a:solidFill>
                  <a:srgbClr val="FF0000"/>
                </a:solidFill>
              </a:rPr>
              <a:t>の管理に「移行計画」らしきものがほとんどない</a:t>
            </a:r>
            <a:r>
              <a:rPr lang="ja-JP" altLang="en-US" sz="2800" dirty="0" smtClean="0">
                <a:solidFill>
                  <a:schemeClr val="tx1"/>
                </a:solidFill>
              </a:rPr>
              <a:t>（やりたければ今すぐやればいい）事になります。これが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Git</a:t>
            </a:r>
            <a:r>
              <a:rPr lang="ja-JP" altLang="en-US" sz="2800" dirty="0" smtClean="0">
                <a:solidFill>
                  <a:schemeClr val="tx1"/>
                </a:solidFill>
              </a:rPr>
              <a:t>の扱いを安心感の高いものにしている理由の一つです。</a:t>
            </a:r>
            <a:endParaRPr lang="en-US" altLang="ja-JP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73151"/>
            <a:ext cx="10920548" cy="970903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質疑応答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1319" y="1436316"/>
            <a:ext cx="6393976" cy="3357349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ご清聴ありがとうございました</a:t>
            </a:r>
            <a:r>
              <a:rPr lang="ja-JP" altLang="en-US" sz="2800" dirty="0" smtClean="0">
                <a:solidFill>
                  <a:schemeClr val="tx1"/>
                </a:solidFill>
              </a:rPr>
              <a:t>！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取り上</a:t>
            </a:r>
            <a:r>
              <a:rPr lang="ja-JP" altLang="en-US" sz="2800" dirty="0" smtClean="0">
                <a:solidFill>
                  <a:schemeClr val="tx1"/>
                </a:solidFill>
              </a:rPr>
              <a:t>げていませんが、その他のトピック：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400" dirty="0" smtClean="0">
                <a:solidFill>
                  <a:schemeClr val="tx1"/>
                </a:solidFill>
              </a:rPr>
              <a:t>リベース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400" dirty="0">
                <a:solidFill>
                  <a:schemeClr val="tx1"/>
                </a:solidFill>
              </a:rPr>
              <a:t>コミット</a:t>
            </a:r>
            <a:r>
              <a:rPr lang="ja-JP" altLang="en-US" sz="2400" dirty="0" smtClean="0">
                <a:solidFill>
                  <a:schemeClr val="tx1"/>
                </a:solidFill>
              </a:rPr>
              <a:t>の取り消し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400" dirty="0" smtClean="0">
                <a:solidFill>
                  <a:schemeClr val="tx1"/>
                </a:solidFill>
              </a:rPr>
              <a:t>プルリクエスト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sz="2400" dirty="0" smtClean="0">
                <a:solidFill>
                  <a:schemeClr val="tx1"/>
                </a:solidFill>
              </a:rPr>
              <a:t>消えたコミットの謎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770" y="3114991"/>
            <a:ext cx="6099709" cy="34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438912"/>
            <a:ext cx="10920548" cy="932688"/>
          </a:xfrm>
        </p:spPr>
        <p:txBody>
          <a:bodyPr>
            <a:noAutofit/>
          </a:bodyPr>
          <a:lstStyle/>
          <a:p>
            <a:r>
              <a:rPr kumimoji="1" lang="ja-JP" altLang="en-US" sz="4000" b="1" dirty="0" smtClean="0"/>
              <a:t>さぁ、移行しよう！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617" y="1887582"/>
            <a:ext cx="10384972" cy="4129169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移行って事で、とりあえず、</a:t>
            </a:r>
            <a:r>
              <a:rPr kumimoji="1" lang="en-US" altLang="ja-JP" sz="2800" dirty="0" smtClean="0"/>
              <a:t>Subversion</a:t>
            </a:r>
            <a:r>
              <a:rPr kumimoji="1" lang="ja-JP" altLang="en-US" sz="2800" dirty="0" smtClean="0"/>
              <a:t>からの移行を考えます！！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移行のポイントは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つ。</a:t>
            </a:r>
            <a:endParaRPr lang="en-US" altLang="ja-JP" sz="2800" dirty="0" smtClean="0"/>
          </a:p>
          <a:p>
            <a:pPr lvl="1"/>
            <a:r>
              <a:rPr kumimoji="1" lang="ja-JP" altLang="en-US" sz="2600" dirty="0" smtClean="0">
                <a:solidFill>
                  <a:srgbClr val="FF0000"/>
                </a:solidFill>
              </a:rPr>
              <a:t>物理面の移行</a:t>
            </a:r>
            <a:r>
              <a:rPr kumimoji="1" lang="ja-JP" altLang="en-US" sz="2600" dirty="0" smtClean="0"/>
              <a:t>。</a:t>
            </a:r>
            <a:r>
              <a:rPr kumimoji="1" lang="en-US" altLang="ja-JP" sz="2600" dirty="0" smtClean="0"/>
              <a:t>Subversion</a:t>
            </a:r>
            <a:r>
              <a:rPr kumimoji="1" lang="ja-JP" altLang="en-US" sz="2600" dirty="0" smtClean="0"/>
              <a:t>のソースコードを</a:t>
            </a:r>
            <a:r>
              <a:rPr kumimoji="1" lang="en-US" altLang="ja-JP" sz="2600" dirty="0" err="1" smtClean="0"/>
              <a:t>Git</a:t>
            </a:r>
            <a:r>
              <a:rPr kumimoji="1" lang="ja-JP" altLang="en-US" sz="2600" dirty="0" smtClean="0"/>
              <a:t>に移行する方法。</a:t>
            </a:r>
            <a:endParaRPr kumimoji="1" lang="en-US" altLang="ja-JP" sz="2600" dirty="0" smtClean="0"/>
          </a:p>
          <a:p>
            <a:pPr lvl="1"/>
            <a:r>
              <a:rPr lang="ja-JP" altLang="en-US" sz="2600" dirty="0" smtClean="0">
                <a:solidFill>
                  <a:srgbClr val="FF0000"/>
                </a:solidFill>
              </a:rPr>
              <a:t>論理面</a:t>
            </a:r>
            <a:r>
              <a:rPr lang="ja-JP" altLang="en-US" sz="2600" dirty="0">
                <a:solidFill>
                  <a:srgbClr val="FF0000"/>
                </a:solidFill>
              </a:rPr>
              <a:t>（</a:t>
            </a:r>
            <a:r>
              <a:rPr lang="ja-JP" altLang="en-US" sz="2600" dirty="0" smtClean="0">
                <a:solidFill>
                  <a:srgbClr val="FF0000"/>
                </a:solidFill>
              </a:rPr>
              <a:t>精神面）の移行</a:t>
            </a:r>
            <a:r>
              <a:rPr lang="ja-JP" altLang="en-US" sz="2600" dirty="0" smtClean="0"/>
              <a:t>。</a:t>
            </a:r>
            <a:r>
              <a:rPr lang="en-US" altLang="ja-JP" sz="2600" dirty="0" smtClean="0"/>
              <a:t>Subversion</a:t>
            </a:r>
            <a:r>
              <a:rPr lang="ja-JP" altLang="en-US" sz="2600" dirty="0" smtClean="0"/>
              <a:t>と</a:t>
            </a:r>
            <a:r>
              <a:rPr lang="en-US" altLang="ja-JP" sz="2600" dirty="0" err="1" smtClean="0"/>
              <a:t>Git</a:t>
            </a:r>
            <a:r>
              <a:rPr lang="ja-JP" altLang="en-US" sz="2600" dirty="0" smtClean="0"/>
              <a:t>の違いを把握する。</a:t>
            </a:r>
            <a:endParaRPr kumimoji="1"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2110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438912"/>
            <a:ext cx="10920548" cy="932688"/>
          </a:xfrm>
        </p:spPr>
        <p:txBody>
          <a:bodyPr>
            <a:noAutofit/>
          </a:bodyPr>
          <a:lstStyle/>
          <a:p>
            <a:r>
              <a:rPr kumimoji="1" lang="ja-JP" altLang="en-US" sz="4000" b="1" dirty="0" smtClean="0"/>
              <a:t>物理面の移行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617" y="1887582"/>
            <a:ext cx="10384972" cy="4129169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ググ</a:t>
            </a:r>
            <a:r>
              <a:rPr kumimoji="1" lang="ja-JP" altLang="en-US" sz="2800" dirty="0" err="1" smtClean="0"/>
              <a:t>っ</a:t>
            </a:r>
            <a:r>
              <a:rPr kumimoji="1" lang="ja-JP" altLang="en-US" sz="2800" dirty="0" smtClean="0"/>
              <a:t>たりすると、</a:t>
            </a:r>
            <a:r>
              <a:rPr lang="en-US" altLang="ja-JP" sz="2800" dirty="0" smtClean="0"/>
              <a:t>Subversion</a:t>
            </a:r>
            <a:r>
              <a:rPr lang="ja-JP" altLang="en-US" sz="2800" dirty="0" smtClean="0"/>
              <a:t>のリポジトリを</a:t>
            </a:r>
            <a:r>
              <a:rPr lang="en-US" altLang="ja-JP" sz="2800" dirty="0" err="1" smtClean="0"/>
              <a:t>Git</a:t>
            </a:r>
            <a:r>
              <a:rPr lang="ja-JP" altLang="en-US" sz="2800" dirty="0" smtClean="0"/>
              <a:t>のリポジトリに移行する方法がいろいろ見つかります。</a:t>
            </a:r>
            <a:endParaRPr lang="en-US" altLang="ja-JP" sz="2800" dirty="0" smtClean="0"/>
          </a:p>
          <a:p>
            <a:r>
              <a:rPr kumimoji="1" lang="ja-JP" altLang="en-US" sz="2800" dirty="0"/>
              <a:t>ポイント</a:t>
            </a:r>
            <a:r>
              <a:rPr kumimoji="1" lang="ja-JP" altLang="en-US" sz="2800" dirty="0" smtClean="0"/>
              <a:t>としては、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git-svn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コマンドセット</a:t>
            </a:r>
            <a:r>
              <a:rPr kumimoji="1" lang="ja-JP" altLang="en-US" sz="2800" dirty="0" smtClean="0"/>
              <a:t>が</a:t>
            </a:r>
            <a:r>
              <a:rPr lang="ja-JP" altLang="en-US" sz="2800" dirty="0"/>
              <a:t>鍵</a:t>
            </a:r>
            <a:r>
              <a:rPr kumimoji="1" lang="ja-JP" altLang="en-US" sz="2800" dirty="0" smtClean="0"/>
              <a:t>になります。</a:t>
            </a:r>
            <a:endParaRPr kumimoji="1" lang="en-US" altLang="ja-JP" sz="2800" dirty="0" smtClean="0"/>
          </a:p>
          <a:p>
            <a:r>
              <a:rPr lang="en-US" altLang="ja-JP" sz="2800" dirty="0" err="1" smtClean="0"/>
              <a:t>git-svn</a:t>
            </a:r>
            <a:r>
              <a:rPr lang="ja-JP" altLang="en-US" sz="2800" dirty="0" smtClean="0"/>
              <a:t>を使うと、</a:t>
            </a:r>
            <a:r>
              <a:rPr lang="en-US" altLang="ja-JP" sz="2800" dirty="0" smtClean="0">
                <a:solidFill>
                  <a:srgbClr val="FF0000"/>
                </a:solidFill>
              </a:rPr>
              <a:t>Subversion</a:t>
            </a:r>
            <a:r>
              <a:rPr lang="ja-JP" altLang="en-US" sz="2800" dirty="0" smtClean="0">
                <a:solidFill>
                  <a:srgbClr val="FF0000"/>
                </a:solidFill>
              </a:rPr>
              <a:t>のリポジトリを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Git</a:t>
            </a:r>
            <a:r>
              <a:rPr lang="ja-JP" altLang="en-US" sz="2800" dirty="0" smtClean="0">
                <a:solidFill>
                  <a:srgbClr val="FF0000"/>
                </a:solidFill>
              </a:rPr>
              <a:t>のリポジトリのように見せかける事が出来る</a:t>
            </a:r>
            <a:r>
              <a:rPr lang="ja-JP" altLang="en-US" sz="2800" dirty="0" smtClean="0"/>
              <a:t>ので：</a:t>
            </a:r>
            <a:endParaRPr lang="en-US" altLang="ja-JP" sz="2800" dirty="0" smtClean="0"/>
          </a:p>
          <a:p>
            <a:pPr lvl="1"/>
            <a:r>
              <a:rPr kumimoji="1" lang="en-US" altLang="ja-JP" sz="2400" dirty="0" smtClean="0"/>
              <a:t>Subversion</a:t>
            </a:r>
            <a:r>
              <a:rPr kumimoji="1" lang="ja-JP" altLang="en-US" sz="2400" dirty="0" smtClean="0"/>
              <a:t>リポジトリをそのまま運用し、フロントエンドとして</a:t>
            </a:r>
            <a:r>
              <a:rPr lang="en-US" altLang="ja-JP" sz="2400" dirty="0" err="1" smtClean="0"/>
              <a:t>Git</a:t>
            </a:r>
            <a:r>
              <a:rPr lang="ja-JP" altLang="en-US" sz="2400" dirty="0" smtClean="0"/>
              <a:t>を使ってみる事が出来る。</a:t>
            </a:r>
            <a:endParaRPr lang="en-US" altLang="ja-JP" sz="2400" dirty="0" smtClean="0"/>
          </a:p>
          <a:p>
            <a:pPr lvl="1"/>
            <a:r>
              <a:rPr kumimoji="1" lang="en-US" altLang="ja-JP" sz="2400" dirty="0" smtClean="0"/>
              <a:t>Subversion</a:t>
            </a:r>
            <a:r>
              <a:rPr kumimoji="1" lang="ja-JP" altLang="en-US" sz="2400" dirty="0" smtClean="0"/>
              <a:t>リポジトリと</a:t>
            </a:r>
            <a:r>
              <a:rPr kumimoji="1" lang="en-US" altLang="ja-JP" sz="2400" dirty="0" err="1" smtClean="0"/>
              <a:t>Git</a:t>
            </a:r>
            <a:r>
              <a:rPr kumimoji="1" lang="ja-JP" altLang="en-US" sz="2400" dirty="0" smtClean="0"/>
              <a:t>リポジトリを共存させることも出来ます。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98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29" y="438912"/>
            <a:ext cx="10920548" cy="932688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solidFill>
                  <a:srgbClr val="FF0000"/>
                </a:solidFill>
              </a:rPr>
              <a:t>が</a:t>
            </a:r>
            <a:r>
              <a:rPr kumimoji="1" lang="en-US" altLang="ja-JP" sz="5400" b="1" dirty="0" smtClean="0">
                <a:solidFill>
                  <a:srgbClr val="FF0000"/>
                </a:solidFill>
              </a:rPr>
              <a:t>…!!!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617" y="1665514"/>
            <a:ext cx="10384972" cy="45720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本勉強会では、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git-svn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は忘れて下さい</a:t>
            </a:r>
            <a:r>
              <a:rPr kumimoji="1" lang="ja-JP" altLang="en-US" sz="2800" dirty="0" smtClean="0"/>
              <a:t>、という結論 </a:t>
            </a:r>
            <a:r>
              <a:rPr lang="en-US" altLang="ja-JP" sz="2800" dirty="0" smtClean="0"/>
              <a:t>(´</a:t>
            </a:r>
            <a:r>
              <a:rPr lang="en-US" altLang="ja-JP" sz="2800" dirty="0"/>
              <a:t>Д</a:t>
            </a:r>
            <a:r>
              <a:rPr lang="ja-JP" altLang="en-US" sz="2800" dirty="0"/>
              <a:t>｀</a:t>
            </a:r>
            <a:r>
              <a:rPr lang="en-US" altLang="ja-JP" sz="2800" dirty="0" smtClean="0"/>
              <a:t>)</a:t>
            </a:r>
          </a:p>
          <a:p>
            <a:r>
              <a:rPr kumimoji="1" lang="ja-JP" altLang="en-US" sz="2800" dirty="0" smtClean="0"/>
              <a:t>正直、</a:t>
            </a:r>
            <a:r>
              <a:rPr kumimoji="1" lang="en-US" altLang="ja-JP" sz="2800" dirty="0" err="1" smtClean="0"/>
              <a:t>git-svn</a:t>
            </a:r>
            <a:r>
              <a:rPr kumimoji="1" lang="ja-JP" altLang="en-US" sz="2800" dirty="0" smtClean="0"/>
              <a:t>は取り組むだけ無駄です。</a:t>
            </a:r>
            <a:endParaRPr kumimoji="1" lang="en-US" altLang="ja-JP" sz="2800" dirty="0" smtClean="0"/>
          </a:p>
          <a:p>
            <a:pPr lvl="1"/>
            <a:r>
              <a:rPr lang="en-US" altLang="ja-JP" sz="2200" dirty="0" err="1" smtClean="0"/>
              <a:t>git-svn</a:t>
            </a:r>
            <a:r>
              <a:rPr lang="ja-JP" altLang="en-US" sz="2200" dirty="0" smtClean="0"/>
              <a:t>コマンドセットは、</a:t>
            </a:r>
            <a:r>
              <a:rPr lang="ja-JP" altLang="en-US" sz="2200" dirty="0" smtClean="0">
                <a:solidFill>
                  <a:srgbClr val="FF0000"/>
                </a:solidFill>
              </a:rPr>
              <a:t>とてつもなく遅いです</a:t>
            </a:r>
            <a:r>
              <a:rPr lang="ja-JP" altLang="en-US" sz="2200" dirty="0" smtClean="0"/>
              <a:t>（</a:t>
            </a:r>
            <a:r>
              <a:rPr lang="en-US" altLang="ja-JP" sz="2200" dirty="0" err="1" smtClean="0"/>
              <a:t>MinGW</a:t>
            </a:r>
            <a:r>
              <a:rPr lang="ja-JP" altLang="en-US" sz="2200" dirty="0" smtClean="0"/>
              <a:t>版</a:t>
            </a:r>
            <a:r>
              <a:rPr lang="en-US" altLang="ja-JP" sz="2200" dirty="0" err="1" smtClean="0"/>
              <a:t>git</a:t>
            </a:r>
            <a:r>
              <a:rPr lang="en-US" altLang="ja-JP" sz="2200" dirty="0" smtClean="0"/>
              <a:t> 1.9.4-preview20140611</a:t>
            </a:r>
            <a:r>
              <a:rPr lang="ja-JP" altLang="en-US" sz="2200" dirty="0" smtClean="0"/>
              <a:t>という、かなり新しい版でも、もう使い物にならないほど遅いです）。</a:t>
            </a:r>
            <a:endParaRPr lang="en-US" altLang="ja-JP" sz="2200" dirty="0" smtClean="0"/>
          </a:p>
          <a:p>
            <a:pPr lvl="1"/>
            <a:r>
              <a:rPr lang="ja-JP" altLang="en-US" sz="2200" dirty="0"/>
              <a:t>おまけに</a:t>
            </a:r>
            <a:r>
              <a:rPr lang="ja-JP" altLang="en-US" sz="2200" dirty="0">
                <a:solidFill>
                  <a:srgbClr val="FF0000"/>
                </a:solidFill>
              </a:rPr>
              <a:t>動作が不安定</a:t>
            </a:r>
            <a:r>
              <a:rPr lang="ja-JP" altLang="en-US" sz="2200" dirty="0" smtClean="0"/>
              <a:t>です。度々</a:t>
            </a:r>
            <a:r>
              <a:rPr lang="en-US" altLang="ja-JP" sz="2200" dirty="0" smtClean="0"/>
              <a:t>Subversion</a:t>
            </a:r>
            <a:r>
              <a:rPr lang="ja-JP" altLang="en-US" sz="2200" dirty="0" smtClean="0"/>
              <a:t>リポジトリからの取り込みに失敗します。</a:t>
            </a:r>
            <a:endParaRPr lang="en-US" altLang="ja-JP" sz="2200" dirty="0" smtClean="0"/>
          </a:p>
          <a:p>
            <a:pPr lvl="1"/>
            <a:r>
              <a:rPr kumimoji="1" lang="ja-JP" altLang="en-US" sz="2200" dirty="0" smtClean="0"/>
              <a:t>この問題を無視したとしても、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Subversion</a:t>
            </a:r>
            <a:r>
              <a:rPr kumimoji="1" lang="ja-JP" altLang="en-US" sz="2200" dirty="0" smtClean="0">
                <a:solidFill>
                  <a:srgbClr val="FF0000"/>
                </a:solidFill>
              </a:rPr>
              <a:t>のブランチが</a:t>
            </a:r>
            <a:r>
              <a:rPr kumimoji="1" lang="en-US" altLang="ja-JP" sz="2200" dirty="0" err="1" smtClean="0">
                <a:solidFill>
                  <a:srgbClr val="FF0000"/>
                </a:solidFill>
              </a:rPr>
              <a:t>Git</a:t>
            </a:r>
            <a:r>
              <a:rPr kumimoji="1" lang="ja-JP" altLang="en-US" sz="2200" dirty="0" smtClean="0">
                <a:solidFill>
                  <a:srgbClr val="FF0000"/>
                </a:solidFill>
              </a:rPr>
              <a:t>上で再現されても、「全然うれしくありません」</a:t>
            </a:r>
            <a:r>
              <a:rPr kumimoji="1" lang="ja-JP" altLang="en-US" sz="2200" dirty="0" smtClean="0"/>
              <a:t>。</a:t>
            </a:r>
            <a:r>
              <a:rPr lang="ja-JP" altLang="en-US" sz="2200" dirty="0" smtClean="0"/>
              <a:t>これは、</a:t>
            </a:r>
            <a:r>
              <a:rPr lang="en-US" altLang="ja-JP" sz="2200" dirty="0" smtClean="0"/>
              <a:t>Subversion</a:t>
            </a:r>
            <a:r>
              <a:rPr lang="ja-JP" altLang="en-US" sz="2200" dirty="0" smtClean="0"/>
              <a:t>と</a:t>
            </a:r>
            <a:r>
              <a:rPr lang="en-US" altLang="ja-JP" sz="2200" dirty="0" err="1" smtClean="0"/>
              <a:t>Git</a:t>
            </a:r>
            <a:r>
              <a:rPr lang="ja-JP" altLang="en-US" sz="2200" dirty="0" smtClean="0"/>
              <a:t>のブランチの考え方の違いから来ます。</a:t>
            </a:r>
            <a:endParaRPr lang="en-US" altLang="ja-JP" sz="2200" dirty="0" smtClean="0"/>
          </a:p>
          <a:p>
            <a:r>
              <a:rPr lang="ja-JP" altLang="en-US" sz="2400" dirty="0" smtClean="0"/>
              <a:t>ソース</a:t>
            </a:r>
            <a:r>
              <a:rPr lang="ja-JP" altLang="en-US" sz="2400" dirty="0"/>
              <a:t>コード</a:t>
            </a:r>
            <a:r>
              <a:rPr lang="ja-JP" altLang="en-US" sz="2400" dirty="0" smtClean="0"/>
              <a:t>を移行する場合は、</a:t>
            </a:r>
            <a:r>
              <a:rPr lang="en-US" altLang="ja-JP" sz="2400" dirty="0" smtClean="0"/>
              <a:t>trunk</a:t>
            </a:r>
            <a:r>
              <a:rPr lang="ja-JP" altLang="en-US" sz="2400" dirty="0" smtClean="0"/>
              <a:t>一式を</a:t>
            </a:r>
            <a:r>
              <a:rPr lang="en-US" altLang="ja-JP" sz="2400" dirty="0" err="1" smtClean="0"/>
              <a:t>Git</a:t>
            </a:r>
            <a:r>
              <a:rPr lang="ja-JP" altLang="en-US" sz="2400" dirty="0" smtClean="0"/>
              <a:t>に新規にブチ込んで終わり。それ以上の何かを求めない方が幸せになれます。古い</a:t>
            </a:r>
            <a:r>
              <a:rPr lang="ja-JP" altLang="en-US" sz="2400" dirty="0"/>
              <a:t>コード</a:t>
            </a:r>
            <a:r>
              <a:rPr lang="ja-JP" altLang="en-US" sz="2400" dirty="0" smtClean="0"/>
              <a:t>は</a:t>
            </a:r>
            <a:r>
              <a:rPr lang="en-US" altLang="ja-JP" sz="2400" dirty="0" smtClean="0"/>
              <a:t>Subversion</a:t>
            </a:r>
            <a:r>
              <a:rPr lang="ja-JP" altLang="en-US" sz="2400" dirty="0" smtClean="0"/>
              <a:t>で確認だけ出来れば</a:t>
            </a:r>
            <a:r>
              <a:rPr lang="en-US" altLang="ja-JP" sz="2400" dirty="0" smtClean="0"/>
              <a:t>OK</a:t>
            </a:r>
            <a:r>
              <a:rPr lang="ja-JP" altLang="en-US" sz="2400" dirty="0" smtClean="0"/>
              <a:t>と割り切ります。</a:t>
            </a:r>
            <a:endParaRPr kumimoji="1" lang="ja-JP" altLang="en-US" sz="2400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9170127" y="744583"/>
            <a:ext cx="2070462" cy="620486"/>
          </a:xfrm>
          <a:prstGeom prst="wedgeRoundRectCallout">
            <a:avLst>
              <a:gd name="adj1" fmla="val -40236"/>
              <a:gd name="adj2" fmla="val 826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git-svn</a:t>
            </a:r>
            <a:r>
              <a:rPr kumimoji="1" lang="ja-JP" altLang="en-US" dirty="0" smtClean="0"/>
              <a:t>はクソ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51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761" y="438912"/>
            <a:ext cx="10920548" cy="932688"/>
          </a:xfrm>
        </p:spPr>
        <p:txBody>
          <a:bodyPr>
            <a:noAutofit/>
          </a:bodyPr>
          <a:lstStyle/>
          <a:p>
            <a:r>
              <a:rPr kumimoji="1" lang="ja-JP" altLang="en-US" sz="4000" b="1" dirty="0" smtClean="0"/>
              <a:t>物理面の移行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920" y="1879962"/>
            <a:ext cx="5035731" cy="3958047"/>
          </a:xfrm>
        </p:spPr>
        <p:txBody>
          <a:bodyPr>
            <a:normAutofit/>
          </a:bodyPr>
          <a:lstStyle/>
          <a:p>
            <a:r>
              <a:rPr kumimoji="1" lang="en-US" altLang="ja-JP" sz="2400" dirty="0" err="1" smtClean="0"/>
              <a:t>Git</a:t>
            </a:r>
            <a:r>
              <a:rPr kumimoji="1" lang="ja-JP" altLang="en-US" sz="2400" dirty="0" smtClean="0"/>
              <a:t>クライアントは、公式のものを使えば</a:t>
            </a:r>
            <a:r>
              <a:rPr kumimoji="1" lang="en-US" altLang="ja-JP" sz="2400" dirty="0" smtClean="0"/>
              <a:t>OK</a:t>
            </a:r>
            <a:r>
              <a:rPr kumimoji="1" lang="ja-JP" altLang="en-US" sz="2400" dirty="0" smtClean="0"/>
              <a:t>です。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>
                <a:hlinkClick r:id="rId2"/>
              </a:rPr>
              <a:t>http://www.git-scm.com/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これはコマンドライン（</a:t>
            </a:r>
            <a:r>
              <a:rPr lang="en-US" altLang="ja-JP" sz="2400" dirty="0" smtClean="0"/>
              <a:t>Windows</a:t>
            </a:r>
            <a:r>
              <a:rPr lang="ja-JP" altLang="en-US" sz="2400" dirty="0" smtClean="0"/>
              <a:t>上で動く</a:t>
            </a:r>
            <a:r>
              <a:rPr lang="en-US" altLang="ja-JP" sz="2400" dirty="0" smtClean="0"/>
              <a:t>bash</a:t>
            </a:r>
            <a:r>
              <a:rPr lang="ja-JP" altLang="en-US" sz="2400" dirty="0" smtClean="0"/>
              <a:t>などを含む）のインターフェイスで、</a:t>
            </a:r>
            <a:r>
              <a:rPr lang="en-US" altLang="ja-JP" sz="2400" dirty="0" smtClean="0"/>
              <a:t>Linux</a:t>
            </a:r>
            <a:r>
              <a:rPr lang="ja-JP" altLang="en-US" sz="2400" dirty="0" smtClean="0"/>
              <a:t>で使われているものとほとんど同じコマンドが使用できます。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そのため、ググ</a:t>
            </a:r>
            <a:r>
              <a:rPr kumimoji="1" lang="ja-JP" altLang="en-US" sz="2400" dirty="0" err="1" smtClean="0"/>
              <a:t>っ</a:t>
            </a:r>
            <a:r>
              <a:rPr kumimoji="1" lang="ja-JP" altLang="en-US" sz="2400" dirty="0" smtClean="0"/>
              <a:t>たりして得られる情報がそのまま使えることも利点です。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19" y="438912"/>
            <a:ext cx="6160225" cy="38369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606" y="2867296"/>
            <a:ext cx="4215211" cy="32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r Blue 16x9">
  <a:themeElements>
    <a:clrScheme name="赤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ユーザー定義 1">
      <a:majorFont>
        <a:latin typeface="Century Gothic"/>
        <a:ea typeface="游ゴシック Light"/>
        <a:cs typeface=""/>
      </a:majorFont>
      <a:minorFont>
        <a:latin typeface="Century Gothic"/>
        <a:ea typeface="游ゴシック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薄青色の枠線デザインのプレゼンテーション (ワイドスクリーン)</Template>
  <TotalTime>0</TotalTime>
  <Words>3871</Words>
  <Application>Microsoft Office PowerPoint</Application>
  <PresentationFormat>ワイド画面</PresentationFormat>
  <Paragraphs>469</Paragraphs>
  <Slides>51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9" baseType="lpstr">
      <vt:lpstr>Meiryo UI</vt:lpstr>
      <vt:lpstr>ＭＳ Ｐゴシック</vt:lpstr>
      <vt:lpstr>ＭＳ ゴシック</vt:lpstr>
      <vt:lpstr>游ゴシック Light</vt:lpstr>
      <vt:lpstr>Arial</vt:lpstr>
      <vt:lpstr>Century Gothic</vt:lpstr>
      <vt:lpstr>Constantia</vt:lpstr>
      <vt:lpstr>Sheer Blue 16x9</vt:lpstr>
      <vt:lpstr>ポイントをおさえて移行しよう！ Git乗り換え超初級</vt:lpstr>
      <vt:lpstr>自己紹介</vt:lpstr>
      <vt:lpstr>あじぇんだ</vt:lpstr>
      <vt:lpstr>その前に…</vt:lpstr>
      <vt:lpstr>どうやら世の中のソースコード管理はGitでほぼ確定</vt:lpstr>
      <vt:lpstr>さぁ、移行しよう！</vt:lpstr>
      <vt:lpstr>物理面の移行</vt:lpstr>
      <vt:lpstr>が…!!!</vt:lpstr>
      <vt:lpstr>物理面の移行</vt:lpstr>
      <vt:lpstr>物理面の移行</vt:lpstr>
      <vt:lpstr>物理面の移行</vt:lpstr>
      <vt:lpstr>論理面（精神面）の移行</vt:lpstr>
      <vt:lpstr>論理面（精神面）の移行</vt:lpstr>
      <vt:lpstr>なんだなんだ？？</vt:lpstr>
      <vt:lpstr>論理面（精神面）の移行</vt:lpstr>
      <vt:lpstr>あじぇんだ</vt:lpstr>
      <vt:lpstr>その前に、Gitのブランチについて一言言っておくか。</vt:lpstr>
      <vt:lpstr>なぜGitはブランチしまくるのか？</vt:lpstr>
      <vt:lpstr>なぜGitはブランチしまくるのか？</vt:lpstr>
      <vt:lpstr>なぜGitはブランチしまくるのか？</vt:lpstr>
      <vt:lpstr>なぜGitはブランチしまくるのか？</vt:lpstr>
      <vt:lpstr>あじぇんだ</vt:lpstr>
      <vt:lpstr>なぜGitはブランチをマージしまくるのか？</vt:lpstr>
      <vt:lpstr>なぜGitはブランチをマージしまくるのか？</vt:lpstr>
      <vt:lpstr>なぜGitはブランチをマージしまくるのか？</vt:lpstr>
      <vt:lpstr>なぜGitはブランチをマージしまくるのか？</vt:lpstr>
      <vt:lpstr>あじぇんだ</vt:lpstr>
      <vt:lpstr>どうやってGitは複数のリポジトリを管理するのか？</vt:lpstr>
      <vt:lpstr>リモートサーバー無しとは？</vt:lpstr>
      <vt:lpstr>リモートサーバーを使う</vt:lpstr>
      <vt:lpstr>コミット情報伝搬の基礎</vt:lpstr>
      <vt:lpstr>コミット情報伝搬の基礎</vt:lpstr>
      <vt:lpstr>コミット情報伝搬の基礎</vt:lpstr>
      <vt:lpstr>コミット情報伝搬の基礎</vt:lpstr>
      <vt:lpstr>コミット情報伝搬の基礎</vt:lpstr>
      <vt:lpstr>ブランチ・タグ情報の伝搬</vt:lpstr>
      <vt:lpstr>複数のサーバーとのやりとり</vt:lpstr>
      <vt:lpstr>複数のサーバーとのやりとり</vt:lpstr>
      <vt:lpstr>ブランチの追従</vt:lpstr>
      <vt:lpstr>「origin」 is 何</vt:lpstr>
      <vt:lpstr>複数のリモートサーバーの核心</vt:lpstr>
      <vt:lpstr>あじぇんだ</vt:lpstr>
      <vt:lpstr>なぜGitのリポジトリはほとんど壊れないのか？</vt:lpstr>
      <vt:lpstr>なぜGitのリポジトリはほとんど壊れないのか？</vt:lpstr>
      <vt:lpstr>ファイルベースのデータベース？</vt:lpstr>
      <vt:lpstr>ファイルベースのデータベース？</vt:lpstr>
      <vt:lpstr>あじぇんだ</vt:lpstr>
      <vt:lpstr>なぜGitのリポジトリはコピーするだけで容易に移行できるのか？</vt:lpstr>
      <vt:lpstr>なぜGitのリポジトリはコピーするだけで容易に移行できるのか？</vt:lpstr>
      <vt:lpstr>なぜGitのリポジトリはコピーするだけで容易に移行できるのか？</vt:lpstr>
      <vt:lpstr>質疑応答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2015-01-25T08:11:55Z</dcterms:created>
  <dcterms:modified xsi:type="dcterms:W3CDTF">2015-01-25T08:12:04Z</dcterms:modified>
  <cp:contentStatus>最終版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