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6" r:id="rId21"/>
    <p:sldId id="277" r:id="rId22"/>
    <p:sldId id="275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7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gradFill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" y="-35372"/>
            <a:ext cx="12397740" cy="693300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50920" y="899160"/>
            <a:ext cx="8016240" cy="2942619"/>
          </a:xfrm>
        </p:spPr>
        <p:txBody>
          <a:bodyPr anchor="ctr" anchorCtr="0">
            <a:normAutofit/>
          </a:bodyPr>
          <a:lstStyle>
            <a:lvl1pPr algn="l">
              <a:defRPr sz="7200" b="1">
                <a:effectLst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50920" y="3954780"/>
            <a:ext cx="8016240" cy="1295400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10540" y="6216176"/>
            <a:ext cx="759714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Center CLR Kouji Matsui (@kekyo2)</a:t>
            </a:r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60" y="6129418"/>
            <a:ext cx="3453832" cy="647593"/>
          </a:xfrm>
          <a:prstGeom prst="rect">
            <a:avLst/>
          </a:prstGeom>
          <a:solidFill>
            <a:schemeClr val="bg1"/>
          </a:solidFill>
          <a:effectLst>
            <a:outerShdw blurRad="203200" dist="254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103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9BC9-C6BD-4D77-AF98-21DC5A3D349B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D4A4-9012-496B-9C57-B4DDFA447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5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9BC9-C6BD-4D77-AF98-21DC5A3D349B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D4A4-9012-496B-9C57-B4DDFA447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66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gradFill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5" y="-7620"/>
            <a:ext cx="5978446" cy="1012244"/>
          </a:xfrm>
          <a:prstGeom prst="rect">
            <a:avLst/>
          </a:prstGeom>
          <a:effectLst>
            <a:outerShdw blurRad="127000" dist="38100" dir="13500000" algn="br" rotWithShape="0">
              <a:prstClr val="black">
                <a:alpha val="22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160" y="334245"/>
            <a:ext cx="11163300" cy="778275"/>
          </a:xfrm>
        </p:spPr>
        <p:txBody>
          <a:bodyPr>
            <a:normAutofit/>
          </a:bodyPr>
          <a:lstStyle>
            <a:lvl1pPr>
              <a:defRPr sz="4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160" y="1371600"/>
            <a:ext cx="11163300" cy="515112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60" y="6129418"/>
            <a:ext cx="3453832" cy="647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263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9BC9-C6BD-4D77-AF98-21DC5A3D349B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D4A4-9012-496B-9C57-B4DDFA447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91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9BC9-C6BD-4D77-AF98-21DC5A3D349B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D4A4-9012-496B-9C57-B4DDFA447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32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9BC9-C6BD-4D77-AF98-21DC5A3D349B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D4A4-9012-496B-9C57-B4DDFA447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36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9BC9-C6BD-4D77-AF98-21DC5A3D349B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D4A4-9012-496B-9C57-B4DDFA447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44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9BC9-C6BD-4D77-AF98-21DC5A3D349B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D4A4-9012-496B-9C57-B4DDFA447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1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9BC9-C6BD-4D77-AF98-21DC5A3D349B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D4A4-9012-496B-9C57-B4DDFA447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88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9BC9-C6BD-4D77-AF98-21DC5A3D349B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D4A4-9012-496B-9C57-B4DDFA447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11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9BC9-C6BD-4D77-AF98-21DC5A3D349B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1D4A4-9012-496B-9C57-B4DDFA447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53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kyo.net/" TargetMode="External"/><Relationship Id="rId2" Type="http://schemas.openxmlformats.org/officeDocument/2006/relationships/hyperlink" Target="https://github.com/kekyo/CenterCLR.StaticMethodInInterface.g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むか</a:t>
            </a:r>
            <a:r>
              <a:rPr lang="ja-JP" altLang="en-US" dirty="0" err="1" smtClean="0"/>
              <a:t>ーし</a:t>
            </a:r>
            <a:r>
              <a:rPr lang="ja-JP" altLang="en-US" dirty="0" smtClean="0"/>
              <a:t>むかし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いつものように、川で</a:t>
            </a:r>
            <a:r>
              <a:rPr kumimoji="1" lang="en-US" altLang="ja-JP" dirty="0" smtClean="0"/>
              <a:t>IL</a:t>
            </a:r>
            <a:r>
              <a:rPr kumimoji="1" lang="ja-JP" altLang="en-US" dirty="0" smtClean="0"/>
              <a:t>していると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939083"/>
            <a:ext cx="8009314" cy="4762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29" y="4579619"/>
            <a:ext cx="1125193" cy="1113587"/>
          </a:xfrm>
          <a:prstGeom prst="rect">
            <a:avLst/>
          </a:prstGeom>
          <a:effectLst>
            <a:outerShdw blurRad="165100" dist="101600" dir="2700000" algn="tl" rotWithShape="0">
              <a:prstClr val="black"/>
            </a:outerShdw>
          </a:effectLst>
        </p:spPr>
      </p:pic>
      <p:sp>
        <p:nvSpPr>
          <p:cNvPr id="6" name="フリーフォーム 5"/>
          <p:cNvSpPr/>
          <p:nvPr/>
        </p:nvSpPr>
        <p:spPr>
          <a:xfrm>
            <a:off x="5016422" y="4400342"/>
            <a:ext cx="838296" cy="533400"/>
          </a:xfrm>
          <a:custGeom>
            <a:avLst/>
            <a:gdLst>
              <a:gd name="connsiteX0" fmla="*/ 0 w 838296"/>
              <a:gd name="connsiteY0" fmla="*/ 533400 h 533400"/>
              <a:gd name="connsiteX1" fmla="*/ 45720 w 838296"/>
              <a:gd name="connsiteY1" fmla="*/ 388620 h 533400"/>
              <a:gd name="connsiteX2" fmla="*/ 106680 w 838296"/>
              <a:gd name="connsiteY2" fmla="*/ 274320 h 533400"/>
              <a:gd name="connsiteX3" fmla="*/ 129540 w 838296"/>
              <a:gd name="connsiteY3" fmla="*/ 251460 h 533400"/>
              <a:gd name="connsiteX4" fmla="*/ 144780 w 838296"/>
              <a:gd name="connsiteY4" fmla="*/ 228600 h 533400"/>
              <a:gd name="connsiteX5" fmla="*/ 205740 w 838296"/>
              <a:gd name="connsiteY5" fmla="*/ 213360 h 533400"/>
              <a:gd name="connsiteX6" fmla="*/ 228600 w 838296"/>
              <a:gd name="connsiteY6" fmla="*/ 205740 h 533400"/>
              <a:gd name="connsiteX7" fmla="*/ 259080 w 838296"/>
              <a:gd name="connsiteY7" fmla="*/ 198120 h 533400"/>
              <a:gd name="connsiteX8" fmla="*/ 281940 w 838296"/>
              <a:gd name="connsiteY8" fmla="*/ 205740 h 533400"/>
              <a:gd name="connsiteX9" fmla="*/ 350520 w 838296"/>
              <a:gd name="connsiteY9" fmla="*/ 236220 h 533400"/>
              <a:gd name="connsiteX10" fmla="*/ 388620 w 838296"/>
              <a:gd name="connsiteY10" fmla="*/ 243840 h 533400"/>
              <a:gd name="connsiteX11" fmla="*/ 411480 w 838296"/>
              <a:gd name="connsiteY11" fmla="*/ 251460 h 533400"/>
              <a:gd name="connsiteX12" fmla="*/ 434340 w 838296"/>
              <a:gd name="connsiteY12" fmla="*/ 274320 h 533400"/>
              <a:gd name="connsiteX13" fmla="*/ 480060 w 838296"/>
              <a:gd name="connsiteY13" fmla="*/ 289560 h 533400"/>
              <a:gd name="connsiteX14" fmla="*/ 533400 w 838296"/>
              <a:gd name="connsiteY14" fmla="*/ 304800 h 533400"/>
              <a:gd name="connsiteX15" fmla="*/ 556260 w 838296"/>
              <a:gd name="connsiteY15" fmla="*/ 312420 h 533400"/>
              <a:gd name="connsiteX16" fmla="*/ 624840 w 838296"/>
              <a:gd name="connsiteY16" fmla="*/ 304800 h 533400"/>
              <a:gd name="connsiteX17" fmla="*/ 685800 w 838296"/>
              <a:gd name="connsiteY17" fmla="*/ 251460 h 533400"/>
              <a:gd name="connsiteX18" fmla="*/ 754380 w 838296"/>
              <a:gd name="connsiteY18" fmla="*/ 190500 h 533400"/>
              <a:gd name="connsiteX19" fmla="*/ 777240 w 838296"/>
              <a:gd name="connsiteY19" fmla="*/ 167640 h 533400"/>
              <a:gd name="connsiteX20" fmla="*/ 800100 w 838296"/>
              <a:gd name="connsiteY20" fmla="*/ 114300 h 533400"/>
              <a:gd name="connsiteX21" fmla="*/ 815340 w 838296"/>
              <a:gd name="connsiteY21" fmla="*/ 68580 h 533400"/>
              <a:gd name="connsiteX22" fmla="*/ 822960 w 838296"/>
              <a:gd name="connsiteY22" fmla="*/ 45720 h 533400"/>
              <a:gd name="connsiteX23" fmla="*/ 838200 w 838296"/>
              <a:gd name="connsiteY2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8296" h="533400">
                <a:moveTo>
                  <a:pt x="0" y="533400"/>
                </a:moveTo>
                <a:cubicBezTo>
                  <a:pt x="11225" y="466050"/>
                  <a:pt x="7137" y="471723"/>
                  <a:pt x="45720" y="388620"/>
                </a:cubicBezTo>
                <a:cubicBezTo>
                  <a:pt x="63904" y="349455"/>
                  <a:pt x="76147" y="304853"/>
                  <a:pt x="106680" y="274320"/>
                </a:cubicBezTo>
                <a:cubicBezTo>
                  <a:pt x="114300" y="266700"/>
                  <a:pt x="122641" y="259739"/>
                  <a:pt x="129540" y="251460"/>
                </a:cubicBezTo>
                <a:cubicBezTo>
                  <a:pt x="135403" y="244425"/>
                  <a:pt x="137629" y="234321"/>
                  <a:pt x="144780" y="228600"/>
                </a:cubicBezTo>
                <a:cubicBezTo>
                  <a:pt x="152697" y="222266"/>
                  <a:pt x="203670" y="213877"/>
                  <a:pt x="205740" y="213360"/>
                </a:cubicBezTo>
                <a:cubicBezTo>
                  <a:pt x="213532" y="211412"/>
                  <a:pt x="220877" y="207947"/>
                  <a:pt x="228600" y="205740"/>
                </a:cubicBezTo>
                <a:cubicBezTo>
                  <a:pt x="238670" y="202863"/>
                  <a:pt x="248920" y="200660"/>
                  <a:pt x="259080" y="198120"/>
                </a:cubicBezTo>
                <a:cubicBezTo>
                  <a:pt x="266700" y="200660"/>
                  <a:pt x="274557" y="202576"/>
                  <a:pt x="281940" y="205740"/>
                </a:cubicBezTo>
                <a:cubicBezTo>
                  <a:pt x="316963" y="220750"/>
                  <a:pt x="311135" y="224404"/>
                  <a:pt x="350520" y="236220"/>
                </a:cubicBezTo>
                <a:cubicBezTo>
                  <a:pt x="362925" y="239942"/>
                  <a:pt x="376055" y="240699"/>
                  <a:pt x="388620" y="243840"/>
                </a:cubicBezTo>
                <a:cubicBezTo>
                  <a:pt x="396412" y="245788"/>
                  <a:pt x="403860" y="248920"/>
                  <a:pt x="411480" y="251460"/>
                </a:cubicBezTo>
                <a:cubicBezTo>
                  <a:pt x="419100" y="259080"/>
                  <a:pt x="424920" y="269087"/>
                  <a:pt x="434340" y="274320"/>
                </a:cubicBezTo>
                <a:cubicBezTo>
                  <a:pt x="448383" y="282122"/>
                  <a:pt x="464820" y="284480"/>
                  <a:pt x="480060" y="289560"/>
                </a:cubicBezTo>
                <a:cubicBezTo>
                  <a:pt x="534870" y="307830"/>
                  <a:pt x="466423" y="285664"/>
                  <a:pt x="533400" y="304800"/>
                </a:cubicBezTo>
                <a:cubicBezTo>
                  <a:pt x="541123" y="307007"/>
                  <a:pt x="548640" y="309880"/>
                  <a:pt x="556260" y="312420"/>
                </a:cubicBezTo>
                <a:cubicBezTo>
                  <a:pt x="579120" y="309880"/>
                  <a:pt x="602724" y="311119"/>
                  <a:pt x="624840" y="304800"/>
                </a:cubicBezTo>
                <a:cubicBezTo>
                  <a:pt x="664094" y="293584"/>
                  <a:pt x="662402" y="278200"/>
                  <a:pt x="685800" y="251460"/>
                </a:cubicBezTo>
                <a:cubicBezTo>
                  <a:pt x="717591" y="215128"/>
                  <a:pt x="716594" y="223563"/>
                  <a:pt x="754380" y="190500"/>
                </a:cubicBezTo>
                <a:cubicBezTo>
                  <a:pt x="762490" y="183404"/>
                  <a:pt x="769620" y="175260"/>
                  <a:pt x="777240" y="167640"/>
                </a:cubicBezTo>
                <a:cubicBezTo>
                  <a:pt x="801768" y="94055"/>
                  <a:pt x="762436" y="208461"/>
                  <a:pt x="800100" y="114300"/>
                </a:cubicBezTo>
                <a:cubicBezTo>
                  <a:pt x="806066" y="99385"/>
                  <a:pt x="810260" y="83820"/>
                  <a:pt x="815340" y="68580"/>
                </a:cubicBezTo>
                <a:cubicBezTo>
                  <a:pt x="817880" y="60960"/>
                  <a:pt x="819368" y="52904"/>
                  <a:pt x="822960" y="45720"/>
                </a:cubicBezTo>
                <a:cubicBezTo>
                  <a:pt x="840472" y="10696"/>
                  <a:pt x="838200" y="26599"/>
                  <a:pt x="838200" y="0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 rot="888394">
            <a:off x="5460265" y="4667042"/>
            <a:ext cx="838296" cy="533400"/>
          </a:xfrm>
          <a:custGeom>
            <a:avLst/>
            <a:gdLst>
              <a:gd name="connsiteX0" fmla="*/ 0 w 838296"/>
              <a:gd name="connsiteY0" fmla="*/ 533400 h 533400"/>
              <a:gd name="connsiteX1" fmla="*/ 45720 w 838296"/>
              <a:gd name="connsiteY1" fmla="*/ 388620 h 533400"/>
              <a:gd name="connsiteX2" fmla="*/ 106680 w 838296"/>
              <a:gd name="connsiteY2" fmla="*/ 274320 h 533400"/>
              <a:gd name="connsiteX3" fmla="*/ 129540 w 838296"/>
              <a:gd name="connsiteY3" fmla="*/ 251460 h 533400"/>
              <a:gd name="connsiteX4" fmla="*/ 144780 w 838296"/>
              <a:gd name="connsiteY4" fmla="*/ 228600 h 533400"/>
              <a:gd name="connsiteX5" fmla="*/ 205740 w 838296"/>
              <a:gd name="connsiteY5" fmla="*/ 213360 h 533400"/>
              <a:gd name="connsiteX6" fmla="*/ 228600 w 838296"/>
              <a:gd name="connsiteY6" fmla="*/ 205740 h 533400"/>
              <a:gd name="connsiteX7" fmla="*/ 259080 w 838296"/>
              <a:gd name="connsiteY7" fmla="*/ 198120 h 533400"/>
              <a:gd name="connsiteX8" fmla="*/ 281940 w 838296"/>
              <a:gd name="connsiteY8" fmla="*/ 205740 h 533400"/>
              <a:gd name="connsiteX9" fmla="*/ 350520 w 838296"/>
              <a:gd name="connsiteY9" fmla="*/ 236220 h 533400"/>
              <a:gd name="connsiteX10" fmla="*/ 388620 w 838296"/>
              <a:gd name="connsiteY10" fmla="*/ 243840 h 533400"/>
              <a:gd name="connsiteX11" fmla="*/ 411480 w 838296"/>
              <a:gd name="connsiteY11" fmla="*/ 251460 h 533400"/>
              <a:gd name="connsiteX12" fmla="*/ 434340 w 838296"/>
              <a:gd name="connsiteY12" fmla="*/ 274320 h 533400"/>
              <a:gd name="connsiteX13" fmla="*/ 480060 w 838296"/>
              <a:gd name="connsiteY13" fmla="*/ 289560 h 533400"/>
              <a:gd name="connsiteX14" fmla="*/ 533400 w 838296"/>
              <a:gd name="connsiteY14" fmla="*/ 304800 h 533400"/>
              <a:gd name="connsiteX15" fmla="*/ 556260 w 838296"/>
              <a:gd name="connsiteY15" fmla="*/ 312420 h 533400"/>
              <a:gd name="connsiteX16" fmla="*/ 624840 w 838296"/>
              <a:gd name="connsiteY16" fmla="*/ 304800 h 533400"/>
              <a:gd name="connsiteX17" fmla="*/ 685800 w 838296"/>
              <a:gd name="connsiteY17" fmla="*/ 251460 h 533400"/>
              <a:gd name="connsiteX18" fmla="*/ 754380 w 838296"/>
              <a:gd name="connsiteY18" fmla="*/ 190500 h 533400"/>
              <a:gd name="connsiteX19" fmla="*/ 777240 w 838296"/>
              <a:gd name="connsiteY19" fmla="*/ 167640 h 533400"/>
              <a:gd name="connsiteX20" fmla="*/ 800100 w 838296"/>
              <a:gd name="connsiteY20" fmla="*/ 114300 h 533400"/>
              <a:gd name="connsiteX21" fmla="*/ 815340 w 838296"/>
              <a:gd name="connsiteY21" fmla="*/ 68580 h 533400"/>
              <a:gd name="connsiteX22" fmla="*/ 822960 w 838296"/>
              <a:gd name="connsiteY22" fmla="*/ 45720 h 533400"/>
              <a:gd name="connsiteX23" fmla="*/ 838200 w 838296"/>
              <a:gd name="connsiteY2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8296" h="533400">
                <a:moveTo>
                  <a:pt x="0" y="533400"/>
                </a:moveTo>
                <a:cubicBezTo>
                  <a:pt x="11225" y="466050"/>
                  <a:pt x="7137" y="471723"/>
                  <a:pt x="45720" y="388620"/>
                </a:cubicBezTo>
                <a:cubicBezTo>
                  <a:pt x="63904" y="349455"/>
                  <a:pt x="76147" y="304853"/>
                  <a:pt x="106680" y="274320"/>
                </a:cubicBezTo>
                <a:cubicBezTo>
                  <a:pt x="114300" y="266700"/>
                  <a:pt x="122641" y="259739"/>
                  <a:pt x="129540" y="251460"/>
                </a:cubicBezTo>
                <a:cubicBezTo>
                  <a:pt x="135403" y="244425"/>
                  <a:pt x="137629" y="234321"/>
                  <a:pt x="144780" y="228600"/>
                </a:cubicBezTo>
                <a:cubicBezTo>
                  <a:pt x="152697" y="222266"/>
                  <a:pt x="203670" y="213877"/>
                  <a:pt x="205740" y="213360"/>
                </a:cubicBezTo>
                <a:cubicBezTo>
                  <a:pt x="213532" y="211412"/>
                  <a:pt x="220877" y="207947"/>
                  <a:pt x="228600" y="205740"/>
                </a:cubicBezTo>
                <a:cubicBezTo>
                  <a:pt x="238670" y="202863"/>
                  <a:pt x="248920" y="200660"/>
                  <a:pt x="259080" y="198120"/>
                </a:cubicBezTo>
                <a:cubicBezTo>
                  <a:pt x="266700" y="200660"/>
                  <a:pt x="274557" y="202576"/>
                  <a:pt x="281940" y="205740"/>
                </a:cubicBezTo>
                <a:cubicBezTo>
                  <a:pt x="316963" y="220750"/>
                  <a:pt x="311135" y="224404"/>
                  <a:pt x="350520" y="236220"/>
                </a:cubicBezTo>
                <a:cubicBezTo>
                  <a:pt x="362925" y="239942"/>
                  <a:pt x="376055" y="240699"/>
                  <a:pt x="388620" y="243840"/>
                </a:cubicBezTo>
                <a:cubicBezTo>
                  <a:pt x="396412" y="245788"/>
                  <a:pt x="403860" y="248920"/>
                  <a:pt x="411480" y="251460"/>
                </a:cubicBezTo>
                <a:cubicBezTo>
                  <a:pt x="419100" y="259080"/>
                  <a:pt x="424920" y="269087"/>
                  <a:pt x="434340" y="274320"/>
                </a:cubicBezTo>
                <a:cubicBezTo>
                  <a:pt x="448383" y="282122"/>
                  <a:pt x="464820" y="284480"/>
                  <a:pt x="480060" y="289560"/>
                </a:cubicBezTo>
                <a:cubicBezTo>
                  <a:pt x="534870" y="307830"/>
                  <a:pt x="466423" y="285664"/>
                  <a:pt x="533400" y="304800"/>
                </a:cubicBezTo>
                <a:cubicBezTo>
                  <a:pt x="541123" y="307007"/>
                  <a:pt x="548640" y="309880"/>
                  <a:pt x="556260" y="312420"/>
                </a:cubicBezTo>
                <a:cubicBezTo>
                  <a:pt x="579120" y="309880"/>
                  <a:pt x="602724" y="311119"/>
                  <a:pt x="624840" y="304800"/>
                </a:cubicBezTo>
                <a:cubicBezTo>
                  <a:pt x="664094" y="293584"/>
                  <a:pt x="662402" y="278200"/>
                  <a:pt x="685800" y="251460"/>
                </a:cubicBezTo>
                <a:cubicBezTo>
                  <a:pt x="717591" y="215128"/>
                  <a:pt x="716594" y="223563"/>
                  <a:pt x="754380" y="190500"/>
                </a:cubicBezTo>
                <a:cubicBezTo>
                  <a:pt x="762490" y="183404"/>
                  <a:pt x="769620" y="175260"/>
                  <a:pt x="777240" y="167640"/>
                </a:cubicBezTo>
                <a:cubicBezTo>
                  <a:pt x="801768" y="94055"/>
                  <a:pt x="762436" y="208461"/>
                  <a:pt x="800100" y="114300"/>
                </a:cubicBezTo>
                <a:cubicBezTo>
                  <a:pt x="806066" y="99385"/>
                  <a:pt x="810260" y="83820"/>
                  <a:pt x="815340" y="68580"/>
                </a:cubicBezTo>
                <a:cubicBezTo>
                  <a:pt x="817880" y="60960"/>
                  <a:pt x="819368" y="52904"/>
                  <a:pt x="822960" y="45720"/>
                </a:cubicBezTo>
                <a:cubicBezTo>
                  <a:pt x="840472" y="10696"/>
                  <a:pt x="838200" y="26599"/>
                  <a:pt x="838200" y="0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rot="1496818">
            <a:off x="6027503" y="5007902"/>
            <a:ext cx="838296" cy="533400"/>
          </a:xfrm>
          <a:custGeom>
            <a:avLst/>
            <a:gdLst>
              <a:gd name="connsiteX0" fmla="*/ 0 w 838296"/>
              <a:gd name="connsiteY0" fmla="*/ 533400 h 533400"/>
              <a:gd name="connsiteX1" fmla="*/ 45720 w 838296"/>
              <a:gd name="connsiteY1" fmla="*/ 388620 h 533400"/>
              <a:gd name="connsiteX2" fmla="*/ 106680 w 838296"/>
              <a:gd name="connsiteY2" fmla="*/ 274320 h 533400"/>
              <a:gd name="connsiteX3" fmla="*/ 129540 w 838296"/>
              <a:gd name="connsiteY3" fmla="*/ 251460 h 533400"/>
              <a:gd name="connsiteX4" fmla="*/ 144780 w 838296"/>
              <a:gd name="connsiteY4" fmla="*/ 228600 h 533400"/>
              <a:gd name="connsiteX5" fmla="*/ 205740 w 838296"/>
              <a:gd name="connsiteY5" fmla="*/ 213360 h 533400"/>
              <a:gd name="connsiteX6" fmla="*/ 228600 w 838296"/>
              <a:gd name="connsiteY6" fmla="*/ 205740 h 533400"/>
              <a:gd name="connsiteX7" fmla="*/ 259080 w 838296"/>
              <a:gd name="connsiteY7" fmla="*/ 198120 h 533400"/>
              <a:gd name="connsiteX8" fmla="*/ 281940 w 838296"/>
              <a:gd name="connsiteY8" fmla="*/ 205740 h 533400"/>
              <a:gd name="connsiteX9" fmla="*/ 350520 w 838296"/>
              <a:gd name="connsiteY9" fmla="*/ 236220 h 533400"/>
              <a:gd name="connsiteX10" fmla="*/ 388620 w 838296"/>
              <a:gd name="connsiteY10" fmla="*/ 243840 h 533400"/>
              <a:gd name="connsiteX11" fmla="*/ 411480 w 838296"/>
              <a:gd name="connsiteY11" fmla="*/ 251460 h 533400"/>
              <a:gd name="connsiteX12" fmla="*/ 434340 w 838296"/>
              <a:gd name="connsiteY12" fmla="*/ 274320 h 533400"/>
              <a:gd name="connsiteX13" fmla="*/ 480060 w 838296"/>
              <a:gd name="connsiteY13" fmla="*/ 289560 h 533400"/>
              <a:gd name="connsiteX14" fmla="*/ 533400 w 838296"/>
              <a:gd name="connsiteY14" fmla="*/ 304800 h 533400"/>
              <a:gd name="connsiteX15" fmla="*/ 556260 w 838296"/>
              <a:gd name="connsiteY15" fmla="*/ 312420 h 533400"/>
              <a:gd name="connsiteX16" fmla="*/ 624840 w 838296"/>
              <a:gd name="connsiteY16" fmla="*/ 304800 h 533400"/>
              <a:gd name="connsiteX17" fmla="*/ 685800 w 838296"/>
              <a:gd name="connsiteY17" fmla="*/ 251460 h 533400"/>
              <a:gd name="connsiteX18" fmla="*/ 754380 w 838296"/>
              <a:gd name="connsiteY18" fmla="*/ 190500 h 533400"/>
              <a:gd name="connsiteX19" fmla="*/ 777240 w 838296"/>
              <a:gd name="connsiteY19" fmla="*/ 167640 h 533400"/>
              <a:gd name="connsiteX20" fmla="*/ 800100 w 838296"/>
              <a:gd name="connsiteY20" fmla="*/ 114300 h 533400"/>
              <a:gd name="connsiteX21" fmla="*/ 815340 w 838296"/>
              <a:gd name="connsiteY21" fmla="*/ 68580 h 533400"/>
              <a:gd name="connsiteX22" fmla="*/ 822960 w 838296"/>
              <a:gd name="connsiteY22" fmla="*/ 45720 h 533400"/>
              <a:gd name="connsiteX23" fmla="*/ 838200 w 838296"/>
              <a:gd name="connsiteY2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8296" h="533400">
                <a:moveTo>
                  <a:pt x="0" y="533400"/>
                </a:moveTo>
                <a:cubicBezTo>
                  <a:pt x="11225" y="466050"/>
                  <a:pt x="7137" y="471723"/>
                  <a:pt x="45720" y="388620"/>
                </a:cubicBezTo>
                <a:cubicBezTo>
                  <a:pt x="63904" y="349455"/>
                  <a:pt x="76147" y="304853"/>
                  <a:pt x="106680" y="274320"/>
                </a:cubicBezTo>
                <a:cubicBezTo>
                  <a:pt x="114300" y="266700"/>
                  <a:pt x="122641" y="259739"/>
                  <a:pt x="129540" y="251460"/>
                </a:cubicBezTo>
                <a:cubicBezTo>
                  <a:pt x="135403" y="244425"/>
                  <a:pt x="137629" y="234321"/>
                  <a:pt x="144780" y="228600"/>
                </a:cubicBezTo>
                <a:cubicBezTo>
                  <a:pt x="152697" y="222266"/>
                  <a:pt x="203670" y="213877"/>
                  <a:pt x="205740" y="213360"/>
                </a:cubicBezTo>
                <a:cubicBezTo>
                  <a:pt x="213532" y="211412"/>
                  <a:pt x="220877" y="207947"/>
                  <a:pt x="228600" y="205740"/>
                </a:cubicBezTo>
                <a:cubicBezTo>
                  <a:pt x="238670" y="202863"/>
                  <a:pt x="248920" y="200660"/>
                  <a:pt x="259080" y="198120"/>
                </a:cubicBezTo>
                <a:cubicBezTo>
                  <a:pt x="266700" y="200660"/>
                  <a:pt x="274557" y="202576"/>
                  <a:pt x="281940" y="205740"/>
                </a:cubicBezTo>
                <a:cubicBezTo>
                  <a:pt x="316963" y="220750"/>
                  <a:pt x="311135" y="224404"/>
                  <a:pt x="350520" y="236220"/>
                </a:cubicBezTo>
                <a:cubicBezTo>
                  <a:pt x="362925" y="239942"/>
                  <a:pt x="376055" y="240699"/>
                  <a:pt x="388620" y="243840"/>
                </a:cubicBezTo>
                <a:cubicBezTo>
                  <a:pt x="396412" y="245788"/>
                  <a:pt x="403860" y="248920"/>
                  <a:pt x="411480" y="251460"/>
                </a:cubicBezTo>
                <a:cubicBezTo>
                  <a:pt x="419100" y="259080"/>
                  <a:pt x="424920" y="269087"/>
                  <a:pt x="434340" y="274320"/>
                </a:cubicBezTo>
                <a:cubicBezTo>
                  <a:pt x="448383" y="282122"/>
                  <a:pt x="464820" y="284480"/>
                  <a:pt x="480060" y="289560"/>
                </a:cubicBezTo>
                <a:cubicBezTo>
                  <a:pt x="534870" y="307830"/>
                  <a:pt x="466423" y="285664"/>
                  <a:pt x="533400" y="304800"/>
                </a:cubicBezTo>
                <a:cubicBezTo>
                  <a:pt x="541123" y="307007"/>
                  <a:pt x="548640" y="309880"/>
                  <a:pt x="556260" y="312420"/>
                </a:cubicBezTo>
                <a:cubicBezTo>
                  <a:pt x="579120" y="309880"/>
                  <a:pt x="602724" y="311119"/>
                  <a:pt x="624840" y="304800"/>
                </a:cubicBezTo>
                <a:cubicBezTo>
                  <a:pt x="664094" y="293584"/>
                  <a:pt x="662402" y="278200"/>
                  <a:pt x="685800" y="251460"/>
                </a:cubicBezTo>
                <a:cubicBezTo>
                  <a:pt x="717591" y="215128"/>
                  <a:pt x="716594" y="223563"/>
                  <a:pt x="754380" y="190500"/>
                </a:cubicBezTo>
                <a:cubicBezTo>
                  <a:pt x="762490" y="183404"/>
                  <a:pt x="769620" y="175260"/>
                  <a:pt x="777240" y="167640"/>
                </a:cubicBezTo>
                <a:cubicBezTo>
                  <a:pt x="801768" y="94055"/>
                  <a:pt x="762436" y="208461"/>
                  <a:pt x="800100" y="114300"/>
                </a:cubicBezTo>
                <a:cubicBezTo>
                  <a:pt x="806066" y="99385"/>
                  <a:pt x="810260" y="83820"/>
                  <a:pt x="815340" y="68580"/>
                </a:cubicBezTo>
                <a:cubicBezTo>
                  <a:pt x="817880" y="60960"/>
                  <a:pt x="819368" y="52904"/>
                  <a:pt x="822960" y="45720"/>
                </a:cubicBezTo>
                <a:cubicBezTo>
                  <a:pt x="840472" y="10696"/>
                  <a:pt x="838200" y="26599"/>
                  <a:pt x="838200" y="0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83060" y="4720913"/>
            <a:ext cx="67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</a:t>
            </a:r>
            <a:endParaRPr kumimoji="1" lang="ja-JP" alt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48" y="213360"/>
            <a:ext cx="3776777" cy="908787"/>
          </a:xfrm>
          <a:prstGeom prst="rect">
            <a:avLst/>
          </a:prstGeom>
          <a:effectLst>
            <a:outerShdw blurRad="355600" dist="762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7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使ってみる、</a:t>
            </a:r>
            <a:r>
              <a:rPr kumimoji="1" lang="en-US" altLang="ja-JP" dirty="0" smtClean="0"/>
              <a:t>C#</a:t>
            </a:r>
            <a:r>
              <a:rPr kumimoji="1" lang="ja-JP" altLang="en-US" dirty="0" smtClean="0"/>
              <a:t>で。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98" y="1634312"/>
            <a:ext cx="14814564" cy="4092295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720340" y="3009900"/>
            <a:ext cx="7239000" cy="3176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爆発 2 5"/>
          <p:cNvSpPr/>
          <p:nvPr/>
        </p:nvSpPr>
        <p:spPr>
          <a:xfrm>
            <a:off x="8618220" y="-557857"/>
            <a:ext cx="4899981" cy="4238316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solidFill>
                  <a:srgbClr val="FF0000"/>
                </a:solidFill>
              </a:rPr>
              <a:t>ダメぽよ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720340" y="4897222"/>
            <a:ext cx="7239000" cy="3176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4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リフレクション</a:t>
            </a:r>
            <a:r>
              <a:rPr lang="ja-JP" altLang="en-US" dirty="0" smtClean="0"/>
              <a:t>で動的にならお</a:t>
            </a:r>
            <a:r>
              <a:rPr lang="ja-JP" altLang="en-US" dirty="0"/>
              <a:t>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2520"/>
            <a:ext cx="10699113" cy="566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9" y="3611879"/>
            <a:ext cx="1125193" cy="1113587"/>
          </a:xfrm>
          <a:prstGeom prst="rect">
            <a:avLst/>
          </a:prstGeom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つまらん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160" y="1249680"/>
            <a:ext cx="11163300" cy="5151120"/>
          </a:xfrm>
        </p:spPr>
        <p:txBody>
          <a:bodyPr/>
          <a:lstStyle/>
          <a:p>
            <a:r>
              <a:rPr kumimoji="1" lang="en-US" altLang="ja-JP" dirty="0" smtClean="0"/>
              <a:t>IL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CLR</a:t>
            </a:r>
            <a:r>
              <a:rPr kumimoji="1" lang="ja-JP" altLang="en-US" dirty="0" smtClean="0"/>
              <a:t>的に許されているのは、やや興味深い。だが、我々が探しているのはこのようなチープな代物ではない</a:t>
            </a:r>
            <a:r>
              <a:rPr kumimoji="1" lang="en-US" altLang="ja-JP" dirty="0" smtClean="0"/>
              <a:t>…</a:t>
            </a:r>
          </a:p>
          <a:p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sz="6000" dirty="0" smtClean="0">
                <a:solidFill>
                  <a:srgbClr val="FF0000"/>
                </a:solidFill>
              </a:rPr>
              <a:t>そ、そうだ、そもそも伝説は</a:t>
            </a:r>
            <a:endParaRPr lang="en-US" altLang="ja-JP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ja-JP" sz="6000" dirty="0" smtClean="0">
                <a:solidFill>
                  <a:srgbClr val="FF0000"/>
                </a:solidFill>
              </a:rPr>
              <a:t>J  </a:t>
            </a:r>
            <a:r>
              <a:rPr lang="ja-JP" altLang="en-US" sz="6000" dirty="0" smtClean="0">
                <a:solidFill>
                  <a:srgbClr val="FF0000"/>
                </a:solidFill>
              </a:rPr>
              <a:t>から始まったのだった</a:t>
            </a:r>
            <a:r>
              <a:rPr lang="en-US" altLang="ja-JP" sz="6000" dirty="0" smtClean="0">
                <a:solidFill>
                  <a:srgbClr val="FF0000"/>
                </a:solidFill>
              </a:rPr>
              <a:t>!?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J</a:t>
            </a:r>
            <a:r>
              <a:rPr kumimoji="1" lang="ja-JP" altLang="en-US" dirty="0" smtClean="0"/>
              <a:t>」の伝説を再調査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160" y="1371600"/>
            <a:ext cx="11323320" cy="1150620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驚愕の事実、「</a:t>
            </a:r>
            <a:r>
              <a:rPr kumimoji="1" lang="en-US" altLang="ja-JP" dirty="0" smtClean="0"/>
              <a:t>J</a:t>
            </a:r>
            <a:r>
              <a:rPr kumimoji="1" lang="ja-JP" altLang="en-US" dirty="0" smtClean="0"/>
              <a:t>」においても、インターフェイスに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スタティックメソッドは実装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できない </a:t>
            </a:r>
            <a:r>
              <a:rPr kumimoji="1" lang="ja-JP" altLang="en-US" dirty="0" smtClean="0"/>
              <a:t>（気のせいだった</a:t>
            </a:r>
            <a:r>
              <a:rPr kumimoji="1" lang="en-US" altLang="ja-JP" dirty="0" err="1" smtClean="0"/>
              <a:t>orz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コンテンツ プレースホルダー 5"/>
          <p:cNvSpPr txBox="1">
            <a:spLocks/>
          </p:cNvSpPr>
          <p:nvPr/>
        </p:nvSpPr>
        <p:spPr>
          <a:xfrm>
            <a:off x="8260080" y="5442503"/>
            <a:ext cx="4564379" cy="1581313"/>
          </a:xfrm>
          <a:prstGeom prst="cloudCallout">
            <a:avLst>
              <a:gd name="adj1" fmla="val -47335"/>
              <a:gd name="adj2" fmla="val -6132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 smtClean="0"/>
              <a:t>た、確かめなければアァァァァッッ</a:t>
            </a:r>
            <a:r>
              <a:rPr lang="en-US" altLang="ja-JP" sz="2400" dirty="0" smtClean="0"/>
              <a:t>!!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18160" y="3017520"/>
            <a:ext cx="10050780" cy="3078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/>
              <a:t>「</a:t>
            </a:r>
            <a:r>
              <a:rPr lang="en-US" altLang="ja-JP" dirty="0" smtClean="0"/>
              <a:t>J</a:t>
            </a:r>
            <a:r>
              <a:rPr lang="ja-JP" altLang="en-US" dirty="0" smtClean="0"/>
              <a:t>」において許されるのは、</a:t>
            </a:r>
            <a:endParaRPr lang="en-US" altLang="ja-JP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7200" dirty="0" smtClean="0">
                <a:solidFill>
                  <a:srgbClr val="FF0000"/>
                </a:solidFill>
              </a:rPr>
              <a:t>定数とインナークラス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/>
              <a:t>の定義のみであった！？！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65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160" y="1569720"/>
            <a:ext cx="11163300" cy="4008120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dirty="0" smtClean="0"/>
              <a:t>これはもう、</a:t>
            </a:r>
            <a:endParaRPr kumimoji="1" lang="en-US" altLang="ja-JP" dirty="0" smtClean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sz="9600" dirty="0" smtClean="0">
                <a:solidFill>
                  <a:srgbClr val="FF0000"/>
                </a:solidFill>
              </a:rPr>
              <a:t>「伝説級のアレ」</a:t>
            </a:r>
            <a:endParaRPr kumimoji="1" lang="en-US" altLang="ja-JP" sz="9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dirty="0" smtClean="0"/>
              <a:t>しかなかろう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03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16" y="1192431"/>
            <a:ext cx="10472866" cy="59246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オーパーツの発掘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80" y="2742232"/>
            <a:ext cx="16001819" cy="4017675"/>
          </a:xfrm>
          <a:prstGeom prst="rect">
            <a:avLst/>
          </a:prstGeom>
          <a:effectLst>
            <a:outerShdw blurRad="266700" sx="102000" sy="102000" algn="ctr" rotWithShape="0">
              <a:prstClr val="black">
                <a:alpha val="89000"/>
              </a:prstClr>
            </a:outerShdw>
          </a:effectLst>
        </p:spPr>
      </p:pic>
      <p:sp>
        <p:nvSpPr>
          <p:cNvPr id="9" name="角丸四角形 8"/>
          <p:cNvSpPr/>
          <p:nvPr/>
        </p:nvSpPr>
        <p:spPr>
          <a:xfrm>
            <a:off x="2202180" y="4381500"/>
            <a:ext cx="2369820" cy="571500"/>
          </a:xfrm>
          <a:prstGeom prst="round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9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J#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初体験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90" y="1276307"/>
            <a:ext cx="10886061" cy="402721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891539" y="2339340"/>
            <a:ext cx="10512681" cy="4191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891539" y="2870812"/>
            <a:ext cx="10512681" cy="2135527"/>
          </a:xfrm>
          <a:prstGeom prst="roundRect">
            <a:avLst>
              <a:gd name="adj" fmla="val 346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4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やはり、駄目なのか？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" y="1512498"/>
            <a:ext cx="11494730" cy="1786961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567940" y="2301240"/>
            <a:ext cx="8836280" cy="32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5"/>
          <p:cNvSpPr txBox="1">
            <a:spLocks/>
          </p:cNvSpPr>
          <p:nvPr/>
        </p:nvSpPr>
        <p:spPr>
          <a:xfrm>
            <a:off x="5425440" y="3756661"/>
            <a:ext cx="5768339" cy="1697436"/>
          </a:xfrm>
          <a:prstGeom prst="cloudCallout">
            <a:avLst>
              <a:gd name="adj1" fmla="val -47335"/>
              <a:gd name="adj2" fmla="val -61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 smtClean="0"/>
              <a:t>プロパティだと思ってる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4043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をををを！！！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97" y="1550609"/>
            <a:ext cx="13718986" cy="1870771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2567940" y="2567940"/>
            <a:ext cx="7155180" cy="3276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5"/>
          <p:cNvSpPr txBox="1">
            <a:spLocks/>
          </p:cNvSpPr>
          <p:nvPr/>
        </p:nvSpPr>
        <p:spPr>
          <a:xfrm>
            <a:off x="2967996" y="3299460"/>
            <a:ext cx="7985759" cy="338715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000" dirty="0" smtClean="0"/>
              <a:t>こいつ、</a:t>
            </a:r>
            <a:endParaRPr lang="en-US" altLang="ja-JP" sz="40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000" dirty="0" smtClean="0"/>
              <a:t>動くぞ！？</a:t>
            </a:r>
            <a:endParaRPr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3534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と、言う事は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Emit</a:t>
            </a:r>
            <a:r>
              <a:rPr kumimoji="1" lang="ja-JP" altLang="en-US" dirty="0" smtClean="0"/>
              <a:t>したインターフェイスでもおｋ！！！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47" y="1886339"/>
            <a:ext cx="13544109" cy="4133461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522220" y="2926080"/>
            <a:ext cx="6225540" cy="3276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522220" y="5105400"/>
            <a:ext cx="5760720" cy="3276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0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「</a:t>
            </a:r>
            <a:r>
              <a:rPr lang="en-US" altLang="ja-JP" dirty="0" smtClean="0"/>
              <a:t>J</a:t>
            </a:r>
            <a:r>
              <a:rPr lang="ja-JP" altLang="en-US" dirty="0" smtClean="0"/>
              <a:t>」の付く桃から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8" y="3134875"/>
            <a:ext cx="3452343" cy="2822450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2384740" y="4419839"/>
            <a:ext cx="67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</a:t>
            </a:r>
            <a:endParaRPr kumimoji="1" lang="ja-JP" alt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3223260" y="1508760"/>
            <a:ext cx="8458200" cy="1973580"/>
          </a:xfrm>
          <a:prstGeom prst="wedgeEllipseCallout">
            <a:avLst>
              <a:gd name="adj1" fmla="val -51674"/>
              <a:gd name="adj2" fmla="val 4301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インターフェイス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000" dirty="0" smtClean="0"/>
              <a:t>スタティックメソッド</a:t>
            </a:r>
            <a:r>
              <a:rPr kumimoji="1" lang="en-US" altLang="ja-JP" sz="4000" dirty="0" smtClean="0"/>
              <a:t>!!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75220" y="4096520"/>
            <a:ext cx="2872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 smtClean="0">
                <a:solidFill>
                  <a:srgbClr val="FF0000"/>
                </a:solidFill>
              </a:rPr>
              <a:t>?!?!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160" y="1371600"/>
            <a:ext cx="11163300" cy="5219700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IL</a:t>
            </a:r>
            <a:r>
              <a:rPr lang="ja-JP" altLang="en-US" dirty="0" smtClean="0"/>
              <a:t>・</a:t>
            </a:r>
            <a:r>
              <a:rPr lang="en-US" altLang="ja-JP" dirty="0" smtClean="0"/>
              <a:t>CLR</a:t>
            </a:r>
            <a:r>
              <a:rPr lang="ja-JP" altLang="en-US" dirty="0" smtClean="0"/>
              <a:t>のレベルでは、インターフェイスに定数・スタティックメソッド・プロパティ・インナークラスを持つ事が可能。</a:t>
            </a:r>
            <a:endParaRPr lang="en-US" altLang="ja-JP" dirty="0" smtClean="0"/>
          </a:p>
          <a:p>
            <a:r>
              <a:rPr kumimoji="1" lang="en-US" altLang="ja-JP" dirty="0" smtClean="0"/>
              <a:t>C#</a:t>
            </a:r>
            <a:r>
              <a:rPr kumimoji="1" lang="ja-JP" altLang="en-US" dirty="0" smtClean="0"/>
              <a:t>のコンパイラは、インナークラス以外は認識不能。</a:t>
            </a:r>
            <a:r>
              <a:rPr lang="en-US" altLang="ja-JP" dirty="0" smtClean="0"/>
              <a:t>IntelliSense</a:t>
            </a:r>
            <a:r>
              <a:rPr lang="ja-JP" altLang="en-US" dirty="0" smtClean="0"/>
              <a:t>は認識しているのが惜しい</a:t>
            </a:r>
            <a:r>
              <a:rPr lang="en-US" altLang="ja-JP" dirty="0" smtClean="0"/>
              <a:t>… Roslyn</a:t>
            </a:r>
            <a:r>
              <a:rPr lang="ja-JP" altLang="en-US" dirty="0" smtClean="0"/>
              <a:t>では統一されるか？（多分、駄目な方向に）</a:t>
            </a:r>
            <a:endParaRPr lang="en-US" altLang="ja-JP" dirty="0" smtClean="0"/>
          </a:p>
          <a:p>
            <a:r>
              <a:rPr lang="en-US" altLang="ja-JP" dirty="0" smtClean="0"/>
              <a:t>C#</a:t>
            </a:r>
            <a:r>
              <a:rPr lang="ja-JP" altLang="en-US" dirty="0" smtClean="0"/>
              <a:t>のインターフェイスは、多分</a:t>
            </a:r>
            <a:r>
              <a:rPr lang="en-US" altLang="ja-JP" dirty="0" smtClean="0"/>
              <a:t>COM</a:t>
            </a:r>
            <a:r>
              <a:rPr lang="ja-JP" altLang="en-US" dirty="0" smtClean="0"/>
              <a:t>のインターフェイスが基礎にあると思います（インターフェイスは純粋抽象でなければならない）</a:t>
            </a:r>
            <a:endParaRPr lang="en-US" altLang="ja-JP" dirty="0" smtClean="0"/>
          </a:p>
          <a:p>
            <a:r>
              <a:rPr lang="ja-JP" altLang="en-US" dirty="0"/>
              <a:t>インナークラスへのアクセスが除外されていないのは、</a:t>
            </a:r>
            <a:r>
              <a:rPr lang="en-US" altLang="ja-JP" dirty="0"/>
              <a:t>C#</a:t>
            </a:r>
            <a:r>
              <a:rPr lang="ja-JP" altLang="en-US" dirty="0"/>
              <a:t>コンパイラのバグ？かも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47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で？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8680" y="2011680"/>
            <a:ext cx="7002780" cy="4511040"/>
          </a:xfrm>
        </p:spPr>
        <p:txBody>
          <a:bodyPr/>
          <a:lstStyle/>
          <a:p>
            <a:r>
              <a:rPr lang="ja-JP" altLang="en-US" dirty="0"/>
              <a:t>何</a:t>
            </a:r>
            <a:r>
              <a:rPr lang="ja-JP" altLang="en-US" dirty="0" smtClean="0"/>
              <a:t>の役に立つんだ？</a:t>
            </a:r>
            <a:endParaRPr lang="en-US" altLang="ja-JP" dirty="0" smtClean="0"/>
          </a:p>
          <a:p>
            <a:r>
              <a:rPr kumimoji="1" lang="ja-JP" altLang="en-US" dirty="0"/>
              <a:t>伝説</a:t>
            </a:r>
            <a:r>
              <a:rPr kumimoji="1" lang="ja-JP" altLang="en-US" dirty="0" smtClean="0"/>
              <a:t>が判明した。</a:t>
            </a:r>
            <a:r>
              <a:rPr kumimoji="1" lang="ja-JP" altLang="en-US" dirty="0" err="1" smtClean="0"/>
              <a:t>って</a:t>
            </a:r>
            <a:r>
              <a:rPr kumimoji="1" lang="ja-JP" altLang="en-US" dirty="0" smtClean="0"/>
              <a:t>事で</a:t>
            </a:r>
            <a:r>
              <a:rPr kumimoji="1" lang="en-US" altLang="ja-JP" dirty="0" smtClean="0"/>
              <a:t>w</a:t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7200" dirty="0" smtClean="0">
                <a:solidFill>
                  <a:srgbClr val="FF0000"/>
                </a:solidFill>
              </a:rPr>
              <a:t>忘年会だしね！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020" y="1522800"/>
            <a:ext cx="3634739" cy="539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50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err="1" smtClean="0"/>
              <a:t>めでたしめでたし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来年</a:t>
            </a:r>
            <a:r>
              <a:rPr lang="ja-JP" altLang="en-US" dirty="0" smtClean="0"/>
              <a:t>も</a:t>
            </a:r>
            <a:r>
              <a:rPr lang="en-US" altLang="ja-JP" dirty="0" smtClean="0"/>
              <a:t>Center CLR</a:t>
            </a:r>
            <a:r>
              <a:rPr lang="ja-JP" altLang="en-US" dirty="0" smtClean="0"/>
              <a:t>をよろしくお願いします </a:t>
            </a:r>
            <a:r>
              <a:rPr lang="en-US" altLang="ja-JP" dirty="0" smtClean="0"/>
              <a:t>(´Д</a:t>
            </a:r>
            <a:r>
              <a:rPr lang="ja-JP" altLang="en-US" dirty="0" smtClean="0"/>
              <a:t>｀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GitHub  </a:t>
            </a: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smtClean="0">
                <a:hlinkClick r:id="rId2"/>
              </a:rPr>
              <a:t>github.com/kekyo/CenterCLR.StaticMethodInInterface.git</a:t>
            </a:r>
            <a:endParaRPr lang="en-US" altLang="ja-JP" sz="2400" dirty="0" smtClean="0"/>
          </a:p>
          <a:p>
            <a:r>
              <a:rPr kumimoji="1" lang="ja-JP" altLang="en-US" dirty="0" smtClean="0"/>
              <a:t>ブログ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dirty="0" smtClean="0">
                <a:hlinkClick r:id="rId3"/>
              </a:rPr>
              <a:t>http://www.kekyo.net/</a:t>
            </a:r>
            <a:endParaRPr lang="en-US" altLang="ja-JP" sz="2400" dirty="0" smtClean="0"/>
          </a:p>
          <a:p>
            <a:r>
              <a:rPr lang="en-US" altLang="ja-JP" dirty="0" smtClean="0"/>
              <a:t>Center CLR</a:t>
            </a:r>
            <a:r>
              <a:rPr lang="ja-JP" altLang="en-US" dirty="0" smtClean="0"/>
              <a:t>公式サイト</a:t>
            </a:r>
            <a:r>
              <a:rPr lang="en-US" altLang="ja-JP" dirty="0" smtClean="0"/>
              <a:t>(Facebook)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>
                <a:hlinkClick r:id="rId3"/>
              </a:rPr>
              <a:t>http://centerclr.net/</a:t>
            </a:r>
            <a:endParaRPr lang="en-US" altLang="ja-JP" sz="24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8" y="3947160"/>
            <a:ext cx="1940253" cy="1920240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4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31328" y="1264920"/>
            <a:ext cx="7757160" cy="2142519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抽象太郎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ものがたり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31400" y="3954780"/>
            <a:ext cx="6535759" cy="1295400"/>
          </a:xfrm>
        </p:spPr>
        <p:txBody>
          <a:bodyPr/>
          <a:lstStyle/>
          <a:p>
            <a:r>
              <a:rPr kumimoji="1" lang="ja-JP" altLang="en-US" dirty="0" smtClean="0"/>
              <a:t>そして伝説へ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294" y="-1592581"/>
            <a:ext cx="6667695" cy="6598921"/>
          </a:xfrm>
          <a:prstGeom prst="rect">
            <a:avLst/>
          </a:prstGeom>
          <a:effectLst>
            <a:outerShdw blurRad="165100" dist="101600" dir="2700000" algn="tl" rotWithShape="0">
              <a:prstClr val="black"/>
            </a:outerShdw>
          </a:effectLst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323208" y="5935980"/>
            <a:ext cx="8016240" cy="845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2014.12.06  Center CLR / Kouji Matsui</a:t>
            </a:r>
          </a:p>
          <a:p>
            <a:r>
              <a:rPr lang="en-US" altLang="ja-JP" dirty="0" smtClean="0"/>
              <a:t>NGK2014B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けきょ </a:t>
            </a:r>
            <a:r>
              <a:rPr kumimoji="1" lang="en-US" altLang="ja-JP" dirty="0" smtClean="0"/>
              <a:t>(@kekyo2)</a:t>
            </a:r>
          </a:p>
          <a:p>
            <a:r>
              <a:rPr lang="en-US" altLang="ja-JP" dirty="0" smtClean="0"/>
              <a:t>Center CLR</a:t>
            </a:r>
            <a:r>
              <a:rPr lang="ja-JP" altLang="en-US" dirty="0" smtClean="0"/>
              <a:t>オーガナイザー</a:t>
            </a:r>
            <a:endParaRPr lang="en-US" altLang="ja-JP" dirty="0" smtClean="0"/>
          </a:p>
          <a:p>
            <a:r>
              <a:rPr kumimoji="1" lang="ja-JP" altLang="en-US" dirty="0" smtClean="0"/>
              <a:t>会社やってます。フレームワークとかアーキ。</a:t>
            </a:r>
            <a:endParaRPr kumimoji="1" lang="en-US" altLang="ja-JP" dirty="0" smtClean="0"/>
          </a:p>
          <a:p>
            <a:r>
              <a:rPr lang="ja-JP" altLang="en-US" dirty="0" smtClean="0"/>
              <a:t>認定スクラムマスター。</a:t>
            </a:r>
            <a:endParaRPr kumimoji="1" lang="en-US" altLang="ja-JP" dirty="0" smtClean="0"/>
          </a:p>
          <a:p>
            <a:r>
              <a:rPr lang="ja-JP" altLang="en-US" dirty="0" smtClean="0"/>
              <a:t>自転車乗ってます。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去年は、「山椒」がどうとかいうネタ。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02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J</a:t>
            </a:r>
            <a:r>
              <a:rPr kumimoji="1" lang="ja-JP" altLang="en-US" dirty="0" smtClean="0"/>
              <a:t>」の付く言語では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はるか遠い昔、伝説によれば、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「</a:t>
            </a:r>
            <a:r>
              <a:rPr kumimoji="1" lang="en-US" altLang="ja-JP" dirty="0" smtClean="0">
                <a:solidFill>
                  <a:srgbClr val="FF0000"/>
                </a:solidFill>
              </a:rPr>
              <a:t>J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」</a:t>
            </a:r>
            <a:r>
              <a:rPr kumimoji="1" lang="ja-JP" altLang="en-US" dirty="0" smtClean="0"/>
              <a:t>の付く言語ではインターフェイスにスタティックメソッドが定義できたと言う。</a:t>
            </a:r>
            <a:endParaRPr kumimoji="1" lang="en-US" altLang="ja-JP" dirty="0" smtClean="0"/>
          </a:p>
          <a:p>
            <a:r>
              <a:rPr lang="en-US" altLang="ja-JP" dirty="0" smtClean="0"/>
              <a:t>C#</a:t>
            </a:r>
            <a:r>
              <a:rPr lang="ja-JP" altLang="en-US" dirty="0" smtClean="0"/>
              <a:t>では、インターフェイスは純粋抽象なので、定数や実装を持つ事は出来ない。</a:t>
            </a:r>
            <a:endParaRPr lang="en-US" altLang="ja-JP" dirty="0" smtClean="0"/>
          </a:p>
        </p:txBody>
      </p:sp>
      <p:sp>
        <p:nvSpPr>
          <p:cNvPr id="4" name="雲形吹き出し 3"/>
          <p:cNvSpPr/>
          <p:nvPr/>
        </p:nvSpPr>
        <p:spPr>
          <a:xfrm>
            <a:off x="2042160" y="3413760"/>
            <a:ext cx="8458200" cy="2796540"/>
          </a:xfrm>
          <a:prstGeom prst="cloudCallout">
            <a:avLst>
              <a:gd name="adj1" fmla="val -44437"/>
              <a:gd name="adj2" fmla="val 548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C#</a:t>
            </a:r>
            <a:r>
              <a:rPr kumimoji="1" lang="ja-JP" altLang="en-US" sz="4400" dirty="0" smtClean="0"/>
              <a:t>はそうかもね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582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160" y="1371600"/>
            <a:ext cx="11163300" cy="445008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kumimoji="1" lang="en-US" altLang="ja-JP" sz="9600" dirty="0" smtClean="0">
                <a:solidFill>
                  <a:srgbClr val="FF0000"/>
                </a:solidFill>
              </a:rPr>
              <a:t>IL</a:t>
            </a:r>
            <a:r>
              <a:rPr kumimoji="1" lang="ja-JP" altLang="en-US" sz="9600" dirty="0" smtClean="0">
                <a:solidFill>
                  <a:srgbClr val="FF0000"/>
                </a:solidFill>
              </a:rPr>
              <a:t>ならどうか</a:t>
            </a:r>
            <a:r>
              <a:rPr kumimoji="1" lang="ja-JP" altLang="en-US" sz="9600" dirty="0" err="1" smtClean="0">
                <a:solidFill>
                  <a:srgbClr val="FF0000"/>
                </a:solidFill>
              </a:rPr>
              <a:t>な</a:t>
            </a:r>
            <a:r>
              <a:rPr kumimoji="1" lang="ja-JP" altLang="en-US" sz="9600" dirty="0" smtClean="0">
                <a:solidFill>
                  <a:srgbClr val="FF0000"/>
                </a:solidFill>
              </a:rPr>
              <a:t> </a:t>
            </a:r>
            <a:r>
              <a:rPr lang="en-US" altLang="ja-JP" sz="9600" dirty="0" smtClean="0">
                <a:solidFill>
                  <a:srgbClr val="FF0000"/>
                </a:solidFill>
              </a:rPr>
              <a:t>?!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Emit</a:t>
            </a:r>
            <a:r>
              <a:rPr kumimoji="1" lang="ja-JP" altLang="en-US" dirty="0" smtClean="0"/>
              <a:t>でスタティックメソッドを定義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381706"/>
            <a:ext cx="12577389" cy="441462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20724671">
            <a:off x="7368539" y="3489960"/>
            <a:ext cx="3299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 smtClean="0">
                <a:solidFill>
                  <a:srgbClr val="FF0000"/>
                </a:solidFill>
              </a:rPr>
              <a:t>省略</a:t>
            </a:r>
            <a:r>
              <a:rPr kumimoji="1" lang="en-US" altLang="ja-JP" sz="8800" dirty="0" smtClean="0">
                <a:solidFill>
                  <a:srgbClr val="FF0000"/>
                </a:solidFill>
              </a:rPr>
              <a:t>!!</a:t>
            </a:r>
            <a:endParaRPr kumimoji="1" lang="ja-JP" alt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Emit</a:t>
            </a:r>
            <a:r>
              <a:rPr kumimoji="1" lang="ja-JP" altLang="en-US" dirty="0" smtClean="0"/>
              <a:t>でプロパティを定義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48" y="1241858"/>
            <a:ext cx="14128704" cy="466384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7190485">
            <a:off x="6609429" y="3369969"/>
            <a:ext cx="46113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0" dirty="0" smtClean="0">
                <a:solidFill>
                  <a:srgbClr val="FF0000"/>
                </a:solidFill>
              </a:rPr>
              <a:t>省略</a:t>
            </a:r>
            <a:r>
              <a:rPr kumimoji="1" lang="en-US" altLang="ja-JP" sz="11000" dirty="0" smtClean="0">
                <a:solidFill>
                  <a:srgbClr val="FF0000"/>
                </a:solidFill>
              </a:rPr>
              <a:t>!!</a:t>
            </a:r>
            <a:endParaRPr kumimoji="1" lang="ja-JP" altLang="en-US" sz="1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19" y="1240971"/>
            <a:ext cx="10447021" cy="49747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Emit</a:t>
            </a:r>
            <a:r>
              <a:rPr kumimoji="1" lang="ja-JP" altLang="en-US" dirty="0" smtClean="0"/>
              <a:t>でインターフェイスに実装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 rot="717483">
            <a:off x="6395781" y="3455876"/>
            <a:ext cx="5871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0" dirty="0" smtClean="0">
                <a:solidFill>
                  <a:srgbClr val="FF0000"/>
                </a:solidFill>
              </a:rPr>
              <a:t>省略</a:t>
            </a:r>
            <a:r>
              <a:rPr kumimoji="1" lang="en-US" altLang="ja-JP" sz="14000" dirty="0" smtClean="0">
                <a:solidFill>
                  <a:srgbClr val="FF0000"/>
                </a:solidFill>
              </a:rPr>
              <a:t>!!!</a:t>
            </a:r>
            <a:endParaRPr kumimoji="1" lang="ja-JP" altLang="en-US" sz="14000" dirty="0">
              <a:solidFill>
                <a:srgbClr val="FF0000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7856219" y="887894"/>
            <a:ext cx="4221480" cy="1455419"/>
          </a:xfrm>
          <a:prstGeom prst="cloudCallout">
            <a:avLst>
              <a:gd name="adj1" fmla="val -44437"/>
              <a:gd name="adj2" fmla="val 548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kumimoji="1" lang="en-US" altLang="ja-JP" sz="3600" dirty="0" smtClean="0"/>
              <a:t>GitHub</a:t>
            </a:r>
            <a:r>
              <a:rPr kumimoji="1" lang="ja-JP" altLang="en-US" sz="3600" dirty="0" smtClean="0"/>
              <a:t>見て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691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7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CLR.potx" id="{34A3653D-C909-401F-B427-8922B8DC2F01}" vid="{406A0F5F-8666-4073-A158-F6D80E1CD3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ワイド画面</PresentationFormat>
  <Paragraphs>73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メイリオ</vt:lpstr>
      <vt:lpstr>Arial</vt:lpstr>
      <vt:lpstr>Arial Black</vt:lpstr>
      <vt:lpstr>Office テーマ</vt:lpstr>
      <vt:lpstr>むかーしむかし…</vt:lpstr>
      <vt:lpstr>「J」の付く桃から…</vt:lpstr>
      <vt:lpstr>抽象太郎 ものがたり</vt:lpstr>
      <vt:lpstr>自己紹介</vt:lpstr>
      <vt:lpstr>「J」の付く言語では…</vt:lpstr>
      <vt:lpstr>PowerPoint プレゼンテーション</vt:lpstr>
      <vt:lpstr>Emitでスタティックメソッドを定義</vt:lpstr>
      <vt:lpstr>Emitでプロパティを定義</vt:lpstr>
      <vt:lpstr>Emitでインターフェイスに実装</vt:lpstr>
      <vt:lpstr>使ってみる、C#で。</vt:lpstr>
      <vt:lpstr>リフレクションで動的にならおｋ</vt:lpstr>
      <vt:lpstr>つまらん…</vt:lpstr>
      <vt:lpstr>「J」の伝説を再調査</vt:lpstr>
      <vt:lpstr>PowerPoint プレゼンテーション</vt:lpstr>
      <vt:lpstr>オーパーツの発掘</vt:lpstr>
      <vt:lpstr>J#、初体験</vt:lpstr>
      <vt:lpstr>やはり、駄目なのか？…</vt:lpstr>
      <vt:lpstr>をををを！！！</vt:lpstr>
      <vt:lpstr>と、言う事は…</vt:lpstr>
      <vt:lpstr>まとめ</vt:lpstr>
      <vt:lpstr>で？</vt:lpstr>
      <vt:lpstr>めでたしめでたし。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2014-12-05T14:49:14Z</dcterms:created>
  <dcterms:modified xsi:type="dcterms:W3CDTF">2014-12-05T14:49:40Z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