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1"/>
  </p:sldMasterIdLst>
  <p:sldIdLst>
    <p:sldId id="256" r:id="rId2"/>
    <p:sldId id="320" r:id="rId3"/>
    <p:sldId id="257" r:id="rId4"/>
    <p:sldId id="259" r:id="rId5"/>
    <p:sldId id="258" r:id="rId6"/>
    <p:sldId id="260" r:id="rId7"/>
    <p:sldId id="261" r:id="rId8"/>
    <p:sldId id="262" r:id="rId9"/>
    <p:sldId id="263" r:id="rId10"/>
    <p:sldId id="264" r:id="rId11"/>
    <p:sldId id="265" r:id="rId12"/>
    <p:sldId id="266" r:id="rId13"/>
    <p:sldId id="267" r:id="rId14"/>
    <p:sldId id="268" r:id="rId15"/>
    <p:sldId id="269" r:id="rId16"/>
    <p:sldId id="277" r:id="rId17"/>
    <p:sldId id="282" r:id="rId18"/>
    <p:sldId id="283" r:id="rId19"/>
    <p:sldId id="270" r:id="rId20"/>
    <p:sldId id="271" r:id="rId21"/>
    <p:sldId id="272" r:id="rId22"/>
    <p:sldId id="273" r:id="rId23"/>
    <p:sldId id="274" r:id="rId24"/>
    <p:sldId id="275" r:id="rId25"/>
    <p:sldId id="276" r:id="rId26"/>
    <p:sldId id="278" r:id="rId27"/>
    <p:sldId id="279" r:id="rId28"/>
    <p:sldId id="280" r:id="rId29"/>
    <p:sldId id="284" r:id="rId30"/>
    <p:sldId id="281" r:id="rId31"/>
    <p:sldId id="285" r:id="rId32"/>
    <p:sldId id="286" r:id="rId33"/>
    <p:sldId id="287" r:id="rId34"/>
    <p:sldId id="291" r:id="rId35"/>
    <p:sldId id="292" r:id="rId36"/>
    <p:sldId id="293" r:id="rId37"/>
    <p:sldId id="294" r:id="rId38"/>
    <p:sldId id="288" r:id="rId39"/>
    <p:sldId id="289" r:id="rId40"/>
    <p:sldId id="290"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9" r:id="rId62"/>
    <p:sldId id="315" r:id="rId63"/>
    <p:sldId id="316" r:id="rId64"/>
    <p:sldId id="318" r:id="rId65"/>
    <p:sldId id="317" r:id="rId6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61" autoAdjust="0"/>
    <p:restoredTop sz="94660"/>
  </p:normalViewPr>
  <p:slideViewPr>
    <p:cSldViewPr snapToGrid="0">
      <p:cViewPr varScale="1">
        <p:scale>
          <a:sx n="125" d="100"/>
          <a:sy n="125" d="100"/>
        </p:scale>
        <p:origin x="82" y="6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11/2/2014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ja-JP" altLang="en-US" smtClean="0"/>
              <a:t>図を追加</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8C79C5D-2A6F-F04D-97DA-BEF2467B64E4}" type="datetimeFigureOut">
              <a:rPr lang="en-US" dirty="0"/>
              <a:pPr/>
              <a:t>11/2/2014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DFA1846-DA80-1C48-A609-854EA85C59AD}" type="datetimeFigureOut">
              <a:rPr lang="en-US" dirty="0"/>
              <a:pPr/>
              <a:t>11/2/2014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ja-JP" altLang="en-US" smtClean="0"/>
              <a:t>マスター タイトルの書式設定</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ja-JP" altLang="en-US" smtClean="0"/>
              <a:t>マスター テキストの書式設定</a:t>
            </a:r>
          </a:p>
        </p:txBody>
      </p:sp>
      <p:sp>
        <p:nvSpPr>
          <p:cNvPr id="2" name="Date Placeholder 1"/>
          <p:cNvSpPr>
            <a:spLocks noGrp="1"/>
          </p:cNvSpPr>
          <p:nvPr>
            <p:ph type="dt" sz="half" idx="10"/>
          </p:nvPr>
        </p:nvSpPr>
        <p:spPr/>
        <p:txBody>
          <a:bodyPr/>
          <a:lstStyle/>
          <a:p>
            <a:fld id="{FBF54567-0DE4-3F47-BF90-CB84690072F9}" type="datetimeFigureOut">
              <a:rPr lang="en-US" dirty="0"/>
              <a:pPr/>
              <a:t>11/2/2014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11/2/2014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11/2/2014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1" name="Freeform 6"/>
          <p:cNvSpPr/>
          <p:nvPr/>
        </p:nvSpPr>
        <p:spPr bwMode="auto">
          <a:xfrm>
            <a:off x="0" y="1"/>
            <a:ext cx="12192000" cy="1197244"/>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57090"/>
            <a:ext cx="10571998" cy="970450"/>
          </a:xfrm>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11/2/2014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DFA1846-DA80-1C48-A609-854EA85C59AD}" type="datetimeFigureOut">
              <a:rPr lang="en-US" dirty="0"/>
              <a:pPr/>
              <a:t>11/2/2014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11/2/2014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11/2/2014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11/2/2014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11/2/2014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0DF5E60-9974-AC48-9591-99C2BB44B7CF}" type="datetimeFigureOut">
              <a:rPr lang="en-US" dirty="0"/>
              <a:pPr/>
              <a:t>11/2/2014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ja-JP" altLang="en-US" smtClean="0"/>
              <a:t>マスター タイトルの書式設定</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ja-JP" altLang="en-US" smtClean="0"/>
              <a:t>図を追加</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11/2/2014</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11/2/2014</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kumimoji="1" sz="4000" b="1" kern="1200">
          <a:solidFill>
            <a:srgbClr val="FEFEFE"/>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kumimoji="1"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kumimoji="1"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kumimoji="1"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hyperlink" Target="http://www.post.japanpost.jp/zipcode/dl/readme.html"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kekyo.net/2012/11/17/linq%e3%81%af%e6%9c%ac%e5%bd%93%e3%81%ab%e5%bc%b7%e5%8a%9b%e3%81%a0-6%e3%80%80textfieldcontext/" TargetMode="External"/><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www.kekyo.net/" TargetMode="External"/><Relationship Id="rId2" Type="http://schemas.openxmlformats.org/officeDocument/2006/relationships/hyperlink" Target="https://github.com/kekyo/CenterCLR.Demo1" TargetMode="Externa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10001" y="777551"/>
            <a:ext cx="10572000" cy="3642647"/>
          </a:xfrm>
        </p:spPr>
        <p:txBody>
          <a:bodyPr/>
          <a:lstStyle/>
          <a:p>
            <a:r>
              <a:rPr lang="ja-JP" altLang="en-US" dirty="0" smtClean="0"/>
              <a:t>メタプログラミング</a:t>
            </a:r>
            <a:r>
              <a:rPr lang="en-US" altLang="ja-JP" dirty="0" smtClean="0"/>
              <a:t/>
            </a:r>
            <a:br>
              <a:rPr lang="en-US" altLang="ja-JP" dirty="0" smtClean="0"/>
            </a:br>
            <a:r>
              <a:rPr lang="ja-JP" altLang="en-US" dirty="0" smtClean="0">
                <a:solidFill>
                  <a:srgbClr val="00B0F0"/>
                </a:solidFill>
              </a:rPr>
              <a:t>で</a:t>
            </a:r>
            <a:r>
              <a:rPr lang="en-US" altLang="ja-JP" dirty="0" smtClean="0"/>
              <a:t/>
            </a:r>
            <a:br>
              <a:rPr lang="en-US" altLang="ja-JP" dirty="0" smtClean="0"/>
            </a:br>
            <a:r>
              <a:rPr lang="en-US" altLang="ja-JP" dirty="0" smtClean="0">
                <a:solidFill>
                  <a:srgbClr val="FFFF00"/>
                </a:solidFill>
              </a:rPr>
              <a:t>EXCEL</a:t>
            </a:r>
            <a:r>
              <a:rPr lang="ja-JP" altLang="en-US" dirty="0">
                <a:solidFill>
                  <a:srgbClr val="FFFF00"/>
                </a:solidFill>
              </a:rPr>
              <a:t>仕様書</a:t>
            </a:r>
            <a:r>
              <a:rPr lang="ja-JP" altLang="en-US" dirty="0"/>
              <a:t>よ</a:t>
            </a:r>
            <a:r>
              <a:rPr lang="ja-JP" altLang="en-US" dirty="0" smtClean="0"/>
              <a:t>、</a:t>
            </a:r>
            <a:r>
              <a:rPr lang="en-US" altLang="ja-JP" dirty="0" smtClean="0"/>
              <a:t/>
            </a:r>
            <a:br>
              <a:rPr lang="en-US" altLang="ja-JP" dirty="0" smtClean="0"/>
            </a:br>
            <a:r>
              <a:rPr lang="ja-JP" altLang="en-US" dirty="0" smtClean="0">
                <a:solidFill>
                  <a:srgbClr val="FF0000"/>
                </a:solidFill>
              </a:rPr>
              <a:t>さらば</a:t>
            </a:r>
            <a:r>
              <a:rPr lang="ja-JP" altLang="en-US" dirty="0">
                <a:solidFill>
                  <a:srgbClr val="FF0000"/>
                </a:solidFill>
              </a:rPr>
              <a:t>！</a:t>
            </a:r>
            <a:endParaRPr kumimoji="1" lang="ja-JP" altLang="en-US" dirty="0">
              <a:solidFill>
                <a:srgbClr val="FF0000"/>
              </a:solidFill>
            </a:endParaRPr>
          </a:p>
        </p:txBody>
      </p:sp>
      <p:sp>
        <p:nvSpPr>
          <p:cNvPr id="3" name="サブタイトル 2"/>
          <p:cNvSpPr>
            <a:spLocks noGrp="1"/>
          </p:cNvSpPr>
          <p:nvPr>
            <p:ph type="subTitle" idx="1"/>
          </p:nvPr>
        </p:nvSpPr>
        <p:spPr/>
        <p:txBody>
          <a:bodyPr/>
          <a:lstStyle/>
          <a:p>
            <a:r>
              <a:rPr kumimoji="1" lang="ja-JP" altLang="en-US" dirty="0" smtClean="0"/>
              <a:t>第一回 </a:t>
            </a:r>
            <a:r>
              <a:rPr kumimoji="1" lang="en-US" altLang="ja-JP" dirty="0" smtClean="0"/>
              <a:t>Center CLR </a:t>
            </a:r>
            <a:r>
              <a:rPr kumimoji="1" lang="ja-JP" altLang="en-US" dirty="0" smtClean="0"/>
              <a:t>勉強会   </a:t>
            </a:r>
            <a:r>
              <a:rPr kumimoji="1" lang="en-US" altLang="ja-JP" dirty="0" smtClean="0"/>
              <a:t>Kouji Matsui @kekyo2</a:t>
            </a:r>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8538" y="221419"/>
            <a:ext cx="3106232" cy="747437"/>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8538" y="1178933"/>
            <a:ext cx="3106232" cy="582418"/>
          </a:xfrm>
          <a:prstGeom prst="rect">
            <a:avLst/>
          </a:prstGeom>
          <a:solidFill>
            <a:schemeClr val="bg1"/>
          </a:solidFill>
        </p:spPr>
      </p:pic>
    </p:spTree>
    <p:extLst>
      <p:ext uri="{BB962C8B-B14F-4D97-AF65-F5344CB8AC3E}">
        <p14:creationId xmlns:p14="http://schemas.microsoft.com/office/powerpoint/2010/main" val="4235910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勃発</a:t>
            </a:r>
            <a:endParaRPr kumimoji="1" lang="ja-JP" altLang="en-US" dirty="0"/>
          </a:p>
        </p:txBody>
      </p:sp>
      <p:pic>
        <p:nvPicPr>
          <p:cNvPr id="6" name="コンテンツ プレースホルダー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65433" y="3030556"/>
            <a:ext cx="1809476" cy="2714214"/>
          </a:xfrm>
        </p:spPr>
      </p:pic>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9433" y="1695925"/>
            <a:ext cx="3284483" cy="2346059"/>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4177" y="3710909"/>
            <a:ext cx="1734206" cy="2601310"/>
          </a:xfrm>
          <a:prstGeom prst="rect">
            <a:avLst/>
          </a:prstGeom>
        </p:spPr>
      </p:pic>
      <p:sp>
        <p:nvSpPr>
          <p:cNvPr id="9" name="コンテンツ プレースホルダー 2"/>
          <p:cNvSpPr txBox="1">
            <a:spLocks/>
          </p:cNvSpPr>
          <p:nvPr/>
        </p:nvSpPr>
        <p:spPr>
          <a:xfrm>
            <a:off x="384758" y="1296132"/>
            <a:ext cx="6244642" cy="3240998"/>
          </a:xfrm>
          <a:prstGeom prst="rect">
            <a:avLst/>
          </a:prstGeom>
          <a:effectLst>
            <a:outerShdw blurRad="50800" dir="14400000">
              <a:srgbClr val="000000">
                <a:alpha val="40000"/>
              </a:srgbClr>
            </a:outerShdw>
          </a:effectLst>
        </p:spPr>
        <p:txBody>
          <a:bodyPr vert="horz" lIns="91440" tIns="45720" rIns="91440" bIns="45720" rtlCol="0" anchor="ctr">
            <a:normAutofit fontScale="92500" lnSpcReduction="10000"/>
          </a:bodyPr>
          <a:lstStyle>
            <a:lvl1pPr marL="342900" indent="-342900" algn="l" defTabSz="457200" rtl="0" eaLnBrk="1" latinLnBrk="0" hangingPunct="1">
              <a:spcBef>
                <a:spcPct val="20000"/>
              </a:spcBef>
              <a:spcAft>
                <a:spcPts val="600"/>
              </a:spcAft>
              <a:buClr>
                <a:schemeClr val="accent1"/>
              </a:buClr>
              <a:buFont typeface="Wingdings 2" charset="2"/>
              <a:buChar char=""/>
              <a:defRPr kumimoji="1"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kumimoji="1"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kumimoji="1"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9pPr>
          </a:lstStyle>
          <a:p>
            <a:pPr marL="342900" lvl="1" indent="-342900"/>
            <a:r>
              <a:rPr lang="ja-JP" altLang="en-US" dirty="0" smtClean="0"/>
              <a:t>この</a:t>
            </a:r>
            <a:r>
              <a:rPr lang="en-US" altLang="ja-JP" dirty="0"/>
              <a:t>EXCEL</a:t>
            </a:r>
            <a:r>
              <a:rPr lang="ja-JP" altLang="en-US" dirty="0"/>
              <a:t>ファイルを、チーム内で共有し、メッセージの追加や変更が必要なら編集します</a:t>
            </a:r>
            <a:r>
              <a:rPr lang="ja-JP" altLang="en-US" dirty="0" smtClean="0"/>
              <a:t>。</a:t>
            </a:r>
            <a:endParaRPr lang="en-US" altLang="ja-JP" dirty="0" smtClean="0"/>
          </a:p>
          <a:p>
            <a:pPr marL="457200" lvl="1" indent="0">
              <a:buNone/>
            </a:pPr>
            <a:r>
              <a:rPr lang="ja-JP" altLang="en-US" dirty="0"/>
              <a:t>→ </a:t>
            </a:r>
            <a:r>
              <a:rPr lang="ja-JP" altLang="en-US" dirty="0">
                <a:solidFill>
                  <a:srgbClr val="FFFF00"/>
                </a:solidFill>
              </a:rPr>
              <a:t>ソースコード管理と相性が悪い！</a:t>
            </a:r>
            <a:endParaRPr lang="en-US" altLang="ja-JP" dirty="0">
              <a:solidFill>
                <a:srgbClr val="FFFF00"/>
              </a:solidFill>
            </a:endParaRPr>
          </a:p>
          <a:p>
            <a:pPr marL="457200" lvl="1" indent="0">
              <a:buNone/>
            </a:pPr>
            <a:r>
              <a:rPr lang="ja-JP" altLang="en-US" dirty="0"/>
              <a:t>→ </a:t>
            </a:r>
            <a:r>
              <a:rPr lang="ja-JP" altLang="en-US" dirty="0">
                <a:solidFill>
                  <a:srgbClr val="FF0000"/>
                </a:solidFill>
              </a:rPr>
              <a:t>マージ</a:t>
            </a:r>
            <a:r>
              <a:rPr lang="ja-JP" altLang="en-US" dirty="0">
                <a:solidFill>
                  <a:srgbClr val="FFFF00"/>
                </a:solidFill>
              </a:rPr>
              <a:t>したいんじゃ</a:t>
            </a:r>
            <a:r>
              <a:rPr lang="ja-JP" altLang="en-US" dirty="0" smtClean="0">
                <a:solidFill>
                  <a:srgbClr val="FFFF00"/>
                </a:solidFill>
              </a:rPr>
              <a:t>！</a:t>
            </a:r>
            <a:endParaRPr lang="en-US" altLang="ja-JP" dirty="0" smtClean="0">
              <a:solidFill>
                <a:srgbClr val="FFFF00"/>
              </a:solidFill>
            </a:endParaRPr>
          </a:p>
          <a:p>
            <a:pPr marL="457200" lvl="1" indent="0">
              <a:buNone/>
            </a:pPr>
            <a:r>
              <a:rPr lang="ja-JP" altLang="en-US" dirty="0"/>
              <a:t>→ </a:t>
            </a:r>
            <a:r>
              <a:rPr lang="ja-JP" altLang="en-US" dirty="0" smtClean="0">
                <a:solidFill>
                  <a:srgbClr val="FF0000"/>
                </a:solidFill>
              </a:rPr>
              <a:t>編集面倒</a:t>
            </a:r>
            <a:r>
              <a:rPr lang="ja-JP" altLang="en-US" dirty="0" smtClean="0">
                <a:solidFill>
                  <a:srgbClr val="FFFF00"/>
                </a:solidFill>
              </a:rPr>
              <a:t>なんですけど！！</a:t>
            </a:r>
            <a:endParaRPr lang="en-US" altLang="ja-JP" dirty="0">
              <a:solidFill>
                <a:srgbClr val="FFFF00"/>
              </a:solidFill>
            </a:endParaRPr>
          </a:p>
          <a:p>
            <a:r>
              <a:rPr lang="ja-JP" altLang="en-US" dirty="0" smtClean="0"/>
              <a:t>対応するキーを、連番で含めます。</a:t>
            </a:r>
            <a:endParaRPr lang="en-US" altLang="ja-JP" dirty="0" smtClean="0"/>
          </a:p>
          <a:p>
            <a:pPr marL="457200" lvl="1" indent="0">
              <a:buNone/>
            </a:pPr>
            <a:r>
              <a:rPr lang="ja-JP" altLang="en-US" dirty="0" smtClean="0"/>
              <a:t>→ </a:t>
            </a:r>
            <a:r>
              <a:rPr lang="ja-JP" altLang="en-US" dirty="0" smtClean="0">
                <a:solidFill>
                  <a:srgbClr val="FFFF00"/>
                </a:solidFill>
              </a:rPr>
              <a:t>誰だよ、</a:t>
            </a:r>
            <a:r>
              <a:rPr lang="ja-JP" altLang="en-US" dirty="0" smtClean="0">
                <a:solidFill>
                  <a:srgbClr val="FF0000"/>
                </a:solidFill>
              </a:rPr>
              <a:t>番号勝手に変えた</a:t>
            </a:r>
            <a:r>
              <a:rPr lang="ja-JP" altLang="en-US" dirty="0" smtClean="0">
                <a:solidFill>
                  <a:srgbClr val="FFFF00"/>
                </a:solidFill>
              </a:rPr>
              <a:t>やし！！</a:t>
            </a:r>
            <a:endParaRPr lang="en-US" altLang="ja-JP" dirty="0" smtClean="0">
              <a:solidFill>
                <a:srgbClr val="FFFF00"/>
              </a:solidFill>
            </a:endParaRPr>
          </a:p>
          <a:p>
            <a:pPr marL="457200" lvl="1" indent="0">
              <a:buNone/>
            </a:pPr>
            <a:r>
              <a:rPr lang="ja-JP" altLang="en-US" dirty="0" smtClean="0"/>
              <a:t>→ </a:t>
            </a:r>
            <a:r>
              <a:rPr lang="ja-JP" altLang="en-US" dirty="0" smtClean="0">
                <a:solidFill>
                  <a:srgbClr val="FFFF00"/>
                </a:solidFill>
              </a:rPr>
              <a:t>ねぇ、この定義いらないんだけど、</a:t>
            </a:r>
            <a:r>
              <a:rPr lang="ja-JP" altLang="en-US" dirty="0" smtClean="0">
                <a:solidFill>
                  <a:srgbClr val="FF0000"/>
                </a:solidFill>
              </a:rPr>
              <a:t>連番付け直すの？</a:t>
            </a:r>
            <a:endParaRPr lang="en-US" altLang="ja-JP" dirty="0" smtClean="0">
              <a:solidFill>
                <a:srgbClr val="FF0000"/>
              </a:solidFill>
            </a:endParaRPr>
          </a:p>
          <a:p>
            <a:pPr marL="457200" lvl="1" indent="0">
              <a:buNone/>
            </a:pPr>
            <a:r>
              <a:rPr lang="ja-JP" altLang="en-US" dirty="0" smtClean="0"/>
              <a:t>→ </a:t>
            </a:r>
            <a:r>
              <a:rPr lang="ja-JP" altLang="en-US" dirty="0" smtClean="0">
                <a:solidFill>
                  <a:srgbClr val="FF0000"/>
                </a:solidFill>
              </a:rPr>
              <a:t>同じ番号の定義</a:t>
            </a:r>
            <a:r>
              <a:rPr lang="ja-JP" altLang="en-US" dirty="0" smtClean="0">
                <a:solidFill>
                  <a:srgbClr val="FFFF00"/>
                </a:solidFill>
              </a:rPr>
              <a:t>がいくつもあるぞ！！</a:t>
            </a:r>
            <a:endParaRPr lang="en-US" altLang="ja-JP" dirty="0" smtClean="0">
              <a:solidFill>
                <a:srgbClr val="FFFF00"/>
              </a:solidFill>
            </a:endParaRPr>
          </a:p>
          <a:p>
            <a:pPr marL="457200" lvl="1" indent="0">
              <a:buNone/>
            </a:pPr>
            <a:r>
              <a:rPr lang="ja-JP" altLang="en-US" dirty="0" smtClean="0"/>
              <a:t>→ </a:t>
            </a:r>
            <a:r>
              <a:rPr lang="ja-JP" altLang="en-US" dirty="0" smtClean="0">
                <a:solidFill>
                  <a:srgbClr val="FFFF00"/>
                </a:solidFill>
              </a:rPr>
              <a:t>いつの間にか</a:t>
            </a:r>
            <a:r>
              <a:rPr lang="ja-JP" altLang="en-US" dirty="0" smtClean="0">
                <a:solidFill>
                  <a:srgbClr val="FF0000"/>
                </a:solidFill>
              </a:rPr>
              <a:t>仕様書の番号が</a:t>
            </a:r>
            <a:r>
              <a:rPr lang="en-US" altLang="ja-JP" dirty="0" smtClean="0">
                <a:solidFill>
                  <a:srgbClr val="FF0000"/>
                </a:solidFill>
              </a:rPr>
              <a:t>1</a:t>
            </a:r>
            <a:r>
              <a:rPr lang="ja-JP" altLang="en-US" dirty="0" smtClean="0">
                <a:solidFill>
                  <a:srgbClr val="FF0000"/>
                </a:solidFill>
              </a:rPr>
              <a:t>個づつずれてる </a:t>
            </a:r>
            <a:r>
              <a:rPr lang="en-US" altLang="ja-JP" dirty="0" err="1" smtClean="0">
                <a:solidFill>
                  <a:srgbClr val="FFFF00"/>
                </a:solidFill>
              </a:rPr>
              <a:t>orz</a:t>
            </a:r>
            <a:endParaRPr lang="en-US" altLang="ja-JP" dirty="0" smtClean="0">
              <a:solidFill>
                <a:srgbClr val="FFFF00"/>
              </a:solidFill>
            </a:endParaRPr>
          </a:p>
        </p:txBody>
      </p:sp>
      <p:sp>
        <p:nvSpPr>
          <p:cNvPr id="10" name="コンテンツ プレースホルダー 2"/>
          <p:cNvSpPr txBox="1">
            <a:spLocks/>
          </p:cNvSpPr>
          <p:nvPr/>
        </p:nvSpPr>
        <p:spPr>
          <a:xfrm>
            <a:off x="334632" y="4670997"/>
            <a:ext cx="6964801" cy="2134235"/>
          </a:xfrm>
          <a:prstGeom prst="rect">
            <a:avLst/>
          </a:prstGeom>
          <a:effectLst>
            <a:outerShdw blurRad="50800" dir="14400000">
              <a:srgbClr val="000000">
                <a:alpha val="40000"/>
              </a:srgbClr>
            </a:outerShdw>
          </a:effectLst>
        </p:spPr>
        <p:txBody>
          <a:bodyPr vert="horz" lIns="91440" tIns="45720" rIns="91440" bIns="45720" rtlCol="0" anchor="ctr">
            <a:noAutofit/>
          </a:bodyPr>
          <a:lstStyle>
            <a:lvl1pPr marL="342900" indent="-342900" algn="l" defTabSz="457200" rtl="0" eaLnBrk="1" latinLnBrk="0" hangingPunct="1">
              <a:spcBef>
                <a:spcPct val="20000"/>
              </a:spcBef>
              <a:spcAft>
                <a:spcPts val="600"/>
              </a:spcAft>
              <a:buClr>
                <a:schemeClr val="accent1"/>
              </a:buClr>
              <a:buFont typeface="Wingdings 2" charset="2"/>
              <a:buChar char=""/>
              <a:defRPr kumimoji="1"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kumimoji="1"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kumimoji="1"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9pPr>
          </a:lstStyle>
          <a:p>
            <a:pPr marL="0" indent="0">
              <a:buNone/>
            </a:pPr>
            <a:r>
              <a:rPr lang="ja-JP" altLang="en-US" sz="2800" dirty="0" smtClean="0">
                <a:solidFill>
                  <a:srgbClr val="FF0000"/>
                </a:solidFill>
              </a:rPr>
              <a:t>改善策：</a:t>
            </a:r>
            <a:endParaRPr lang="en-US" altLang="ja-JP" sz="2800" dirty="0" smtClean="0">
              <a:solidFill>
                <a:srgbClr val="FF0000"/>
              </a:solidFill>
            </a:endParaRPr>
          </a:p>
          <a:p>
            <a:pPr marL="0" indent="0">
              <a:buNone/>
            </a:pPr>
            <a:r>
              <a:rPr lang="ja-JP" altLang="en-US" sz="2800" dirty="0" smtClean="0">
                <a:solidFill>
                  <a:srgbClr val="FF0000"/>
                </a:solidFill>
              </a:rPr>
              <a:t>専任の管理者を決めて、その管理者が修正を正しく行うようにしよう。</a:t>
            </a:r>
            <a:endParaRPr lang="en-US" altLang="ja-JP" sz="2800" dirty="0" smtClean="0">
              <a:solidFill>
                <a:srgbClr val="FF0000"/>
              </a:solidFill>
            </a:endParaRPr>
          </a:p>
          <a:p>
            <a:pPr marL="0" indent="0">
              <a:buNone/>
            </a:pPr>
            <a:r>
              <a:rPr lang="ja-JP" altLang="en-US" sz="2800" dirty="0">
                <a:solidFill>
                  <a:srgbClr val="FF0000"/>
                </a:solidFill>
              </a:rPr>
              <a:t>混乱</a:t>
            </a:r>
            <a:r>
              <a:rPr lang="ja-JP" altLang="en-US" sz="2800" dirty="0" smtClean="0">
                <a:solidFill>
                  <a:srgbClr val="FF0000"/>
                </a:solidFill>
              </a:rPr>
              <a:t>するから、変更依頼伝票を作ろう。</a:t>
            </a:r>
            <a:endParaRPr lang="en-US" altLang="ja-JP" sz="2800" dirty="0" smtClean="0">
              <a:solidFill>
                <a:srgbClr val="FF0000"/>
              </a:solidFill>
            </a:endParaRPr>
          </a:p>
        </p:txBody>
      </p:sp>
    </p:spTree>
    <p:extLst>
      <p:ext uri="{BB962C8B-B14F-4D97-AF65-F5344CB8AC3E}">
        <p14:creationId xmlns:p14="http://schemas.microsoft.com/office/powerpoint/2010/main" val="10793335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err="1" smtClean="0"/>
              <a:t>をいをい</a:t>
            </a:r>
            <a:r>
              <a:rPr kumimoji="1" lang="en-US" altLang="ja-JP" dirty="0" smtClean="0"/>
              <a:t>…</a:t>
            </a:r>
            <a:endParaRPr kumimoji="1" lang="ja-JP" altLang="en-US" dirty="0"/>
          </a:p>
        </p:txBody>
      </p:sp>
      <p:sp>
        <p:nvSpPr>
          <p:cNvPr id="3" name="コンテンツ プレースホルダー 2"/>
          <p:cNvSpPr>
            <a:spLocks noGrp="1"/>
          </p:cNvSpPr>
          <p:nvPr>
            <p:ph idx="1"/>
          </p:nvPr>
        </p:nvSpPr>
        <p:spPr>
          <a:xfrm>
            <a:off x="595646" y="1374393"/>
            <a:ext cx="8721775" cy="1532176"/>
          </a:xfrm>
        </p:spPr>
        <p:txBody>
          <a:bodyPr>
            <a:noAutofit/>
          </a:bodyPr>
          <a:lstStyle/>
          <a:p>
            <a:pPr marL="0" indent="0">
              <a:buNone/>
            </a:pPr>
            <a:r>
              <a:rPr kumimoji="1" lang="ja-JP" altLang="en-US" sz="4400" dirty="0" smtClean="0">
                <a:solidFill>
                  <a:srgbClr val="FFFF00"/>
                </a:solidFill>
              </a:rPr>
              <a:t>たかが</a:t>
            </a:r>
            <a:r>
              <a:rPr kumimoji="1" lang="ja-JP" altLang="en-US" sz="4400" dirty="0" smtClean="0">
                <a:solidFill>
                  <a:srgbClr val="FF0000"/>
                </a:solidFill>
              </a:rPr>
              <a:t>「メッセージの管理」</a:t>
            </a:r>
            <a:r>
              <a:rPr kumimoji="1" lang="ja-JP" altLang="en-US" sz="4400" dirty="0" smtClean="0">
                <a:solidFill>
                  <a:srgbClr val="FFFF00"/>
                </a:solidFill>
              </a:rPr>
              <a:t>に、</a:t>
            </a:r>
            <a:r>
              <a:rPr kumimoji="1" lang="en-US" altLang="ja-JP" sz="4400" dirty="0" smtClean="0">
                <a:solidFill>
                  <a:srgbClr val="FFFF00"/>
                </a:solidFill>
              </a:rPr>
              <a:t/>
            </a:r>
            <a:br>
              <a:rPr kumimoji="1" lang="en-US" altLang="ja-JP" sz="4400" dirty="0" smtClean="0">
                <a:solidFill>
                  <a:srgbClr val="FFFF00"/>
                </a:solidFill>
              </a:rPr>
            </a:br>
            <a:r>
              <a:rPr kumimoji="1" lang="ja-JP" altLang="en-US" sz="4400" dirty="0" smtClean="0">
                <a:solidFill>
                  <a:srgbClr val="FFFF00"/>
                </a:solidFill>
              </a:rPr>
              <a:t>専任者なんか必要なのか？</a:t>
            </a:r>
            <a:endParaRPr kumimoji="1" lang="ja-JP" altLang="en-US" sz="4400" dirty="0">
              <a:solidFill>
                <a:srgbClr val="FFFF00"/>
              </a:solidFill>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3878" y="2725682"/>
            <a:ext cx="3526391" cy="4132318"/>
          </a:xfrm>
          <a:prstGeom prst="rect">
            <a:avLst/>
          </a:prstGeom>
        </p:spPr>
      </p:pic>
      <p:sp>
        <p:nvSpPr>
          <p:cNvPr id="5" name="角丸四角形吹き出し 4"/>
          <p:cNvSpPr/>
          <p:nvPr/>
        </p:nvSpPr>
        <p:spPr>
          <a:xfrm>
            <a:off x="595646" y="3812730"/>
            <a:ext cx="6902839" cy="1447245"/>
          </a:xfrm>
          <a:prstGeom prst="wedgeRoundRectCallout">
            <a:avLst>
              <a:gd name="adj1" fmla="val 72617"/>
              <a:gd name="adj2" fmla="val -3424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手動派サン、こんな事、学生のバイト</a:t>
            </a:r>
            <a:r>
              <a:rPr kumimoji="1" lang="ja-JP" altLang="en-US" dirty="0"/>
              <a:t>君</a:t>
            </a:r>
            <a:r>
              <a:rPr kumimoji="1" lang="ja-JP" altLang="en-US" dirty="0" smtClean="0"/>
              <a:t>でも出来るけど、</a:t>
            </a:r>
            <a:endParaRPr kumimoji="1" lang="en-US" altLang="ja-JP" dirty="0" smtClean="0"/>
          </a:p>
          <a:p>
            <a:pPr algn="ctr"/>
            <a:r>
              <a:rPr kumimoji="1" lang="ja-JP" altLang="en-US" dirty="0" smtClean="0">
                <a:solidFill>
                  <a:srgbClr val="FFFF00"/>
                </a:solidFill>
              </a:rPr>
              <a:t>あなたの給料いくらなのカシラ？</a:t>
            </a:r>
            <a:endParaRPr kumimoji="1" lang="en-US" altLang="ja-JP" dirty="0" smtClean="0">
              <a:solidFill>
                <a:srgbClr val="FFFF00"/>
              </a:solidFill>
            </a:endParaRPr>
          </a:p>
          <a:p>
            <a:pPr algn="ctr"/>
            <a:r>
              <a:rPr kumimoji="1" lang="ja-JP" altLang="en-US" dirty="0" smtClean="0"/>
              <a:t>それとも、あなたの存在価値は</a:t>
            </a:r>
            <a:r>
              <a:rPr kumimoji="1" lang="ja-JP" altLang="en-US" dirty="0"/>
              <a:t>バイト君と</a:t>
            </a:r>
            <a:r>
              <a:rPr kumimoji="1" lang="ja-JP" altLang="en-US" dirty="0" smtClean="0"/>
              <a:t>同じというワケね？</a:t>
            </a:r>
            <a:endParaRPr kumimoji="1" lang="ja-JP" altLang="en-US" dirty="0"/>
          </a:p>
        </p:txBody>
      </p:sp>
    </p:spTree>
    <p:extLst>
      <p:ext uri="{BB962C8B-B14F-4D97-AF65-F5344CB8AC3E}">
        <p14:creationId xmlns:p14="http://schemas.microsoft.com/office/powerpoint/2010/main" val="23711157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ソースコードから表を起こす</a:t>
            </a:r>
            <a:endParaRPr kumimoji="1" lang="ja-JP" altLang="en-US" dirty="0"/>
          </a:p>
        </p:txBody>
      </p:sp>
      <p:sp>
        <p:nvSpPr>
          <p:cNvPr id="3" name="コンテンツ プレースホルダー 2"/>
          <p:cNvSpPr>
            <a:spLocks noGrp="1"/>
          </p:cNvSpPr>
          <p:nvPr>
            <p:ph idx="1"/>
          </p:nvPr>
        </p:nvSpPr>
        <p:spPr>
          <a:xfrm>
            <a:off x="810000" y="1296264"/>
            <a:ext cx="10554574" cy="2973520"/>
          </a:xfrm>
        </p:spPr>
        <p:txBody>
          <a:bodyPr/>
          <a:lstStyle/>
          <a:p>
            <a:r>
              <a:rPr kumimoji="1" lang="ja-JP" altLang="en-US" dirty="0" smtClean="0">
                <a:solidFill>
                  <a:srgbClr val="FFFF00"/>
                </a:solidFill>
              </a:rPr>
              <a:t>ソースコードに記述した情報を収集して、</a:t>
            </a:r>
            <a:r>
              <a:rPr kumimoji="1" lang="en-US" altLang="ja-JP" dirty="0" smtClean="0">
                <a:solidFill>
                  <a:srgbClr val="FFFF00"/>
                </a:solidFill>
              </a:rPr>
              <a:t>EXCEL</a:t>
            </a:r>
            <a:r>
              <a:rPr kumimoji="1" lang="ja-JP" altLang="en-US" dirty="0" smtClean="0">
                <a:solidFill>
                  <a:srgbClr val="FFFF00"/>
                </a:solidFill>
              </a:rPr>
              <a:t>の表に出来た</a:t>
            </a:r>
            <a:r>
              <a:rPr kumimoji="1" lang="ja-JP" altLang="en-US" dirty="0" smtClean="0"/>
              <a:t>としたら？</a:t>
            </a:r>
            <a:endParaRPr kumimoji="1" lang="en-US" altLang="ja-JP" dirty="0" smtClean="0"/>
          </a:p>
          <a:p>
            <a:pPr marL="457200" lvl="1" indent="0">
              <a:buNone/>
            </a:pPr>
            <a:r>
              <a:rPr lang="ja-JP" altLang="en-US" dirty="0" smtClean="0"/>
              <a:t>→ 成果物から生成されるから、</a:t>
            </a:r>
            <a:r>
              <a:rPr lang="ja-JP" altLang="en-US" dirty="0" smtClean="0">
                <a:solidFill>
                  <a:srgbClr val="FF0000"/>
                </a:solidFill>
              </a:rPr>
              <a:t>転記によるミスがない。</a:t>
            </a:r>
            <a:endParaRPr lang="en-US" altLang="ja-JP" dirty="0" smtClean="0">
              <a:solidFill>
                <a:srgbClr val="FF0000"/>
              </a:solidFill>
            </a:endParaRPr>
          </a:p>
          <a:p>
            <a:pPr marL="457200" lvl="1" indent="0">
              <a:buNone/>
            </a:pPr>
            <a:r>
              <a:rPr lang="ja-JP" altLang="en-US" dirty="0" smtClean="0"/>
              <a:t>→ マージの問題は、ソース管理システムで担保出来る（</a:t>
            </a:r>
            <a:r>
              <a:rPr lang="ja-JP" altLang="en-US" dirty="0" smtClean="0">
                <a:solidFill>
                  <a:srgbClr val="FFFF00"/>
                </a:solidFill>
              </a:rPr>
              <a:t>だって、ソースコードなのだから</a:t>
            </a:r>
            <a:r>
              <a:rPr lang="ja-JP" altLang="en-US" dirty="0" smtClean="0"/>
              <a:t>）。</a:t>
            </a:r>
            <a:endParaRPr lang="en-US" altLang="ja-JP" dirty="0"/>
          </a:p>
          <a:p>
            <a:r>
              <a:rPr kumimoji="1" lang="ja-JP" altLang="en-US" dirty="0" smtClean="0"/>
              <a:t>キーはどうする？</a:t>
            </a:r>
            <a:endParaRPr kumimoji="1" lang="en-US" altLang="ja-JP" dirty="0" smtClean="0"/>
          </a:p>
          <a:p>
            <a:pPr marL="457200" lvl="1" indent="0">
              <a:buNone/>
            </a:pPr>
            <a:r>
              <a:rPr lang="ja-JP" altLang="en-US" dirty="0" smtClean="0"/>
              <a:t>→ </a:t>
            </a:r>
            <a:r>
              <a:rPr lang="ja-JP" altLang="en-US" dirty="0" smtClean="0">
                <a:solidFill>
                  <a:srgbClr val="FF0000"/>
                </a:solidFill>
              </a:rPr>
              <a:t>連番も諸悪の根源</a:t>
            </a:r>
            <a:r>
              <a:rPr lang="ja-JP" altLang="en-US" dirty="0" smtClean="0"/>
              <a:t>なので、</a:t>
            </a:r>
            <a:r>
              <a:rPr lang="ja-JP" altLang="en-US" dirty="0" smtClean="0">
                <a:solidFill>
                  <a:srgbClr val="FFFF00"/>
                </a:solidFill>
              </a:rPr>
              <a:t>連番付けしなくても良い方法</a:t>
            </a:r>
            <a:r>
              <a:rPr lang="ja-JP" altLang="en-US" dirty="0" smtClean="0"/>
              <a:t>を考える。</a:t>
            </a:r>
            <a:endParaRPr lang="en-US" altLang="ja-JP" dirty="0" smtClean="0"/>
          </a:p>
          <a:p>
            <a:r>
              <a:rPr lang="ja-JP" altLang="en-US" dirty="0" smtClean="0"/>
              <a:t>ソースコードにハードコーディングしたら、</a:t>
            </a:r>
            <a:r>
              <a:rPr lang="ja-JP" altLang="en-US" dirty="0" smtClean="0">
                <a:solidFill>
                  <a:srgbClr val="FFFF00"/>
                </a:solidFill>
              </a:rPr>
              <a:t>運用時に変更出来ない</a:t>
            </a:r>
            <a:r>
              <a:rPr lang="ja-JP" altLang="en-US" dirty="0" smtClean="0"/>
              <a:t>じゃないか</a:t>
            </a:r>
            <a:endParaRPr lang="en-US" altLang="ja-JP" dirty="0"/>
          </a:p>
          <a:p>
            <a:pPr marL="457200" lvl="1" indent="0">
              <a:buNone/>
            </a:pPr>
            <a:r>
              <a:rPr lang="ja-JP" altLang="en-US" dirty="0"/>
              <a:t>→ </a:t>
            </a:r>
            <a:r>
              <a:rPr lang="ja-JP" altLang="en-US" dirty="0" smtClean="0">
                <a:solidFill>
                  <a:srgbClr val="FF0000"/>
                </a:solidFill>
              </a:rPr>
              <a:t>本当にそうかね？</a:t>
            </a:r>
            <a:endParaRPr lang="en-US" altLang="ja-JP" dirty="0" smtClean="0">
              <a:solidFill>
                <a:srgbClr val="FF0000"/>
              </a:solidFill>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5356" y="4010186"/>
            <a:ext cx="925451" cy="2636026"/>
          </a:xfrm>
          <a:prstGeom prst="rect">
            <a:avLst/>
          </a:prstGeom>
        </p:spPr>
      </p:pic>
      <p:sp>
        <p:nvSpPr>
          <p:cNvPr id="5" name="角丸四角形吹き出し 4"/>
          <p:cNvSpPr/>
          <p:nvPr/>
        </p:nvSpPr>
        <p:spPr>
          <a:xfrm>
            <a:off x="2412275" y="4788374"/>
            <a:ext cx="6254506" cy="669623"/>
          </a:xfrm>
          <a:prstGeom prst="wedgeRoundRectCallout">
            <a:avLst>
              <a:gd name="adj1" fmla="val 61841"/>
              <a:gd name="adj2" fmla="val -4350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アラアラ、それは一体イツの時代の知識なのカシラ、ネ</a:t>
            </a:r>
            <a:endParaRPr kumimoji="1" lang="ja-JP" altLang="en-US" dirty="0"/>
          </a:p>
        </p:txBody>
      </p:sp>
    </p:spTree>
    <p:extLst>
      <p:ext uri="{BB962C8B-B14F-4D97-AF65-F5344CB8AC3E}">
        <p14:creationId xmlns:p14="http://schemas.microsoft.com/office/powerpoint/2010/main" val="12332423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メタデータを使おう</a:t>
            </a:r>
            <a:endParaRPr kumimoji="1" lang="ja-JP" altLang="en-US" dirty="0"/>
          </a:p>
        </p:txBody>
      </p:sp>
      <p:pic>
        <p:nvPicPr>
          <p:cNvPr id="5" name="図 4"/>
          <p:cNvPicPr>
            <a:picLocks noChangeAspect="1"/>
          </p:cNvPicPr>
          <p:nvPr/>
        </p:nvPicPr>
        <p:blipFill>
          <a:blip r:embed="rId2"/>
          <a:stretch>
            <a:fillRect/>
          </a:stretch>
        </p:blipFill>
        <p:spPr>
          <a:xfrm>
            <a:off x="280518" y="2289490"/>
            <a:ext cx="6887118" cy="3819379"/>
          </a:xfrm>
          <a:prstGeom prst="rect">
            <a:avLst/>
          </a:prstGeom>
        </p:spPr>
      </p:pic>
      <p:sp>
        <p:nvSpPr>
          <p:cNvPr id="4" name="コンテンツ プレースホルダー 2"/>
          <p:cNvSpPr>
            <a:spLocks noGrp="1"/>
          </p:cNvSpPr>
          <p:nvPr>
            <p:ph idx="1"/>
          </p:nvPr>
        </p:nvSpPr>
        <p:spPr>
          <a:xfrm>
            <a:off x="6981985" y="1244963"/>
            <a:ext cx="5009717" cy="3946968"/>
          </a:xfrm>
        </p:spPr>
        <p:txBody>
          <a:bodyPr/>
          <a:lstStyle/>
          <a:p>
            <a:r>
              <a:rPr kumimoji="1" lang="ja-JP" altLang="en-US" dirty="0" smtClean="0"/>
              <a:t>メッセージは文字列なので、</a:t>
            </a:r>
            <a:r>
              <a:rPr kumimoji="1" lang="en-US" altLang="ja-JP" dirty="0" smtClean="0">
                <a:solidFill>
                  <a:srgbClr val="00B0F0"/>
                </a:solidFill>
              </a:rPr>
              <a:t>string</a:t>
            </a:r>
            <a:r>
              <a:rPr kumimoji="1" lang="ja-JP" altLang="en-US" dirty="0" smtClean="0"/>
              <a:t>型で定義する。これを</a:t>
            </a:r>
            <a:r>
              <a:rPr kumimoji="1" lang="en-US" altLang="ja-JP" dirty="0" smtClean="0">
                <a:solidFill>
                  <a:srgbClr val="00B0F0"/>
                </a:solidFill>
              </a:rPr>
              <a:t>static</a:t>
            </a:r>
            <a:r>
              <a:rPr kumimoji="1" lang="ja-JP" altLang="en-US" dirty="0" smtClean="0"/>
              <a:t>なフィールドに定義させる。</a:t>
            </a:r>
            <a:endParaRPr kumimoji="1" lang="en-US" altLang="ja-JP" dirty="0" smtClean="0"/>
          </a:p>
          <a:p>
            <a:r>
              <a:rPr lang="ja-JP" altLang="en-US" dirty="0"/>
              <a:t>キ</a:t>
            </a:r>
            <a:r>
              <a:rPr lang="ja-JP" altLang="en-US" dirty="0" smtClean="0"/>
              <a:t>ーに相当するものとして、</a:t>
            </a:r>
            <a:r>
              <a:rPr lang="ja-JP" altLang="en-US" dirty="0" smtClean="0">
                <a:solidFill>
                  <a:srgbClr val="FFFF00"/>
                </a:solidFill>
              </a:rPr>
              <a:t>名前空間名＋クラス名＋フィールド名</a:t>
            </a:r>
            <a:r>
              <a:rPr lang="ja-JP" altLang="en-US" dirty="0" smtClean="0"/>
              <a:t>の組み合わせにする。</a:t>
            </a:r>
            <a:endParaRPr lang="en-US" altLang="ja-JP" dirty="0" smtClean="0"/>
          </a:p>
          <a:p>
            <a:pPr lvl="1"/>
            <a:r>
              <a:rPr kumimoji="1" lang="ja-JP" altLang="en-US" dirty="0" smtClean="0"/>
              <a:t>これなら絶対に重複しない（同名のメンバーが異なるアセンブリで存在した場合は</a:t>
            </a:r>
            <a:r>
              <a:rPr kumimoji="1" lang="en-US" altLang="ja-JP" dirty="0" smtClean="0"/>
              <a:t>NG</a:t>
            </a:r>
            <a:r>
              <a:rPr kumimoji="1" lang="ja-JP" altLang="en-US" dirty="0" smtClean="0"/>
              <a:t>だが、</a:t>
            </a:r>
            <a:r>
              <a:rPr kumimoji="1" lang="ja-JP" altLang="en-US" dirty="0" smtClean="0">
                <a:solidFill>
                  <a:srgbClr val="FFFF00"/>
                </a:solidFill>
              </a:rPr>
              <a:t>あまり起きないことに注力してもムダ</a:t>
            </a:r>
            <a:r>
              <a:rPr kumimoji="1" lang="ja-JP" altLang="en-US" dirty="0" smtClean="0"/>
              <a:t>なので考慮しない）</a:t>
            </a:r>
            <a:endParaRPr kumimoji="1" lang="en-US" altLang="ja-JP" dirty="0" smtClean="0"/>
          </a:p>
          <a:p>
            <a:r>
              <a:rPr lang="ja-JP" altLang="en-US" dirty="0" smtClean="0"/>
              <a:t>これを実行時に取得しよう。</a:t>
            </a:r>
            <a:endParaRPr lang="en-US" altLang="ja-JP" dirty="0" smtClean="0"/>
          </a:p>
          <a:p>
            <a:pPr lvl="1"/>
            <a:r>
              <a:rPr kumimoji="1" lang="ja-JP" altLang="en-US" dirty="0" smtClean="0"/>
              <a:t>取得</a:t>
            </a:r>
            <a:r>
              <a:rPr kumimoji="1" lang="ja-JP" altLang="en-US" dirty="0"/>
              <a:t>用</a:t>
            </a:r>
            <a:r>
              <a:rPr kumimoji="1" lang="ja-JP" altLang="en-US" dirty="0" smtClean="0"/>
              <a:t>のメソッドを準備。</a:t>
            </a:r>
            <a:endParaRPr kumimoji="1" lang="en-US" altLang="ja-JP" dirty="0" smtClean="0"/>
          </a:p>
        </p:txBody>
      </p:sp>
      <p:sp>
        <p:nvSpPr>
          <p:cNvPr id="6" name="角丸四角形吹き出し 5"/>
          <p:cNvSpPr/>
          <p:nvPr/>
        </p:nvSpPr>
        <p:spPr>
          <a:xfrm>
            <a:off x="3308242" y="2023753"/>
            <a:ext cx="3425772" cy="669623"/>
          </a:xfrm>
          <a:prstGeom prst="wedgeRoundRectCallout">
            <a:avLst>
              <a:gd name="adj1" fmla="val -64082"/>
              <a:gd name="adj2" fmla="val 5891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ええと、まだ何もしてない</a:t>
            </a:r>
            <a:endParaRPr kumimoji="1" lang="ja-JP" altLang="en-US" dirty="0"/>
          </a:p>
        </p:txBody>
      </p:sp>
      <p:sp>
        <p:nvSpPr>
          <p:cNvPr id="7" name="正方形/長方形 6"/>
          <p:cNvSpPr/>
          <p:nvPr/>
        </p:nvSpPr>
        <p:spPr>
          <a:xfrm>
            <a:off x="496177" y="4223657"/>
            <a:ext cx="5016349" cy="37446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2031498" y="2847527"/>
            <a:ext cx="1980826" cy="25039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434543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a:stretch>
            <a:fillRect/>
          </a:stretch>
        </p:blipFill>
        <p:spPr>
          <a:xfrm>
            <a:off x="810000" y="2529201"/>
            <a:ext cx="8946655" cy="4267570"/>
          </a:xfrm>
          <a:prstGeom prst="rect">
            <a:avLst/>
          </a:prstGeom>
        </p:spPr>
      </p:pic>
      <p:sp>
        <p:nvSpPr>
          <p:cNvPr id="2" name="タイトル 1"/>
          <p:cNvSpPr>
            <a:spLocks noGrp="1"/>
          </p:cNvSpPr>
          <p:nvPr>
            <p:ph type="title"/>
          </p:nvPr>
        </p:nvSpPr>
        <p:spPr/>
        <p:txBody>
          <a:bodyPr/>
          <a:lstStyle/>
          <a:p>
            <a:r>
              <a:rPr kumimoji="1" lang="ja-JP" altLang="en-US" dirty="0" smtClean="0"/>
              <a:t>まずはフィールド情報を入手する</a:t>
            </a:r>
            <a:endParaRPr kumimoji="1" lang="ja-JP" altLang="en-US" dirty="0"/>
          </a:p>
        </p:txBody>
      </p:sp>
      <p:sp>
        <p:nvSpPr>
          <p:cNvPr id="4" name="コンテンツ プレースホルダー 2"/>
          <p:cNvSpPr>
            <a:spLocks noGrp="1"/>
          </p:cNvSpPr>
          <p:nvPr>
            <p:ph idx="1"/>
          </p:nvPr>
        </p:nvSpPr>
        <p:spPr>
          <a:xfrm>
            <a:off x="405963" y="1129832"/>
            <a:ext cx="11380071" cy="1289010"/>
          </a:xfrm>
        </p:spPr>
        <p:txBody>
          <a:bodyPr/>
          <a:lstStyle/>
          <a:p>
            <a:r>
              <a:rPr kumimoji="1" lang="ja-JP" altLang="en-US" dirty="0" smtClean="0"/>
              <a:t>フィールドやフィールドが定義されているクラスの情報を取得するには、リフレクションの「</a:t>
            </a:r>
            <a:r>
              <a:rPr kumimoji="1" lang="en-US" altLang="ja-JP" dirty="0" err="1" smtClean="0">
                <a:solidFill>
                  <a:srgbClr val="FFFF00"/>
                </a:solidFill>
              </a:rPr>
              <a:t>FieldInfo</a:t>
            </a:r>
            <a:r>
              <a:rPr kumimoji="1" lang="ja-JP" altLang="en-US" dirty="0" smtClean="0"/>
              <a:t>」にアクセスする必要がある。</a:t>
            </a:r>
            <a:endParaRPr kumimoji="1" lang="en-US" altLang="ja-JP" dirty="0" smtClean="0"/>
          </a:p>
          <a:p>
            <a:r>
              <a:rPr lang="ja-JP" altLang="en-US" dirty="0" smtClean="0"/>
              <a:t>どうやって、コードの記述者に違和感を感じさせにくくしつつ、</a:t>
            </a:r>
            <a:r>
              <a:rPr lang="en-US" altLang="ja-JP" dirty="0" err="1" smtClean="0">
                <a:solidFill>
                  <a:srgbClr val="FFFF00"/>
                </a:solidFill>
              </a:rPr>
              <a:t>FieldInfo</a:t>
            </a:r>
            <a:r>
              <a:rPr lang="ja-JP" altLang="en-US" dirty="0" smtClean="0"/>
              <a:t>を取得出来るか？</a:t>
            </a:r>
            <a:endParaRPr kumimoji="1" lang="en-US" altLang="ja-JP" dirty="0" smtClean="0"/>
          </a:p>
        </p:txBody>
      </p:sp>
      <p:sp>
        <p:nvSpPr>
          <p:cNvPr id="9" name="正方形/長方形 8"/>
          <p:cNvSpPr/>
          <p:nvPr/>
        </p:nvSpPr>
        <p:spPr>
          <a:xfrm>
            <a:off x="2961880" y="3041352"/>
            <a:ext cx="1862669" cy="19197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3562772" y="5923889"/>
            <a:ext cx="2141342" cy="19197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吹き出し 5"/>
          <p:cNvSpPr/>
          <p:nvPr/>
        </p:nvSpPr>
        <p:spPr>
          <a:xfrm>
            <a:off x="5799594" y="5214400"/>
            <a:ext cx="5273355" cy="669623"/>
          </a:xfrm>
          <a:prstGeom prst="wedgeRoundRectCallout">
            <a:avLst>
              <a:gd name="adj1" fmla="val -61158"/>
              <a:gd name="adj2" fmla="val 6006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クラスの</a:t>
            </a:r>
            <a:r>
              <a:rPr kumimoji="1" lang="en-US" altLang="ja-JP" dirty="0" smtClean="0"/>
              <a:t>Type</a:t>
            </a:r>
            <a:r>
              <a:rPr kumimoji="1" lang="ja-JP" altLang="en-US" dirty="0" smtClean="0"/>
              <a:t>とフィールド名を指定させてみる</a:t>
            </a:r>
            <a:endParaRPr kumimoji="1" lang="ja-JP" altLang="en-US" dirty="0"/>
          </a:p>
        </p:txBody>
      </p:sp>
      <p:sp>
        <p:nvSpPr>
          <p:cNvPr id="11" name="正方形/長方形 10"/>
          <p:cNvSpPr/>
          <p:nvPr/>
        </p:nvSpPr>
        <p:spPr>
          <a:xfrm>
            <a:off x="3945632" y="6115859"/>
            <a:ext cx="2516127" cy="19197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255001" y="3293899"/>
            <a:ext cx="8652290" cy="62645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吹き出し 6"/>
          <p:cNvSpPr/>
          <p:nvPr/>
        </p:nvSpPr>
        <p:spPr>
          <a:xfrm>
            <a:off x="6404838" y="3707108"/>
            <a:ext cx="4868407" cy="774954"/>
          </a:xfrm>
          <a:prstGeom prst="wedgeRoundRectCallout">
            <a:avLst>
              <a:gd name="adj1" fmla="val -61252"/>
              <a:gd name="adj2" fmla="val -4987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err="1" smtClean="0">
                <a:solidFill>
                  <a:srgbClr val="FFFF00"/>
                </a:solidFill>
              </a:rPr>
              <a:t>FieldInfo</a:t>
            </a:r>
            <a:r>
              <a:rPr kumimoji="1" lang="ja-JP" altLang="en-US" dirty="0" smtClean="0"/>
              <a:t>を取得して、</a:t>
            </a:r>
            <a:endParaRPr kumimoji="1" lang="en-US" altLang="ja-JP" dirty="0" smtClean="0"/>
          </a:p>
          <a:p>
            <a:pPr algn="ctr"/>
            <a:r>
              <a:rPr kumimoji="1" lang="ja-JP" altLang="en-US" dirty="0" smtClean="0"/>
              <a:t>キーを合成したり、文字列を取り出したり</a:t>
            </a:r>
            <a:endParaRPr kumimoji="1" lang="ja-JP" altLang="en-US" dirty="0"/>
          </a:p>
        </p:txBody>
      </p:sp>
    </p:spTree>
    <p:extLst>
      <p:ext uri="{BB962C8B-B14F-4D97-AF65-F5344CB8AC3E}">
        <p14:creationId xmlns:p14="http://schemas.microsoft.com/office/powerpoint/2010/main" val="24427487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問題点</a:t>
            </a:r>
            <a:endParaRPr kumimoji="1" lang="ja-JP" altLang="en-US" dirty="0"/>
          </a:p>
        </p:txBody>
      </p:sp>
      <p:sp>
        <p:nvSpPr>
          <p:cNvPr id="3" name="コンテンツ プレースホルダー 2"/>
          <p:cNvSpPr>
            <a:spLocks noGrp="1"/>
          </p:cNvSpPr>
          <p:nvPr>
            <p:ph idx="1"/>
          </p:nvPr>
        </p:nvSpPr>
        <p:spPr>
          <a:xfrm>
            <a:off x="236483" y="1263111"/>
            <a:ext cx="11808372" cy="3649852"/>
          </a:xfrm>
        </p:spPr>
        <p:txBody>
          <a:bodyPr>
            <a:normAutofit/>
          </a:bodyPr>
          <a:lstStyle/>
          <a:p>
            <a:r>
              <a:rPr kumimoji="1" lang="ja-JP" altLang="en-US" dirty="0" smtClean="0"/>
              <a:t>お膳立ては揃ったが、フィールドの指定方法が脆弱。</a:t>
            </a:r>
            <a:endParaRPr lang="en-US" altLang="ja-JP" dirty="0" smtClean="0"/>
          </a:p>
          <a:p>
            <a:pPr marL="457200" lvl="1" indent="0">
              <a:buNone/>
            </a:pPr>
            <a:r>
              <a:rPr kumimoji="1" lang="ja-JP" altLang="en-US" dirty="0" smtClean="0"/>
              <a:t>→ フィールドを特定するのに、</a:t>
            </a:r>
            <a:r>
              <a:rPr kumimoji="1" lang="en-US" altLang="ja-JP" dirty="0" smtClean="0">
                <a:solidFill>
                  <a:srgbClr val="FFFF00"/>
                </a:solidFill>
              </a:rPr>
              <a:t>Type</a:t>
            </a:r>
            <a:r>
              <a:rPr kumimoji="1" lang="ja-JP" altLang="en-US" dirty="0" smtClean="0">
                <a:solidFill>
                  <a:srgbClr val="FFFF00"/>
                </a:solidFill>
              </a:rPr>
              <a:t>クラスとフィールド名「文字列」が必要。</a:t>
            </a:r>
            <a:endParaRPr kumimoji="1" lang="en-US" altLang="ja-JP" dirty="0" smtClean="0">
              <a:solidFill>
                <a:srgbClr val="FFFF00"/>
              </a:solidFill>
            </a:endParaRPr>
          </a:p>
          <a:p>
            <a:pPr marL="457200" lvl="1" indent="0">
              <a:buNone/>
            </a:pPr>
            <a:endParaRPr kumimoji="1" lang="en-US" altLang="ja-JP" dirty="0" smtClean="0">
              <a:solidFill>
                <a:srgbClr val="FFFF00"/>
              </a:solidFill>
            </a:endParaRPr>
          </a:p>
          <a:p>
            <a:pPr marL="457200" lvl="1" indent="0">
              <a:buNone/>
            </a:pPr>
            <a:r>
              <a:rPr kumimoji="1" lang="ja-JP" altLang="en-US" dirty="0" smtClean="0"/>
              <a:t>→ しかも、フィールド名が</a:t>
            </a:r>
            <a:r>
              <a:rPr kumimoji="1" lang="ja-JP" altLang="en-US" dirty="0" smtClean="0">
                <a:solidFill>
                  <a:srgbClr val="FFFF00"/>
                </a:solidFill>
              </a:rPr>
              <a:t>文字列指定</a:t>
            </a:r>
            <a:r>
              <a:rPr kumimoji="1" lang="ja-JP" altLang="en-US" dirty="0" smtClean="0"/>
              <a:t>なので、</a:t>
            </a:r>
            <a:r>
              <a:rPr kumimoji="1" lang="ja-JP" altLang="en-US" dirty="0" smtClean="0">
                <a:solidFill>
                  <a:srgbClr val="FF0000"/>
                </a:solidFill>
              </a:rPr>
              <a:t>インテリセンス・静的解析ツール・リファクタリングツールと相性が悪い。</a:t>
            </a:r>
            <a:endParaRPr kumimoji="1" lang="en-US" altLang="ja-JP" dirty="0" smtClean="0">
              <a:solidFill>
                <a:srgbClr val="FF0000"/>
              </a:solidFill>
            </a:endParaRPr>
          </a:p>
          <a:p>
            <a:pPr marL="457200" lvl="1" indent="0">
              <a:buNone/>
            </a:pPr>
            <a:r>
              <a:rPr lang="ja-JP" altLang="en-US" dirty="0"/>
              <a:t>→ フィールドの型が</a:t>
            </a:r>
            <a:r>
              <a:rPr lang="ja-JP" altLang="en-US" dirty="0" smtClean="0"/>
              <a:t>文字列型かどう</a:t>
            </a:r>
            <a:r>
              <a:rPr lang="ja-JP" altLang="en-US" dirty="0"/>
              <a:t>かは、実行時にしか分からない</a:t>
            </a:r>
            <a:r>
              <a:rPr lang="ja-JP" altLang="en-US" dirty="0" smtClean="0"/>
              <a:t>。</a:t>
            </a:r>
            <a:endParaRPr lang="en-US" altLang="ja-JP" dirty="0" smtClean="0"/>
          </a:p>
          <a:p>
            <a:pPr marL="457200" lvl="1" indent="0">
              <a:buNone/>
            </a:pPr>
            <a:endParaRPr kumimoji="1" lang="en-US" altLang="ja-JP" dirty="0">
              <a:solidFill>
                <a:srgbClr val="FF0000"/>
              </a:solidFill>
            </a:endParaRPr>
          </a:p>
          <a:p>
            <a:endParaRPr kumimoji="1" lang="en-US" altLang="ja-JP" dirty="0" smtClean="0"/>
          </a:p>
          <a:p>
            <a:r>
              <a:rPr kumimoji="1" lang="ja-JP" altLang="en-US" dirty="0" smtClean="0"/>
              <a:t>もうちょっとマシな方法は無いか</a:t>
            </a:r>
            <a:r>
              <a:rPr kumimoji="1" lang="en-US" altLang="ja-JP" dirty="0" smtClean="0"/>
              <a:t>…</a:t>
            </a:r>
          </a:p>
          <a:p>
            <a:r>
              <a:rPr lang="ja-JP" altLang="en-US" dirty="0"/>
              <a:t>引数</a:t>
            </a:r>
            <a:r>
              <a:rPr lang="ja-JP" altLang="en-US" dirty="0" smtClean="0"/>
              <a:t>に指定した式の由来（メタデータ）を取得する方法</a:t>
            </a:r>
            <a:r>
              <a:rPr lang="en-US" altLang="ja-JP" dirty="0" smtClean="0"/>
              <a:t>…</a:t>
            </a:r>
            <a:endParaRPr kumimoji="1" lang="en-US" altLang="ja-JP" dirty="0" smtClean="0"/>
          </a:p>
        </p:txBody>
      </p:sp>
      <p:pic>
        <p:nvPicPr>
          <p:cNvPr id="6" name="図 5"/>
          <p:cNvPicPr>
            <a:picLocks noChangeAspect="1"/>
          </p:cNvPicPr>
          <p:nvPr/>
        </p:nvPicPr>
        <p:blipFill>
          <a:blip r:embed="rId2"/>
          <a:stretch>
            <a:fillRect/>
          </a:stretch>
        </p:blipFill>
        <p:spPr>
          <a:xfrm>
            <a:off x="1254669" y="2206421"/>
            <a:ext cx="7097115" cy="257211"/>
          </a:xfrm>
          <a:prstGeom prst="rect">
            <a:avLst/>
          </a:prstGeom>
        </p:spPr>
      </p:pic>
      <p:sp>
        <p:nvSpPr>
          <p:cNvPr id="7" name="正方形/長方形 6"/>
          <p:cNvSpPr/>
          <p:nvPr/>
        </p:nvSpPr>
        <p:spPr>
          <a:xfrm>
            <a:off x="5092261" y="2206420"/>
            <a:ext cx="3082160" cy="25721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a:blip r:embed="rId3"/>
          <a:stretch>
            <a:fillRect/>
          </a:stretch>
        </p:blipFill>
        <p:spPr>
          <a:xfrm>
            <a:off x="1197511" y="3204416"/>
            <a:ext cx="7154273" cy="247685"/>
          </a:xfrm>
          <a:prstGeom prst="rect">
            <a:avLst/>
          </a:prstGeom>
        </p:spPr>
      </p:pic>
      <p:sp>
        <p:nvSpPr>
          <p:cNvPr id="9" name="正方形/長方形 8"/>
          <p:cNvSpPr/>
          <p:nvPr/>
        </p:nvSpPr>
        <p:spPr>
          <a:xfrm>
            <a:off x="3704895" y="3204415"/>
            <a:ext cx="685802" cy="25721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214459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式木（</a:t>
            </a:r>
            <a:r>
              <a:rPr lang="en-US" altLang="ja-JP" dirty="0"/>
              <a:t>Expression Tree</a:t>
            </a:r>
            <a:r>
              <a:rPr lang="ja-JP" altLang="en-US" dirty="0"/>
              <a:t>）を使う</a:t>
            </a:r>
            <a:endParaRPr kumimoji="1" lang="ja-JP" altLang="en-US" dirty="0"/>
          </a:p>
        </p:txBody>
      </p:sp>
      <p:sp>
        <p:nvSpPr>
          <p:cNvPr id="3" name="コンテンツ プレースホルダー 2"/>
          <p:cNvSpPr>
            <a:spLocks noGrp="1"/>
          </p:cNvSpPr>
          <p:nvPr>
            <p:ph idx="1"/>
          </p:nvPr>
        </p:nvSpPr>
        <p:spPr>
          <a:xfrm>
            <a:off x="818712" y="1299180"/>
            <a:ext cx="10554574" cy="599290"/>
          </a:xfrm>
        </p:spPr>
        <p:txBody>
          <a:bodyPr/>
          <a:lstStyle/>
          <a:p>
            <a:r>
              <a:rPr kumimoji="1" lang="ja-JP" altLang="en-US" dirty="0" smtClean="0"/>
              <a:t>式木、知ってるよね？</a:t>
            </a:r>
            <a:endParaRPr kumimoji="1" lang="ja-JP" altLang="en-US" dirty="0"/>
          </a:p>
        </p:txBody>
      </p:sp>
      <p:pic>
        <p:nvPicPr>
          <p:cNvPr id="4" name="図 3"/>
          <p:cNvPicPr>
            <a:picLocks noChangeAspect="1"/>
          </p:cNvPicPr>
          <p:nvPr/>
        </p:nvPicPr>
        <p:blipFill>
          <a:blip r:embed="rId2"/>
          <a:stretch>
            <a:fillRect/>
          </a:stretch>
        </p:blipFill>
        <p:spPr>
          <a:xfrm>
            <a:off x="1161908" y="4434638"/>
            <a:ext cx="7524986" cy="453943"/>
          </a:xfrm>
          <a:prstGeom prst="rect">
            <a:avLst/>
          </a:prstGeom>
        </p:spPr>
      </p:pic>
      <p:sp>
        <p:nvSpPr>
          <p:cNvPr id="5" name="正方形/長方形 4"/>
          <p:cNvSpPr/>
          <p:nvPr/>
        </p:nvSpPr>
        <p:spPr>
          <a:xfrm>
            <a:off x="5866189" y="4434638"/>
            <a:ext cx="2755297" cy="38582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吹き出し 6"/>
          <p:cNvSpPr/>
          <p:nvPr/>
        </p:nvSpPr>
        <p:spPr>
          <a:xfrm>
            <a:off x="8963703" y="4501143"/>
            <a:ext cx="1469167" cy="669623"/>
          </a:xfrm>
          <a:prstGeom prst="wedgeRoundRectCallout">
            <a:avLst>
              <a:gd name="adj1" fmla="val -80114"/>
              <a:gd name="adj2" fmla="val -4723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ラムダ式</a:t>
            </a:r>
            <a:endParaRPr kumimoji="1" lang="ja-JP" altLang="en-US" dirty="0"/>
          </a:p>
        </p:txBody>
      </p:sp>
      <p:pic>
        <p:nvPicPr>
          <p:cNvPr id="8" name="図 7"/>
          <p:cNvPicPr>
            <a:picLocks noChangeAspect="1"/>
          </p:cNvPicPr>
          <p:nvPr/>
        </p:nvPicPr>
        <p:blipFill>
          <a:blip r:embed="rId3"/>
          <a:stretch>
            <a:fillRect/>
          </a:stretch>
        </p:blipFill>
        <p:spPr>
          <a:xfrm>
            <a:off x="1161908" y="3242990"/>
            <a:ext cx="5704801" cy="489465"/>
          </a:xfrm>
          <a:prstGeom prst="rect">
            <a:avLst/>
          </a:prstGeom>
        </p:spPr>
      </p:pic>
      <p:sp>
        <p:nvSpPr>
          <p:cNvPr id="9" name="正方形/長方形 8"/>
          <p:cNvSpPr/>
          <p:nvPr/>
        </p:nvSpPr>
        <p:spPr>
          <a:xfrm>
            <a:off x="4111412" y="3243171"/>
            <a:ext cx="2755297" cy="38582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吹き出し 9"/>
          <p:cNvSpPr/>
          <p:nvPr/>
        </p:nvSpPr>
        <p:spPr>
          <a:xfrm>
            <a:off x="7152319" y="2818099"/>
            <a:ext cx="1469167" cy="669623"/>
          </a:xfrm>
          <a:prstGeom prst="wedgeRoundRectCallout">
            <a:avLst>
              <a:gd name="adj1" fmla="val -80114"/>
              <a:gd name="adj2" fmla="val 4249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ラムダ式</a:t>
            </a:r>
            <a:endParaRPr kumimoji="1" lang="ja-JP" altLang="en-US" dirty="0"/>
          </a:p>
        </p:txBody>
      </p:sp>
      <p:sp>
        <p:nvSpPr>
          <p:cNvPr id="11" name="角丸四角形吹き出し 10"/>
          <p:cNvSpPr/>
          <p:nvPr/>
        </p:nvSpPr>
        <p:spPr>
          <a:xfrm>
            <a:off x="1596250" y="2480560"/>
            <a:ext cx="1656402" cy="535747"/>
          </a:xfrm>
          <a:prstGeom prst="wedgeRoundRectCallout">
            <a:avLst>
              <a:gd name="adj1" fmla="val 38969"/>
              <a:gd name="adj2" fmla="val 10102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デリゲート</a:t>
            </a:r>
            <a:endParaRPr kumimoji="1" lang="ja-JP" altLang="en-US" dirty="0"/>
          </a:p>
        </p:txBody>
      </p:sp>
      <p:sp>
        <p:nvSpPr>
          <p:cNvPr id="12" name="角丸四角形吹き出し 11"/>
          <p:cNvSpPr/>
          <p:nvPr/>
        </p:nvSpPr>
        <p:spPr>
          <a:xfrm>
            <a:off x="1596250" y="5047345"/>
            <a:ext cx="1656402" cy="507235"/>
          </a:xfrm>
          <a:prstGeom prst="wedgeRoundRectCallout">
            <a:avLst>
              <a:gd name="adj1" fmla="val 38443"/>
              <a:gd name="adj2" fmla="val -10256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式木</a:t>
            </a:r>
            <a:endParaRPr kumimoji="1" lang="ja-JP" altLang="en-US" dirty="0"/>
          </a:p>
        </p:txBody>
      </p:sp>
      <p:sp>
        <p:nvSpPr>
          <p:cNvPr id="13" name="メモ 12"/>
          <p:cNvSpPr/>
          <p:nvPr/>
        </p:nvSpPr>
        <p:spPr>
          <a:xfrm>
            <a:off x="5939247" y="1358642"/>
            <a:ext cx="5967326" cy="890920"/>
          </a:xfrm>
          <a:prstGeom prst="foldedCorne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smtClean="0"/>
              <a:t>デリゲートへの代入と同じように書かせることが出来て、書いた式の「構造」を表す情報が格納される。</a:t>
            </a:r>
            <a:endParaRPr kumimoji="1" lang="ja-JP" altLang="en-US" dirty="0"/>
          </a:p>
        </p:txBody>
      </p:sp>
    </p:spTree>
    <p:extLst>
      <p:ext uri="{BB962C8B-B14F-4D97-AF65-F5344CB8AC3E}">
        <p14:creationId xmlns:p14="http://schemas.microsoft.com/office/powerpoint/2010/main" val="27098841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ラムダ式でデリゲート</a:t>
            </a:r>
            <a:endParaRPr kumimoji="1" lang="ja-JP" altLang="en-US" dirty="0"/>
          </a:p>
        </p:txBody>
      </p:sp>
      <p:pic>
        <p:nvPicPr>
          <p:cNvPr id="5" name="図 4"/>
          <p:cNvPicPr>
            <a:picLocks noChangeAspect="1"/>
          </p:cNvPicPr>
          <p:nvPr/>
        </p:nvPicPr>
        <p:blipFill>
          <a:blip r:embed="rId2"/>
          <a:stretch>
            <a:fillRect/>
          </a:stretch>
        </p:blipFill>
        <p:spPr>
          <a:xfrm>
            <a:off x="770869" y="3144623"/>
            <a:ext cx="6095058" cy="1521142"/>
          </a:xfrm>
          <a:prstGeom prst="rect">
            <a:avLst/>
          </a:prstGeom>
        </p:spPr>
      </p:pic>
      <p:pic>
        <p:nvPicPr>
          <p:cNvPr id="6" name="図 5"/>
          <p:cNvPicPr>
            <a:picLocks noChangeAspect="1"/>
          </p:cNvPicPr>
          <p:nvPr/>
        </p:nvPicPr>
        <p:blipFill>
          <a:blip r:embed="rId3"/>
          <a:stretch>
            <a:fillRect/>
          </a:stretch>
        </p:blipFill>
        <p:spPr>
          <a:xfrm>
            <a:off x="736169" y="4822835"/>
            <a:ext cx="4953090" cy="354637"/>
          </a:xfrm>
          <a:prstGeom prst="rect">
            <a:avLst/>
          </a:prstGeom>
        </p:spPr>
      </p:pic>
      <p:sp>
        <p:nvSpPr>
          <p:cNvPr id="7" name="正方形/長方形 6"/>
          <p:cNvSpPr/>
          <p:nvPr/>
        </p:nvSpPr>
        <p:spPr>
          <a:xfrm>
            <a:off x="684209" y="3656330"/>
            <a:ext cx="4489298" cy="103655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2797443" y="4872312"/>
            <a:ext cx="2709525" cy="26895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吹き出し 8"/>
          <p:cNvSpPr/>
          <p:nvPr/>
        </p:nvSpPr>
        <p:spPr>
          <a:xfrm>
            <a:off x="5998327" y="5041935"/>
            <a:ext cx="2277772" cy="762793"/>
          </a:xfrm>
          <a:prstGeom prst="wedgeRoundRectCallout">
            <a:avLst>
              <a:gd name="adj1" fmla="val -73892"/>
              <a:gd name="adj2" fmla="val -4765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メソッドへの参照</a:t>
            </a:r>
            <a:endParaRPr kumimoji="1" lang="ja-JP" altLang="en-US" dirty="0"/>
          </a:p>
        </p:txBody>
      </p:sp>
      <p:sp>
        <p:nvSpPr>
          <p:cNvPr id="10" name="角丸四角形吹き出し 9"/>
          <p:cNvSpPr/>
          <p:nvPr/>
        </p:nvSpPr>
        <p:spPr>
          <a:xfrm>
            <a:off x="5521987" y="3661892"/>
            <a:ext cx="4040640" cy="762793"/>
          </a:xfrm>
          <a:prstGeom prst="wedgeRoundRectCallout">
            <a:avLst>
              <a:gd name="adj1" fmla="val -66383"/>
              <a:gd name="adj2" fmla="val 3454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コンパイラはこんなメソッドを作る</a:t>
            </a:r>
            <a:endParaRPr kumimoji="1" lang="ja-JP" altLang="en-US" dirty="0"/>
          </a:p>
        </p:txBody>
      </p:sp>
      <p:pic>
        <p:nvPicPr>
          <p:cNvPr id="11" name="図 10"/>
          <p:cNvPicPr>
            <a:picLocks noChangeAspect="1"/>
          </p:cNvPicPr>
          <p:nvPr/>
        </p:nvPicPr>
        <p:blipFill>
          <a:blip r:embed="rId4"/>
          <a:stretch>
            <a:fillRect/>
          </a:stretch>
        </p:blipFill>
        <p:spPr>
          <a:xfrm>
            <a:off x="684210" y="1726732"/>
            <a:ext cx="5278764" cy="452912"/>
          </a:xfrm>
          <a:prstGeom prst="rect">
            <a:avLst/>
          </a:prstGeom>
        </p:spPr>
      </p:pic>
      <p:sp>
        <p:nvSpPr>
          <p:cNvPr id="3" name="下矢印 2"/>
          <p:cNvSpPr/>
          <p:nvPr/>
        </p:nvSpPr>
        <p:spPr>
          <a:xfrm>
            <a:off x="2607590" y="2309591"/>
            <a:ext cx="1731935" cy="664295"/>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568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ラムダ</a:t>
            </a:r>
            <a:r>
              <a:rPr lang="ja-JP" altLang="en-US" dirty="0"/>
              <a:t>式</a:t>
            </a:r>
            <a:r>
              <a:rPr lang="ja-JP" altLang="en-US" dirty="0" smtClean="0"/>
              <a:t>で式木</a:t>
            </a:r>
            <a:endParaRPr kumimoji="1" lang="ja-JP" altLang="en-US" dirty="0"/>
          </a:p>
        </p:txBody>
      </p:sp>
      <p:pic>
        <p:nvPicPr>
          <p:cNvPr id="4" name="図 3"/>
          <p:cNvPicPr>
            <a:picLocks noChangeAspect="1"/>
          </p:cNvPicPr>
          <p:nvPr/>
        </p:nvPicPr>
        <p:blipFill>
          <a:blip r:embed="rId2"/>
          <a:stretch>
            <a:fillRect/>
          </a:stretch>
        </p:blipFill>
        <p:spPr>
          <a:xfrm>
            <a:off x="697312" y="2644790"/>
            <a:ext cx="5697117" cy="487188"/>
          </a:xfrm>
          <a:prstGeom prst="rect">
            <a:avLst/>
          </a:prstGeom>
        </p:spPr>
      </p:pic>
      <p:sp>
        <p:nvSpPr>
          <p:cNvPr id="6" name="直方体 5"/>
          <p:cNvSpPr/>
          <p:nvPr/>
        </p:nvSpPr>
        <p:spPr>
          <a:xfrm>
            <a:off x="1994662" y="5131157"/>
            <a:ext cx="1532709" cy="822960"/>
          </a:xfrm>
          <a:prstGeom prst="cube">
            <a:avLst>
              <a:gd name="adj" fmla="val 8230"/>
            </a:avLst>
          </a:prstGeom>
          <a:solidFill>
            <a:srgbClr val="92D050"/>
          </a:solidFill>
          <a:ln>
            <a:solidFill>
              <a:srgbClr val="00B05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en-US" altLang="ja-JP" dirty="0" smtClean="0"/>
              <a:t>Lambda</a:t>
            </a:r>
            <a:endParaRPr kumimoji="1" lang="ja-JP" altLang="en-US" dirty="0"/>
          </a:p>
        </p:txBody>
      </p:sp>
      <p:sp>
        <p:nvSpPr>
          <p:cNvPr id="7" name="テキスト ボックス 6"/>
          <p:cNvSpPr txBox="1"/>
          <p:nvPr/>
        </p:nvSpPr>
        <p:spPr>
          <a:xfrm>
            <a:off x="222465" y="5276932"/>
            <a:ext cx="1506584" cy="584775"/>
          </a:xfrm>
          <a:prstGeom prst="rect">
            <a:avLst/>
          </a:prstGeom>
          <a:noFill/>
        </p:spPr>
        <p:txBody>
          <a:bodyPr wrap="square" rtlCol="0">
            <a:spAutoFit/>
          </a:bodyPr>
          <a:lstStyle/>
          <a:p>
            <a:r>
              <a:rPr kumimoji="1" lang="en-US" altLang="ja-JP" sz="3200" dirty="0" smtClean="0"/>
              <a:t>title2 =</a:t>
            </a:r>
            <a:endParaRPr kumimoji="1" lang="ja-JP" altLang="en-US" sz="3200" dirty="0"/>
          </a:p>
        </p:txBody>
      </p:sp>
      <p:sp>
        <p:nvSpPr>
          <p:cNvPr id="8" name="直方体 7"/>
          <p:cNvSpPr/>
          <p:nvPr/>
        </p:nvSpPr>
        <p:spPr>
          <a:xfrm>
            <a:off x="4663838" y="4610783"/>
            <a:ext cx="1798321" cy="822960"/>
          </a:xfrm>
          <a:prstGeom prst="cube">
            <a:avLst>
              <a:gd name="adj" fmla="val 8230"/>
            </a:avLst>
          </a:prstGeom>
          <a:solidFill>
            <a:srgbClr val="92D050"/>
          </a:solidFill>
          <a:ln>
            <a:solidFill>
              <a:srgbClr val="00B05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en-US" altLang="ja-JP" dirty="0" smtClean="0"/>
              <a:t>Body:</a:t>
            </a:r>
          </a:p>
          <a:p>
            <a:pPr algn="ctr"/>
            <a:r>
              <a:rPr kumimoji="1" lang="en-US" altLang="ja-JP" dirty="0" smtClean="0"/>
              <a:t>Member</a:t>
            </a:r>
            <a:endParaRPr kumimoji="1" lang="ja-JP" altLang="en-US" dirty="0"/>
          </a:p>
        </p:txBody>
      </p:sp>
      <p:sp>
        <p:nvSpPr>
          <p:cNvPr id="9" name="直方体 8"/>
          <p:cNvSpPr/>
          <p:nvPr/>
        </p:nvSpPr>
        <p:spPr>
          <a:xfrm>
            <a:off x="4663837" y="5701568"/>
            <a:ext cx="1798321" cy="822960"/>
          </a:xfrm>
          <a:prstGeom prst="cube">
            <a:avLst>
              <a:gd name="adj" fmla="val 8230"/>
            </a:avLst>
          </a:prstGeom>
          <a:solidFill>
            <a:srgbClr val="92D050"/>
          </a:solidFill>
          <a:ln>
            <a:solidFill>
              <a:srgbClr val="00B05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en-US" altLang="ja-JP" dirty="0" smtClean="0"/>
              <a:t>Parameters:</a:t>
            </a:r>
          </a:p>
          <a:p>
            <a:pPr algn="ctr"/>
            <a:r>
              <a:rPr kumimoji="1" lang="en-US" altLang="ja-JP" dirty="0" smtClean="0"/>
              <a:t>[0]</a:t>
            </a:r>
            <a:endParaRPr kumimoji="1" lang="ja-JP" altLang="en-US" dirty="0"/>
          </a:p>
        </p:txBody>
      </p:sp>
      <p:sp>
        <p:nvSpPr>
          <p:cNvPr id="10" name="直方体 9"/>
          <p:cNvSpPr/>
          <p:nvPr/>
        </p:nvSpPr>
        <p:spPr>
          <a:xfrm>
            <a:off x="7698774" y="4610304"/>
            <a:ext cx="1798321" cy="822960"/>
          </a:xfrm>
          <a:prstGeom prst="cube">
            <a:avLst>
              <a:gd name="adj" fmla="val 8230"/>
            </a:avLst>
          </a:prstGeom>
          <a:solidFill>
            <a:srgbClr val="92D050"/>
          </a:solidFill>
          <a:ln>
            <a:solidFill>
              <a:srgbClr val="00B05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en-US" altLang="ja-JP" dirty="0" smtClean="0"/>
              <a:t>Expression:</a:t>
            </a:r>
          </a:p>
          <a:p>
            <a:pPr algn="ctr"/>
            <a:r>
              <a:rPr kumimoji="1" lang="en-US" altLang="ja-JP" dirty="0" smtClean="0"/>
              <a:t>null</a:t>
            </a:r>
            <a:endParaRPr kumimoji="1" lang="ja-JP" altLang="en-US" dirty="0"/>
          </a:p>
        </p:txBody>
      </p:sp>
      <p:sp>
        <p:nvSpPr>
          <p:cNvPr id="11" name="直方体 10"/>
          <p:cNvSpPr/>
          <p:nvPr/>
        </p:nvSpPr>
        <p:spPr>
          <a:xfrm>
            <a:off x="7698774" y="5701568"/>
            <a:ext cx="1798321" cy="822960"/>
          </a:xfrm>
          <a:prstGeom prst="cube">
            <a:avLst>
              <a:gd name="adj" fmla="val 8230"/>
            </a:avLst>
          </a:prstGeom>
          <a:solidFill>
            <a:srgbClr val="92D050"/>
          </a:solidFill>
          <a:ln>
            <a:solidFill>
              <a:srgbClr val="00B05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en-US" altLang="ja-JP" dirty="0" smtClean="0"/>
              <a:t>Member:</a:t>
            </a:r>
          </a:p>
          <a:p>
            <a:pPr algn="ctr"/>
            <a:r>
              <a:rPr kumimoji="1" lang="en-US" altLang="ja-JP" dirty="0" err="1" smtClean="0"/>
              <a:t>FieldInfo</a:t>
            </a:r>
            <a:endParaRPr kumimoji="1" lang="ja-JP" altLang="en-US" dirty="0"/>
          </a:p>
        </p:txBody>
      </p:sp>
      <p:cxnSp>
        <p:nvCxnSpPr>
          <p:cNvPr id="12" name="カギ線コネクタ 11"/>
          <p:cNvCxnSpPr>
            <a:stCxn id="6" idx="4"/>
            <a:endCxn id="8" idx="2"/>
          </p:cNvCxnSpPr>
          <p:nvPr/>
        </p:nvCxnSpPr>
        <p:spPr>
          <a:xfrm flipV="1">
            <a:off x="3459641" y="5056128"/>
            <a:ext cx="1204197" cy="520374"/>
          </a:xfrm>
          <a:prstGeom prst="bentConnector3">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カギ線コネクタ 12"/>
          <p:cNvCxnSpPr>
            <a:stCxn id="6" idx="4"/>
            <a:endCxn id="9" idx="2"/>
          </p:cNvCxnSpPr>
          <p:nvPr/>
        </p:nvCxnSpPr>
        <p:spPr>
          <a:xfrm>
            <a:off x="3459641" y="5576502"/>
            <a:ext cx="1204196" cy="570411"/>
          </a:xfrm>
          <a:prstGeom prst="bentConnector3">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カギ線コネクタ 13"/>
          <p:cNvCxnSpPr>
            <a:stCxn id="8" idx="4"/>
            <a:endCxn id="10" idx="2"/>
          </p:cNvCxnSpPr>
          <p:nvPr/>
        </p:nvCxnSpPr>
        <p:spPr>
          <a:xfrm flipV="1">
            <a:off x="6394429" y="5055649"/>
            <a:ext cx="1304345" cy="479"/>
          </a:xfrm>
          <a:prstGeom prst="bentConnector3">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カギ線コネクタ 14"/>
          <p:cNvCxnSpPr>
            <a:stCxn id="8" idx="4"/>
            <a:endCxn id="11" idx="2"/>
          </p:cNvCxnSpPr>
          <p:nvPr/>
        </p:nvCxnSpPr>
        <p:spPr>
          <a:xfrm>
            <a:off x="6394429" y="5056128"/>
            <a:ext cx="1304345" cy="1090785"/>
          </a:xfrm>
          <a:prstGeom prst="bentConnector3">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634679" y="3175145"/>
            <a:ext cx="5759750" cy="56189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7215051" y="4457876"/>
            <a:ext cx="2598918" cy="2238522"/>
          </a:xfrm>
          <a:prstGeom prst="rect">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7588607" y="4080261"/>
            <a:ext cx="2018653" cy="369332"/>
          </a:xfrm>
          <a:prstGeom prst="rect">
            <a:avLst/>
          </a:prstGeom>
          <a:noFill/>
        </p:spPr>
        <p:txBody>
          <a:bodyPr wrap="square" rtlCol="0">
            <a:spAutoFit/>
          </a:bodyPr>
          <a:lstStyle/>
          <a:p>
            <a:r>
              <a:rPr kumimoji="1" lang="en-US" altLang="ja-JP" dirty="0" err="1" smtClean="0"/>
              <a:t>Expression.Field</a:t>
            </a:r>
            <a:endParaRPr kumimoji="1" lang="ja-JP" altLang="en-US" dirty="0"/>
          </a:p>
        </p:txBody>
      </p:sp>
      <p:sp>
        <p:nvSpPr>
          <p:cNvPr id="16" name="角丸四角形吹き出し 15"/>
          <p:cNvSpPr/>
          <p:nvPr/>
        </p:nvSpPr>
        <p:spPr>
          <a:xfrm>
            <a:off x="9957660" y="4328483"/>
            <a:ext cx="2134191" cy="1031468"/>
          </a:xfrm>
          <a:prstGeom prst="wedgeRoundRectCallout">
            <a:avLst>
              <a:gd name="adj1" fmla="val -80164"/>
              <a:gd name="adj2" fmla="val 3142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スタティックフィールドなので</a:t>
            </a:r>
            <a:r>
              <a:rPr kumimoji="1" lang="en-US" altLang="ja-JP" dirty="0" smtClean="0"/>
              <a:t>null</a:t>
            </a:r>
            <a:endParaRPr kumimoji="1" lang="ja-JP" altLang="en-US" dirty="0"/>
          </a:p>
        </p:txBody>
      </p:sp>
      <p:sp>
        <p:nvSpPr>
          <p:cNvPr id="17" name="角丸四角形吹き出し 16"/>
          <p:cNvSpPr/>
          <p:nvPr/>
        </p:nvSpPr>
        <p:spPr>
          <a:xfrm>
            <a:off x="9957660" y="5927316"/>
            <a:ext cx="1565330" cy="597212"/>
          </a:xfrm>
          <a:prstGeom prst="wedgeRoundRectCallout">
            <a:avLst>
              <a:gd name="adj1" fmla="val -84149"/>
              <a:gd name="adj2" fmla="val -33537"/>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en-US" altLang="ja-JP" dirty="0" err="1" smtClean="0"/>
              <a:t>FieldInfo</a:t>
            </a:r>
            <a:endParaRPr kumimoji="1" lang="ja-JP" altLang="en-US" dirty="0"/>
          </a:p>
        </p:txBody>
      </p:sp>
      <p:sp>
        <p:nvSpPr>
          <p:cNvPr id="27" name="正方形/長方形 26"/>
          <p:cNvSpPr/>
          <p:nvPr/>
        </p:nvSpPr>
        <p:spPr>
          <a:xfrm>
            <a:off x="1841864" y="4457876"/>
            <a:ext cx="4874324" cy="2238523"/>
          </a:xfrm>
          <a:prstGeom prst="rect">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3209035" y="4091802"/>
            <a:ext cx="2428787" cy="369332"/>
          </a:xfrm>
          <a:prstGeom prst="rect">
            <a:avLst/>
          </a:prstGeom>
          <a:noFill/>
        </p:spPr>
        <p:txBody>
          <a:bodyPr wrap="square" rtlCol="0">
            <a:spAutoFit/>
          </a:bodyPr>
          <a:lstStyle/>
          <a:p>
            <a:r>
              <a:rPr kumimoji="1" lang="en-US" altLang="ja-JP" dirty="0" err="1" smtClean="0"/>
              <a:t>Expression.Lambda</a:t>
            </a:r>
            <a:endParaRPr kumimoji="1" lang="ja-JP" altLang="en-US" dirty="0"/>
          </a:p>
        </p:txBody>
      </p:sp>
      <p:pic>
        <p:nvPicPr>
          <p:cNvPr id="25" name="図 24"/>
          <p:cNvPicPr>
            <a:picLocks noChangeAspect="1"/>
          </p:cNvPicPr>
          <p:nvPr/>
        </p:nvPicPr>
        <p:blipFill>
          <a:blip r:embed="rId3"/>
          <a:stretch>
            <a:fillRect/>
          </a:stretch>
        </p:blipFill>
        <p:spPr>
          <a:xfrm>
            <a:off x="719124" y="1298681"/>
            <a:ext cx="6455156" cy="389406"/>
          </a:xfrm>
          <a:prstGeom prst="rect">
            <a:avLst/>
          </a:prstGeom>
        </p:spPr>
      </p:pic>
      <p:sp>
        <p:nvSpPr>
          <p:cNvPr id="26" name="下矢印 25"/>
          <p:cNvSpPr/>
          <p:nvPr/>
        </p:nvSpPr>
        <p:spPr>
          <a:xfrm>
            <a:off x="2827709" y="1830846"/>
            <a:ext cx="1731935" cy="664295"/>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pic>
        <p:nvPicPr>
          <p:cNvPr id="19" name="図 18"/>
          <p:cNvPicPr>
            <a:picLocks noChangeAspect="1"/>
          </p:cNvPicPr>
          <p:nvPr/>
        </p:nvPicPr>
        <p:blipFill>
          <a:blip r:embed="rId4"/>
          <a:stretch>
            <a:fillRect/>
          </a:stretch>
        </p:blipFill>
        <p:spPr>
          <a:xfrm>
            <a:off x="719123" y="3247389"/>
            <a:ext cx="5501795" cy="384069"/>
          </a:xfrm>
          <a:prstGeom prst="rect">
            <a:avLst/>
          </a:prstGeom>
        </p:spPr>
      </p:pic>
      <p:sp>
        <p:nvSpPr>
          <p:cNvPr id="20" name="角丸四角形吹き出し 19"/>
          <p:cNvSpPr/>
          <p:nvPr/>
        </p:nvSpPr>
        <p:spPr>
          <a:xfrm>
            <a:off x="6909015" y="2888384"/>
            <a:ext cx="4176147" cy="651847"/>
          </a:xfrm>
          <a:prstGeom prst="wedgeRoundRectCallout">
            <a:avLst>
              <a:gd name="adj1" fmla="val -65408"/>
              <a:gd name="adj2" fmla="val 4124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C#</a:t>
            </a:r>
            <a:r>
              <a:rPr kumimoji="1" lang="ja-JP" altLang="en-US" dirty="0" smtClean="0"/>
              <a:t>コンパイラはこのように展開する</a:t>
            </a:r>
            <a:endParaRPr kumimoji="1" lang="ja-JP" altLang="en-US" dirty="0"/>
          </a:p>
        </p:txBody>
      </p:sp>
    </p:spTree>
    <p:extLst>
      <p:ext uri="{BB962C8B-B14F-4D97-AF65-F5344CB8AC3E}">
        <p14:creationId xmlns:p14="http://schemas.microsoft.com/office/powerpoint/2010/main" val="19660217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式木（</a:t>
            </a:r>
            <a:r>
              <a:rPr kumimoji="1" lang="en-US" altLang="ja-JP" dirty="0" smtClean="0"/>
              <a:t>Expression Tree</a:t>
            </a:r>
            <a:r>
              <a:rPr kumimoji="1" lang="ja-JP" altLang="en-US" dirty="0" smtClean="0"/>
              <a:t>）を使う</a:t>
            </a:r>
            <a:endParaRPr kumimoji="1" lang="ja-JP" altLang="en-US" dirty="0"/>
          </a:p>
        </p:txBody>
      </p:sp>
      <p:pic>
        <p:nvPicPr>
          <p:cNvPr id="5" name="図 4"/>
          <p:cNvPicPr>
            <a:picLocks noChangeAspect="1"/>
          </p:cNvPicPr>
          <p:nvPr/>
        </p:nvPicPr>
        <p:blipFill>
          <a:blip r:embed="rId2"/>
          <a:stretch>
            <a:fillRect/>
          </a:stretch>
        </p:blipFill>
        <p:spPr>
          <a:xfrm>
            <a:off x="256512" y="1292389"/>
            <a:ext cx="7933107" cy="5456393"/>
          </a:xfrm>
          <a:prstGeom prst="rect">
            <a:avLst/>
          </a:prstGeom>
        </p:spPr>
      </p:pic>
      <p:sp>
        <p:nvSpPr>
          <p:cNvPr id="3" name="コンテンツ プレースホルダー 2"/>
          <p:cNvSpPr>
            <a:spLocks noGrp="1"/>
          </p:cNvSpPr>
          <p:nvPr>
            <p:ph idx="1"/>
          </p:nvPr>
        </p:nvSpPr>
        <p:spPr>
          <a:xfrm>
            <a:off x="8155983" y="2838839"/>
            <a:ext cx="3863038" cy="2363491"/>
          </a:xfrm>
        </p:spPr>
        <p:txBody>
          <a:bodyPr>
            <a:normAutofit fontScale="92500" lnSpcReduction="20000"/>
          </a:bodyPr>
          <a:lstStyle/>
          <a:p>
            <a:r>
              <a:rPr kumimoji="1" lang="ja-JP" altLang="en-US" dirty="0" smtClean="0"/>
              <a:t>フィールドの指定にラムダ式を書かせる。</a:t>
            </a:r>
            <a:endParaRPr kumimoji="1" lang="en-US" altLang="ja-JP" dirty="0" smtClean="0"/>
          </a:p>
          <a:p>
            <a:pPr lvl="1"/>
            <a:r>
              <a:rPr lang="ja-JP" altLang="en-US" dirty="0" smtClean="0"/>
              <a:t>最低限の記述負担で行ける。</a:t>
            </a:r>
            <a:endParaRPr lang="en-US" altLang="ja-JP" dirty="0"/>
          </a:p>
          <a:p>
            <a:r>
              <a:rPr kumimoji="1" lang="ja-JP" altLang="en-US" dirty="0" smtClean="0"/>
              <a:t>ラムダ式は式木に変換されていて、</a:t>
            </a:r>
            <a:r>
              <a:rPr kumimoji="1" lang="en-US" altLang="ja-JP" dirty="0" err="1" smtClean="0">
                <a:solidFill>
                  <a:srgbClr val="FFFF00"/>
                </a:solidFill>
              </a:rPr>
              <a:t>FieldInfo</a:t>
            </a:r>
            <a:r>
              <a:rPr kumimoji="1" lang="ja-JP" altLang="en-US" dirty="0" smtClean="0"/>
              <a:t>を取り出せる。</a:t>
            </a:r>
            <a:endParaRPr kumimoji="1" lang="en-US" altLang="ja-JP" dirty="0" smtClean="0"/>
          </a:p>
          <a:p>
            <a:r>
              <a:rPr lang="ja-JP" altLang="en-US" dirty="0"/>
              <a:t>フィールド</a:t>
            </a:r>
            <a:r>
              <a:rPr lang="ja-JP" altLang="en-US" dirty="0" smtClean="0"/>
              <a:t>だけを指定可能なように、強く制約する事は出来ない。</a:t>
            </a:r>
            <a:endParaRPr lang="en-US" altLang="ja-JP" dirty="0" smtClean="0"/>
          </a:p>
          <a:p>
            <a:pPr lvl="1"/>
            <a:r>
              <a:rPr kumimoji="1" lang="ja-JP" altLang="en-US" dirty="0"/>
              <a:t>妥協点</a:t>
            </a:r>
            <a:r>
              <a:rPr kumimoji="1" lang="ja-JP" altLang="en-US" dirty="0" smtClean="0"/>
              <a:t>としては良いところか。</a:t>
            </a:r>
            <a:endParaRPr kumimoji="1" lang="ja-JP" altLang="en-US" dirty="0"/>
          </a:p>
        </p:txBody>
      </p:sp>
      <p:sp>
        <p:nvSpPr>
          <p:cNvPr id="7" name="角丸四角形吹き出し 6"/>
          <p:cNvSpPr/>
          <p:nvPr/>
        </p:nvSpPr>
        <p:spPr>
          <a:xfrm>
            <a:off x="5725147" y="5448860"/>
            <a:ext cx="5108316" cy="785274"/>
          </a:xfrm>
          <a:prstGeom prst="wedgeRoundRectCallout">
            <a:avLst>
              <a:gd name="adj1" fmla="val -61970"/>
              <a:gd name="adj2" fmla="val 3171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ラムダ式でフィールドを指定</a:t>
            </a:r>
            <a:endParaRPr kumimoji="1" lang="en-US" altLang="ja-JP" dirty="0" smtClean="0"/>
          </a:p>
          <a:p>
            <a:pPr algn="ctr"/>
            <a:r>
              <a:rPr kumimoji="1" lang="ja-JP" altLang="en-US" dirty="0" smtClean="0">
                <a:solidFill>
                  <a:srgbClr val="FFFF00"/>
                </a:solidFill>
              </a:rPr>
              <a:t>文字列で指定しないので、タイプセーフ</a:t>
            </a:r>
            <a:endParaRPr kumimoji="1" lang="ja-JP" altLang="en-US" dirty="0">
              <a:solidFill>
                <a:srgbClr val="FFFF00"/>
              </a:solidFill>
            </a:endParaRPr>
          </a:p>
        </p:txBody>
      </p:sp>
      <p:sp>
        <p:nvSpPr>
          <p:cNvPr id="8" name="正方形/長方形 7"/>
          <p:cNvSpPr/>
          <p:nvPr/>
        </p:nvSpPr>
        <p:spPr>
          <a:xfrm>
            <a:off x="2982687" y="5884523"/>
            <a:ext cx="1349090" cy="18210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3378927" y="6066628"/>
            <a:ext cx="1676400" cy="18210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680235" y="2425151"/>
            <a:ext cx="3512942" cy="91023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2404532" y="1780521"/>
            <a:ext cx="2030621" cy="19197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吹き出し 11"/>
          <p:cNvSpPr/>
          <p:nvPr/>
        </p:nvSpPr>
        <p:spPr>
          <a:xfrm>
            <a:off x="4974955" y="1159890"/>
            <a:ext cx="3971442" cy="669623"/>
          </a:xfrm>
          <a:prstGeom prst="wedgeRoundRectCallout">
            <a:avLst>
              <a:gd name="adj1" fmla="val -64406"/>
              <a:gd name="adj2" fmla="val 4965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ラムダ式を書かせて式木で受ける</a:t>
            </a:r>
            <a:endParaRPr kumimoji="1" lang="ja-JP" altLang="en-US" dirty="0"/>
          </a:p>
        </p:txBody>
      </p:sp>
      <p:sp>
        <p:nvSpPr>
          <p:cNvPr id="6" name="角丸四角形吹き出し 5"/>
          <p:cNvSpPr/>
          <p:nvPr/>
        </p:nvSpPr>
        <p:spPr>
          <a:xfrm>
            <a:off x="4568124" y="2325868"/>
            <a:ext cx="3394130" cy="669623"/>
          </a:xfrm>
          <a:prstGeom prst="wedgeRoundRectCallout">
            <a:avLst>
              <a:gd name="adj1" fmla="val -64406"/>
              <a:gd name="adj2" fmla="val 4965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式木から</a:t>
            </a:r>
            <a:r>
              <a:rPr kumimoji="1" lang="en-US" altLang="ja-JP" dirty="0" err="1" smtClean="0">
                <a:solidFill>
                  <a:srgbClr val="FFFF00"/>
                </a:solidFill>
              </a:rPr>
              <a:t>FieldInfo</a:t>
            </a:r>
            <a:r>
              <a:rPr kumimoji="1" lang="ja-JP" altLang="en-US" dirty="0" smtClean="0"/>
              <a:t>を取り出す</a:t>
            </a:r>
            <a:endParaRPr kumimoji="1" lang="ja-JP" altLang="en-US" dirty="0"/>
          </a:p>
        </p:txBody>
      </p:sp>
    </p:spTree>
    <p:extLst>
      <p:ext uri="{BB962C8B-B14F-4D97-AF65-F5344CB8AC3E}">
        <p14:creationId xmlns:p14="http://schemas.microsoft.com/office/powerpoint/2010/main" val="39316608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自己紹介</a:t>
            </a:r>
            <a:endParaRPr kumimoji="1" lang="ja-JP" altLang="en-US" dirty="0"/>
          </a:p>
        </p:txBody>
      </p:sp>
      <p:sp>
        <p:nvSpPr>
          <p:cNvPr id="3" name="コンテンツ プレースホルダー 2"/>
          <p:cNvSpPr>
            <a:spLocks noGrp="1"/>
          </p:cNvSpPr>
          <p:nvPr>
            <p:ph idx="1"/>
          </p:nvPr>
        </p:nvSpPr>
        <p:spPr>
          <a:xfrm>
            <a:off x="810000" y="1476052"/>
            <a:ext cx="10554574" cy="2654513"/>
          </a:xfrm>
        </p:spPr>
        <p:txBody>
          <a:bodyPr/>
          <a:lstStyle/>
          <a:p>
            <a:r>
              <a:rPr kumimoji="1" lang="en-US" altLang="ja-JP" dirty="0" smtClean="0"/>
              <a:t>Center CLR </a:t>
            </a:r>
            <a:r>
              <a:rPr kumimoji="1" lang="ja-JP" altLang="en-US" dirty="0" smtClean="0"/>
              <a:t>第一回参加ありがとうございます！！  私が張本人のいいだしっぺです！</a:t>
            </a:r>
            <a:r>
              <a:rPr kumimoji="1" lang="en-US" altLang="ja-JP" dirty="0" smtClean="0"/>
              <a:t/>
            </a:r>
            <a:br>
              <a:rPr kumimoji="1" lang="en-US" altLang="ja-JP" dirty="0" smtClean="0"/>
            </a:br>
            <a:r>
              <a:rPr kumimoji="1" lang="ja-JP" altLang="en-US" dirty="0" smtClean="0"/>
              <a:t>とうとうやっちまった</a:t>
            </a:r>
            <a:r>
              <a:rPr kumimoji="1" lang="en-US" altLang="ja-JP" dirty="0" smtClean="0"/>
              <a:t>…  </a:t>
            </a:r>
            <a:r>
              <a:rPr kumimoji="1" lang="ja-JP" altLang="en-US" dirty="0" smtClean="0"/>
              <a:t>頑張ります！</a:t>
            </a:r>
            <a:endParaRPr kumimoji="1" lang="en-US" altLang="ja-JP" dirty="0" smtClean="0"/>
          </a:p>
          <a:p>
            <a:r>
              <a:rPr lang="ja-JP" altLang="en-US" dirty="0" smtClean="0"/>
              <a:t>自転車乗りです。</a:t>
            </a:r>
            <a:endParaRPr lang="en-US" altLang="ja-JP" dirty="0" smtClean="0"/>
          </a:p>
          <a:p>
            <a:r>
              <a:rPr kumimoji="1" lang="ja-JP" altLang="en-US" dirty="0"/>
              <a:t>会社</a:t>
            </a:r>
            <a:r>
              <a:rPr kumimoji="1" lang="ja-JP" altLang="en-US" dirty="0" smtClean="0"/>
              <a:t>やってます。</a:t>
            </a:r>
            <a:endParaRPr kumimoji="1" lang="en-US" altLang="ja-JP" dirty="0" smtClean="0"/>
          </a:p>
          <a:p>
            <a:r>
              <a:rPr kumimoji="1" lang="en-US" altLang="ja-JP" dirty="0" smtClean="0"/>
              <a:t>Windows Phone</a:t>
            </a:r>
            <a:r>
              <a:rPr kumimoji="1" lang="ja-JP" altLang="en-US" dirty="0" smtClean="0"/>
              <a:t>とか好きです。</a:t>
            </a:r>
            <a:r>
              <a:rPr kumimoji="1" lang="en-US" altLang="ja-JP" dirty="0" smtClean="0"/>
              <a:t>SIM</a:t>
            </a:r>
            <a:r>
              <a:rPr kumimoji="1" lang="ja-JP" altLang="en-US" dirty="0" smtClean="0"/>
              <a:t>フリーで</a:t>
            </a:r>
            <a:r>
              <a:rPr kumimoji="1" lang="ja-JP" altLang="en-US" dirty="0" err="1" smtClean="0"/>
              <a:t>あぽ</a:t>
            </a:r>
            <a:r>
              <a:rPr kumimoji="1" lang="ja-JP" altLang="en-US" dirty="0" smtClean="0"/>
              <a:t>ーみたいに</a:t>
            </a:r>
            <a:r>
              <a:rPr kumimoji="1" lang="en-US" altLang="ja-JP" dirty="0" smtClean="0"/>
              <a:t>MS</a:t>
            </a:r>
            <a:r>
              <a:rPr kumimoji="1" lang="ja-JP" altLang="en-US" dirty="0" smtClean="0"/>
              <a:t>が直販してくれないかなぁ。</a:t>
            </a:r>
            <a:endParaRPr kumimoji="1" lang="en-US" altLang="ja-JP" dirty="0" smtClean="0"/>
          </a:p>
          <a:p>
            <a:r>
              <a:rPr lang="ja-JP" altLang="en-US" dirty="0" smtClean="0"/>
              <a:t>クラウディアたん</a:t>
            </a:r>
            <a:endParaRPr kumimoji="1" lang="ja-JP" altLang="en-US"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284771" y="3981449"/>
            <a:ext cx="2097227" cy="2876551"/>
          </a:xfrm>
          <a:prstGeom prst="rect">
            <a:avLst/>
          </a:prstGeom>
        </p:spPr>
      </p:pic>
    </p:spTree>
    <p:extLst>
      <p:ext uri="{BB962C8B-B14F-4D97-AF65-F5344CB8AC3E}">
        <p14:creationId xmlns:p14="http://schemas.microsoft.com/office/powerpoint/2010/main" val="240014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基本的</a:t>
            </a:r>
            <a:r>
              <a:rPr lang="ja-JP" altLang="en-US" dirty="0" smtClean="0"/>
              <a:t>なインフラ出来た</a:t>
            </a:r>
            <a:r>
              <a:rPr lang="ja-JP" altLang="en-US" dirty="0" err="1" smtClean="0"/>
              <a:t>じゃん</a:t>
            </a:r>
            <a:endParaRPr kumimoji="1" lang="ja-JP" altLang="en-US" dirty="0"/>
          </a:p>
        </p:txBody>
      </p:sp>
      <p:sp>
        <p:nvSpPr>
          <p:cNvPr id="3" name="コンテンツ プレースホルダー 2"/>
          <p:cNvSpPr>
            <a:spLocks noGrp="1"/>
          </p:cNvSpPr>
          <p:nvPr>
            <p:ph idx="1"/>
          </p:nvPr>
        </p:nvSpPr>
        <p:spPr>
          <a:xfrm>
            <a:off x="548640" y="1307888"/>
            <a:ext cx="10824646" cy="1274203"/>
          </a:xfrm>
        </p:spPr>
        <p:txBody>
          <a:bodyPr/>
          <a:lstStyle/>
          <a:p>
            <a:r>
              <a:rPr kumimoji="1" lang="ja-JP" altLang="en-US" dirty="0" smtClean="0"/>
              <a:t>残る作戦：</a:t>
            </a:r>
            <a:r>
              <a:rPr lang="ja-JP" altLang="en-US" dirty="0" smtClean="0"/>
              <a:t>ハードコーディングされた文字列を、</a:t>
            </a:r>
            <a:r>
              <a:rPr lang="ja-JP" altLang="en-US" dirty="0" smtClean="0">
                <a:solidFill>
                  <a:srgbClr val="FFFF00"/>
                </a:solidFill>
              </a:rPr>
              <a:t>実行時に置き換え可能にする。</a:t>
            </a:r>
            <a:endParaRPr lang="en-US" altLang="ja-JP" dirty="0" smtClean="0">
              <a:solidFill>
                <a:srgbClr val="FFFF00"/>
              </a:solidFill>
            </a:endParaRPr>
          </a:p>
          <a:p>
            <a:pPr marL="457200" lvl="1" indent="0">
              <a:buNone/>
            </a:pPr>
            <a:r>
              <a:rPr kumimoji="1" lang="ja-JP" altLang="en-US" dirty="0" smtClean="0"/>
              <a:t>→ キーが特定できているので、</a:t>
            </a:r>
            <a:r>
              <a:rPr kumimoji="1" lang="ja-JP" altLang="en-US" dirty="0" smtClean="0">
                <a:solidFill>
                  <a:srgbClr val="FFFF00"/>
                </a:solidFill>
              </a:rPr>
              <a:t>キーと置き換え文字列の辞書</a:t>
            </a:r>
            <a:r>
              <a:rPr kumimoji="1" lang="ja-JP" altLang="en-US" dirty="0" smtClean="0"/>
              <a:t>を作る。</a:t>
            </a:r>
            <a:endParaRPr kumimoji="1" lang="en-US" altLang="ja-JP" dirty="0" smtClean="0"/>
          </a:p>
          <a:p>
            <a:pPr marL="457200" lvl="1" indent="0">
              <a:buNone/>
            </a:pPr>
            <a:r>
              <a:rPr lang="ja-JP" altLang="en-US" dirty="0" smtClean="0"/>
              <a:t>→ </a:t>
            </a:r>
            <a:r>
              <a:rPr lang="en-US" altLang="ja-JP" dirty="0" smtClean="0">
                <a:solidFill>
                  <a:srgbClr val="FFFF00"/>
                </a:solidFill>
              </a:rPr>
              <a:t>EXCEL</a:t>
            </a:r>
            <a:r>
              <a:rPr lang="ja-JP" altLang="en-US" dirty="0" smtClean="0">
                <a:solidFill>
                  <a:srgbClr val="FFFF00"/>
                </a:solidFill>
              </a:rPr>
              <a:t>ファイルから読み込む </a:t>
            </a:r>
            <a:r>
              <a:rPr lang="ja-JP" altLang="en-US" dirty="0" smtClean="0"/>
              <a:t>（これで従来通り</a:t>
            </a:r>
            <a:r>
              <a:rPr lang="ja-JP" altLang="en-US" dirty="0" smtClean="0">
                <a:solidFill>
                  <a:srgbClr val="FFFF00"/>
                </a:solidFill>
              </a:rPr>
              <a:t>運用管理側に作業を移譲</a:t>
            </a:r>
            <a:r>
              <a:rPr lang="ja-JP" altLang="en-US" dirty="0" smtClean="0"/>
              <a:t>できる）</a:t>
            </a:r>
            <a:endParaRPr kumimoji="1" lang="ja-JP" altLang="en-US" dirty="0"/>
          </a:p>
        </p:txBody>
      </p:sp>
      <p:pic>
        <p:nvPicPr>
          <p:cNvPr id="5" name="図 4"/>
          <p:cNvPicPr>
            <a:picLocks noChangeAspect="1"/>
          </p:cNvPicPr>
          <p:nvPr/>
        </p:nvPicPr>
        <p:blipFill>
          <a:blip r:embed="rId2"/>
          <a:stretch>
            <a:fillRect/>
          </a:stretch>
        </p:blipFill>
        <p:spPr>
          <a:xfrm>
            <a:off x="810000" y="3008219"/>
            <a:ext cx="5121084" cy="1120237"/>
          </a:xfrm>
          <a:prstGeom prst="rect">
            <a:avLst/>
          </a:prstGeom>
        </p:spPr>
      </p:pic>
      <p:pic>
        <p:nvPicPr>
          <p:cNvPr id="6" name="図 5"/>
          <p:cNvPicPr>
            <a:picLocks noChangeAspect="1"/>
          </p:cNvPicPr>
          <p:nvPr/>
        </p:nvPicPr>
        <p:blipFill>
          <a:blip r:embed="rId3"/>
          <a:stretch>
            <a:fillRect/>
          </a:stretch>
        </p:blipFill>
        <p:spPr>
          <a:xfrm>
            <a:off x="9642485" y="3839888"/>
            <a:ext cx="1952978" cy="1318260"/>
          </a:xfrm>
          <a:prstGeom prst="rect">
            <a:avLst/>
          </a:prstGeom>
        </p:spPr>
      </p:pic>
      <p:cxnSp>
        <p:nvCxnSpPr>
          <p:cNvPr id="8" name="カギ線コネクタ 7"/>
          <p:cNvCxnSpPr/>
          <p:nvPr/>
        </p:nvCxnSpPr>
        <p:spPr>
          <a:xfrm>
            <a:off x="5055326" y="3439886"/>
            <a:ext cx="5046617" cy="535577"/>
          </a:xfrm>
          <a:prstGeom prst="bentConnector3">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角丸四角形吹き出し 10"/>
          <p:cNvSpPr/>
          <p:nvPr/>
        </p:nvSpPr>
        <p:spPr>
          <a:xfrm>
            <a:off x="5882640" y="4603666"/>
            <a:ext cx="3584660" cy="808711"/>
          </a:xfrm>
          <a:prstGeom prst="wedgeRoundRectCallout">
            <a:avLst>
              <a:gd name="adj1" fmla="val 64596"/>
              <a:gd name="adj2" fmla="val -5672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辞書</a:t>
            </a:r>
            <a:r>
              <a:rPr kumimoji="1" lang="ja-JP" altLang="en-US" dirty="0" smtClean="0"/>
              <a:t>にないメッセージは、</a:t>
            </a:r>
            <a:endParaRPr kumimoji="1" lang="en-US" altLang="ja-JP" dirty="0" smtClean="0"/>
          </a:p>
          <a:p>
            <a:pPr algn="ctr"/>
            <a:r>
              <a:rPr kumimoji="1" lang="ja-JP" altLang="en-US" dirty="0" smtClean="0"/>
              <a:t>ハードコーディングのまま</a:t>
            </a:r>
            <a:endParaRPr kumimoji="1" lang="ja-JP" altLang="en-US" dirty="0"/>
          </a:p>
        </p:txBody>
      </p:sp>
      <p:sp>
        <p:nvSpPr>
          <p:cNvPr id="14" name="角丸四角形吹き出し 13"/>
          <p:cNvSpPr/>
          <p:nvPr/>
        </p:nvSpPr>
        <p:spPr>
          <a:xfrm>
            <a:off x="8442959" y="2889241"/>
            <a:ext cx="1525083" cy="669623"/>
          </a:xfrm>
          <a:prstGeom prst="wedgeRoundRectCallout">
            <a:avLst>
              <a:gd name="adj1" fmla="val -53049"/>
              <a:gd name="adj2" fmla="val 10259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置き換わる</a:t>
            </a:r>
            <a:endParaRPr kumimoji="1" lang="ja-JP" altLang="en-US" dirty="0"/>
          </a:p>
        </p:txBody>
      </p:sp>
      <p:sp>
        <p:nvSpPr>
          <p:cNvPr id="15" name="角丸四角形吹き出し 14"/>
          <p:cNvSpPr/>
          <p:nvPr/>
        </p:nvSpPr>
        <p:spPr>
          <a:xfrm>
            <a:off x="1188718" y="4297682"/>
            <a:ext cx="3182985" cy="938424"/>
          </a:xfrm>
          <a:prstGeom prst="wedgeRoundRectCallout">
            <a:avLst>
              <a:gd name="adj1" fmla="val -36782"/>
              <a:gd name="adj2" fmla="val -9417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キーは</a:t>
            </a:r>
            <a:endParaRPr kumimoji="1" lang="en-US" altLang="ja-JP" dirty="0" smtClean="0"/>
          </a:p>
          <a:p>
            <a:pPr algn="ctr"/>
            <a:r>
              <a:rPr kumimoji="1" lang="ja-JP" altLang="en-US" dirty="0" smtClean="0"/>
              <a:t>「名前空間」＋「クラス」＋「フィールド」</a:t>
            </a:r>
            <a:endParaRPr kumimoji="1" lang="en-US" altLang="ja-JP" dirty="0" smtClean="0"/>
          </a:p>
        </p:txBody>
      </p:sp>
    </p:spTree>
    <p:extLst>
      <p:ext uri="{BB962C8B-B14F-4D97-AF65-F5344CB8AC3E}">
        <p14:creationId xmlns:p14="http://schemas.microsoft.com/office/powerpoint/2010/main" val="19977521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EXCEL</a:t>
            </a:r>
            <a:r>
              <a:rPr lang="ja-JP" altLang="en-US" dirty="0"/>
              <a:t>ファイル</a:t>
            </a:r>
            <a:r>
              <a:rPr lang="ja-JP" altLang="en-US" dirty="0" smtClean="0"/>
              <a:t>の読み取り</a:t>
            </a:r>
            <a:endParaRPr kumimoji="1" lang="ja-JP" altLang="en-US" dirty="0"/>
          </a:p>
        </p:txBody>
      </p:sp>
      <p:pic>
        <p:nvPicPr>
          <p:cNvPr id="4" name="図 3"/>
          <p:cNvPicPr>
            <a:picLocks noChangeAspect="1"/>
          </p:cNvPicPr>
          <p:nvPr/>
        </p:nvPicPr>
        <p:blipFill>
          <a:blip r:embed="rId2"/>
          <a:stretch>
            <a:fillRect/>
          </a:stretch>
        </p:blipFill>
        <p:spPr>
          <a:xfrm>
            <a:off x="888377" y="2449659"/>
            <a:ext cx="7649562" cy="3926068"/>
          </a:xfrm>
          <a:prstGeom prst="rect">
            <a:avLst/>
          </a:prstGeom>
        </p:spPr>
      </p:pic>
      <p:sp>
        <p:nvSpPr>
          <p:cNvPr id="5" name="角丸四角形吹き出し 4"/>
          <p:cNvSpPr/>
          <p:nvPr/>
        </p:nvSpPr>
        <p:spPr>
          <a:xfrm>
            <a:off x="6443527" y="2270384"/>
            <a:ext cx="3182985" cy="938424"/>
          </a:xfrm>
          <a:prstGeom prst="wedgeRoundRectCallout">
            <a:avLst>
              <a:gd name="adj1" fmla="val -70571"/>
              <a:gd name="adj2" fmla="val 4920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err="1" smtClean="0"/>
              <a:t>xlsx</a:t>
            </a:r>
            <a:r>
              <a:rPr kumimoji="1" lang="ja-JP" altLang="en-US" dirty="0" smtClean="0"/>
              <a:t>ファイルを読み取って、辞書を生成する</a:t>
            </a:r>
            <a:endParaRPr kumimoji="1" lang="en-US" altLang="ja-JP" dirty="0" smtClean="0"/>
          </a:p>
        </p:txBody>
      </p:sp>
      <p:sp>
        <p:nvSpPr>
          <p:cNvPr id="6" name="コンテンツ プレースホルダー 2"/>
          <p:cNvSpPr>
            <a:spLocks noGrp="1"/>
          </p:cNvSpPr>
          <p:nvPr>
            <p:ph idx="1"/>
          </p:nvPr>
        </p:nvSpPr>
        <p:spPr>
          <a:xfrm>
            <a:off x="548640" y="1307889"/>
            <a:ext cx="10824646" cy="647186"/>
          </a:xfrm>
        </p:spPr>
        <p:txBody>
          <a:bodyPr/>
          <a:lstStyle/>
          <a:p>
            <a:r>
              <a:rPr kumimoji="1" lang="en-US" altLang="ja-JP" dirty="0" smtClean="0"/>
              <a:t>EXCEL</a:t>
            </a:r>
            <a:r>
              <a:rPr kumimoji="1" lang="ja-JP" altLang="en-US" dirty="0" smtClean="0"/>
              <a:t>ファイルの読み取りには、</a:t>
            </a:r>
            <a:r>
              <a:rPr kumimoji="1" lang="en-US" altLang="ja-JP" dirty="0" err="1" smtClean="0">
                <a:solidFill>
                  <a:srgbClr val="FFFF00"/>
                </a:solidFill>
              </a:rPr>
              <a:t>ClosedXML</a:t>
            </a:r>
            <a:r>
              <a:rPr kumimoji="1" lang="ja-JP" altLang="en-US" dirty="0" smtClean="0"/>
              <a:t>を使います（</a:t>
            </a:r>
            <a:r>
              <a:rPr kumimoji="1" lang="en-US" altLang="ja-JP" dirty="0" err="1" smtClean="0"/>
              <a:t>NuGet</a:t>
            </a:r>
            <a:r>
              <a:rPr kumimoji="1" lang="ja-JP" altLang="en-US" dirty="0" smtClean="0"/>
              <a:t>で検索）。</a:t>
            </a:r>
            <a:endParaRPr kumimoji="1" lang="ja-JP" altLang="en-US" dirty="0"/>
          </a:p>
        </p:txBody>
      </p:sp>
      <p:sp>
        <p:nvSpPr>
          <p:cNvPr id="7" name="角丸四角形吹き出し 6"/>
          <p:cNvSpPr/>
          <p:nvPr/>
        </p:nvSpPr>
        <p:spPr>
          <a:xfrm>
            <a:off x="7585165" y="3927566"/>
            <a:ext cx="4437018" cy="1510936"/>
          </a:xfrm>
          <a:prstGeom prst="wedgeRoundRectCallout">
            <a:avLst>
              <a:gd name="adj1" fmla="val -71476"/>
              <a:gd name="adj2" fmla="val 358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全</a:t>
            </a:r>
            <a:r>
              <a:rPr kumimoji="1" lang="ja-JP" altLang="en-US" dirty="0" smtClean="0"/>
              <a:t>てのワークシート上の行を集約して辞書化する。</a:t>
            </a:r>
            <a:endParaRPr kumimoji="1" lang="en-US" altLang="ja-JP" dirty="0" smtClean="0"/>
          </a:p>
          <a:p>
            <a:pPr algn="ctr"/>
            <a:r>
              <a:rPr kumimoji="1" lang="ja-JP" altLang="en-US" dirty="0"/>
              <a:t>何</a:t>
            </a:r>
            <a:r>
              <a:rPr kumimoji="1" lang="ja-JP" altLang="en-US" dirty="0" smtClean="0"/>
              <a:t>なら、複数のファイルから読み取って全部合成しても良いよね。</a:t>
            </a:r>
            <a:endParaRPr kumimoji="1" lang="en-US" altLang="ja-JP" dirty="0" smtClean="0"/>
          </a:p>
        </p:txBody>
      </p:sp>
      <p:sp>
        <p:nvSpPr>
          <p:cNvPr id="8" name="正方形/長方形 7"/>
          <p:cNvSpPr/>
          <p:nvPr/>
        </p:nvSpPr>
        <p:spPr>
          <a:xfrm>
            <a:off x="1581571" y="6013082"/>
            <a:ext cx="4562325" cy="20483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411774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キーから辞書の引き当て</a:t>
            </a:r>
            <a:endParaRPr kumimoji="1" lang="ja-JP" altLang="en-US" dirty="0"/>
          </a:p>
        </p:txBody>
      </p:sp>
      <p:pic>
        <p:nvPicPr>
          <p:cNvPr id="4" name="図 3"/>
          <p:cNvPicPr>
            <a:picLocks noChangeAspect="1"/>
          </p:cNvPicPr>
          <p:nvPr/>
        </p:nvPicPr>
        <p:blipFill>
          <a:blip r:embed="rId2"/>
          <a:stretch>
            <a:fillRect/>
          </a:stretch>
        </p:blipFill>
        <p:spPr>
          <a:xfrm>
            <a:off x="540684" y="1517325"/>
            <a:ext cx="8809230" cy="3738298"/>
          </a:xfrm>
          <a:prstGeom prst="rect">
            <a:avLst/>
          </a:prstGeom>
        </p:spPr>
      </p:pic>
      <p:sp>
        <p:nvSpPr>
          <p:cNvPr id="6" name="正方形/長方形 5"/>
          <p:cNvSpPr/>
          <p:nvPr/>
        </p:nvSpPr>
        <p:spPr>
          <a:xfrm>
            <a:off x="844833" y="3487596"/>
            <a:ext cx="8438503" cy="158514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吹き出し 4"/>
          <p:cNvSpPr/>
          <p:nvPr/>
        </p:nvSpPr>
        <p:spPr>
          <a:xfrm>
            <a:off x="5820863" y="3972909"/>
            <a:ext cx="5047433" cy="938424"/>
          </a:xfrm>
          <a:prstGeom prst="wedgeRoundRectCallout">
            <a:avLst>
              <a:gd name="adj1" fmla="val -67151"/>
              <a:gd name="adj2" fmla="val -3895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辞書に存在すればその値を、そうでなければハードコーディングされた値を取得</a:t>
            </a:r>
            <a:endParaRPr kumimoji="1" lang="en-US" altLang="ja-JP" dirty="0" smtClean="0"/>
          </a:p>
        </p:txBody>
      </p:sp>
    </p:spTree>
    <p:extLst>
      <p:ext uri="{BB962C8B-B14F-4D97-AF65-F5344CB8AC3E}">
        <p14:creationId xmlns:p14="http://schemas.microsoft.com/office/powerpoint/2010/main" val="10824644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インスタンスクラス化したので</a:t>
            </a:r>
            <a:endParaRPr kumimoji="1" lang="ja-JP" altLang="en-US" dirty="0"/>
          </a:p>
        </p:txBody>
      </p:sp>
      <p:pic>
        <p:nvPicPr>
          <p:cNvPr id="4" name="図 3"/>
          <p:cNvPicPr>
            <a:picLocks noChangeAspect="1"/>
          </p:cNvPicPr>
          <p:nvPr/>
        </p:nvPicPr>
        <p:blipFill>
          <a:blip r:embed="rId2"/>
          <a:stretch>
            <a:fillRect/>
          </a:stretch>
        </p:blipFill>
        <p:spPr>
          <a:xfrm>
            <a:off x="626752" y="1510293"/>
            <a:ext cx="8098655" cy="3026872"/>
          </a:xfrm>
          <a:prstGeom prst="rect">
            <a:avLst/>
          </a:prstGeom>
        </p:spPr>
      </p:pic>
      <p:sp>
        <p:nvSpPr>
          <p:cNvPr id="5" name="正方形/長方形 4"/>
          <p:cNvSpPr/>
          <p:nvPr/>
        </p:nvSpPr>
        <p:spPr>
          <a:xfrm>
            <a:off x="1245428" y="3056522"/>
            <a:ext cx="5381796" cy="80572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吹き出し 5"/>
          <p:cNvSpPr/>
          <p:nvPr/>
        </p:nvSpPr>
        <p:spPr>
          <a:xfrm>
            <a:off x="6874601" y="2603861"/>
            <a:ext cx="3366680" cy="692789"/>
          </a:xfrm>
          <a:prstGeom prst="wedgeRoundRectCallout">
            <a:avLst>
              <a:gd name="adj1" fmla="val -64563"/>
              <a:gd name="adj2" fmla="val 4734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呼び出し元も修正して完成</a:t>
            </a:r>
            <a:endParaRPr kumimoji="1" lang="en-US" altLang="ja-JP" dirty="0" smtClean="0"/>
          </a:p>
        </p:txBody>
      </p:sp>
      <p:pic>
        <p:nvPicPr>
          <p:cNvPr id="7" name="図 6"/>
          <p:cNvPicPr>
            <a:picLocks noChangeAspect="1"/>
          </p:cNvPicPr>
          <p:nvPr/>
        </p:nvPicPr>
        <p:blipFill>
          <a:blip r:embed="rId3"/>
          <a:stretch>
            <a:fillRect/>
          </a:stretch>
        </p:blipFill>
        <p:spPr>
          <a:xfrm>
            <a:off x="4308485" y="5250676"/>
            <a:ext cx="1952978" cy="1318260"/>
          </a:xfrm>
          <a:prstGeom prst="rect">
            <a:avLst/>
          </a:prstGeom>
        </p:spPr>
      </p:pic>
      <p:sp>
        <p:nvSpPr>
          <p:cNvPr id="8" name="正方形/長方形 7"/>
          <p:cNvSpPr/>
          <p:nvPr/>
        </p:nvSpPr>
        <p:spPr>
          <a:xfrm>
            <a:off x="4733212" y="1978743"/>
            <a:ext cx="1985452" cy="25207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4781109" y="5224215"/>
            <a:ext cx="979611" cy="30572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下矢印 9"/>
          <p:cNvSpPr/>
          <p:nvPr/>
        </p:nvSpPr>
        <p:spPr>
          <a:xfrm>
            <a:off x="4685315" y="4285952"/>
            <a:ext cx="1158137" cy="770709"/>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912459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残る課題</a:t>
            </a:r>
            <a:endParaRPr kumimoji="1" lang="ja-JP" altLang="en-US" dirty="0"/>
          </a:p>
        </p:txBody>
      </p:sp>
      <p:sp>
        <p:nvSpPr>
          <p:cNvPr id="3" name="コンテンツ プレースホルダー 2"/>
          <p:cNvSpPr>
            <a:spLocks noGrp="1"/>
          </p:cNvSpPr>
          <p:nvPr>
            <p:ph idx="1"/>
          </p:nvPr>
        </p:nvSpPr>
        <p:spPr>
          <a:xfrm>
            <a:off x="818712" y="1399326"/>
            <a:ext cx="10554574" cy="3089943"/>
          </a:xfrm>
        </p:spPr>
        <p:txBody>
          <a:bodyPr>
            <a:normAutofit/>
          </a:bodyPr>
          <a:lstStyle/>
          <a:p>
            <a:r>
              <a:rPr lang="ja-JP" altLang="en-US" dirty="0" smtClean="0"/>
              <a:t>ソースコード</a:t>
            </a:r>
            <a:r>
              <a:rPr lang="ja-JP" altLang="en-US" dirty="0"/>
              <a:t>上</a:t>
            </a:r>
            <a:r>
              <a:rPr lang="ja-JP" altLang="en-US" dirty="0" smtClean="0"/>
              <a:t>に分散して記述されているメッセージが把握しにくい。</a:t>
            </a:r>
            <a:r>
              <a:rPr lang="en-US" altLang="ja-JP" dirty="0" smtClean="0">
                <a:solidFill>
                  <a:srgbClr val="FFFF00"/>
                </a:solidFill>
              </a:rPr>
              <a:t>EXCEL</a:t>
            </a:r>
            <a:r>
              <a:rPr lang="ja-JP" altLang="en-US" dirty="0" smtClean="0">
                <a:solidFill>
                  <a:srgbClr val="FFFF00"/>
                </a:solidFill>
              </a:rPr>
              <a:t>で管理出来ていれば全体を把握できる</a:t>
            </a:r>
            <a:r>
              <a:rPr lang="ja-JP" altLang="en-US" dirty="0" smtClean="0"/>
              <a:t>。</a:t>
            </a:r>
            <a:endParaRPr lang="en-US" altLang="ja-JP" dirty="0" smtClean="0"/>
          </a:p>
          <a:p>
            <a:pPr marL="0" lvl="1" indent="0">
              <a:buNone/>
            </a:pPr>
            <a:r>
              <a:rPr lang="en-US" altLang="ja-JP" sz="2800" dirty="0" smtClean="0">
                <a:solidFill>
                  <a:srgbClr val="FF0000"/>
                </a:solidFill>
              </a:rPr>
              <a:t>	</a:t>
            </a:r>
            <a:r>
              <a:rPr lang="en-US" altLang="ja-JP" sz="4000" dirty="0" smtClean="0">
                <a:solidFill>
                  <a:srgbClr val="FF0000"/>
                </a:solidFill>
              </a:rPr>
              <a:t>A:</a:t>
            </a:r>
            <a:r>
              <a:rPr lang="ja-JP" altLang="en-US" sz="4000" dirty="0" smtClean="0">
                <a:solidFill>
                  <a:srgbClr val="FF0000"/>
                </a:solidFill>
              </a:rPr>
              <a:t>「本当</a:t>
            </a:r>
            <a:r>
              <a:rPr lang="ja-JP" altLang="en-US" sz="4000" dirty="0">
                <a:solidFill>
                  <a:srgbClr val="FF0000"/>
                </a:solidFill>
              </a:rPr>
              <a:t>」に、そんな</a:t>
            </a:r>
            <a:r>
              <a:rPr lang="ja-JP" altLang="en-US" sz="4000" dirty="0" err="1">
                <a:solidFill>
                  <a:srgbClr val="FF0000"/>
                </a:solidFill>
              </a:rPr>
              <a:t>事したいの</a:t>
            </a:r>
            <a:r>
              <a:rPr lang="ja-JP" altLang="en-US" sz="4000" dirty="0" err="1" smtClean="0">
                <a:solidFill>
                  <a:srgbClr val="FF0000"/>
                </a:solidFill>
              </a:rPr>
              <a:t>か</a:t>
            </a:r>
            <a:r>
              <a:rPr lang="ja-JP" altLang="en-US" sz="4000" dirty="0" smtClean="0">
                <a:solidFill>
                  <a:srgbClr val="FF0000"/>
                </a:solidFill>
              </a:rPr>
              <a:t>？</a:t>
            </a:r>
            <a:r>
              <a:rPr lang="ja-JP" altLang="en-US" sz="4000" dirty="0" smtClean="0"/>
              <a:t> </a:t>
            </a:r>
            <a:endParaRPr lang="en-US" altLang="ja-JP" sz="4000" dirty="0" smtClean="0"/>
          </a:p>
          <a:p>
            <a:pPr marL="0" lvl="1" indent="0">
              <a:buNone/>
            </a:pPr>
            <a:r>
              <a:rPr lang="en-US" altLang="ja-JP" dirty="0"/>
              <a:t>	</a:t>
            </a:r>
            <a:r>
              <a:rPr lang="ja-JP" altLang="en-US" dirty="0" smtClean="0">
                <a:solidFill>
                  <a:srgbClr val="FFFF00"/>
                </a:solidFill>
              </a:rPr>
              <a:t>どうせ見なくなる事必定</a:t>
            </a:r>
            <a:r>
              <a:rPr lang="ja-JP" altLang="en-US" dirty="0" smtClean="0"/>
              <a:t>だが、まぁ</a:t>
            </a:r>
            <a:r>
              <a:rPr lang="ja-JP" altLang="en-US" dirty="0"/>
              <a:t>、考えてみよう。</a:t>
            </a:r>
            <a:endParaRPr lang="en-US" altLang="ja-JP" dirty="0"/>
          </a:p>
          <a:p>
            <a:endParaRPr lang="en-US" altLang="ja-JP" dirty="0" smtClean="0"/>
          </a:p>
          <a:p>
            <a:r>
              <a:rPr lang="ja-JP" altLang="en-US" dirty="0" smtClean="0"/>
              <a:t>メッセージの定義は、クラス内のフィールド（スタティックな文字列）として定義されている。</a:t>
            </a:r>
            <a:r>
              <a:rPr lang="en-US" altLang="ja-JP" dirty="0" smtClean="0"/>
              <a:t/>
            </a:r>
            <a:br>
              <a:rPr lang="en-US" altLang="ja-JP" dirty="0" smtClean="0"/>
            </a:br>
            <a:r>
              <a:rPr lang="ja-JP" altLang="en-US" dirty="0" smtClean="0"/>
              <a:t>だから</a:t>
            </a:r>
            <a:r>
              <a:rPr lang="en-US" altLang="ja-JP" dirty="0" smtClean="0"/>
              <a:t>…</a:t>
            </a:r>
          </a:p>
        </p:txBody>
      </p:sp>
      <p:sp>
        <p:nvSpPr>
          <p:cNvPr id="5" name="角丸四角形吹き出し 4"/>
          <p:cNvSpPr/>
          <p:nvPr/>
        </p:nvSpPr>
        <p:spPr>
          <a:xfrm>
            <a:off x="7197635" y="4914649"/>
            <a:ext cx="2070038" cy="669623"/>
          </a:xfrm>
          <a:prstGeom prst="wedgeRoundRectCallout">
            <a:avLst>
              <a:gd name="adj1" fmla="val 73620"/>
              <a:gd name="adj2" fmla="val -4285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カンタンよネ？</a:t>
            </a:r>
            <a:endParaRPr kumimoji="1" lang="ja-JP" altLang="en-US" dirty="0"/>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0203" y="4114800"/>
            <a:ext cx="853828" cy="2643051"/>
          </a:xfrm>
          <a:prstGeom prst="rect">
            <a:avLst/>
          </a:prstGeom>
        </p:spPr>
      </p:pic>
    </p:spTree>
    <p:extLst>
      <p:ext uri="{BB962C8B-B14F-4D97-AF65-F5344CB8AC3E}">
        <p14:creationId xmlns:p14="http://schemas.microsoft.com/office/powerpoint/2010/main" val="33496900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リフレクション</a:t>
            </a:r>
            <a:r>
              <a:rPr lang="ja-JP" altLang="en-US" dirty="0" smtClean="0"/>
              <a:t>で</a:t>
            </a:r>
            <a:r>
              <a:rPr lang="ja-JP" altLang="en-US" dirty="0" err="1" smtClean="0"/>
              <a:t>ぎょばぎょば</a:t>
            </a:r>
            <a:endParaRPr kumimoji="1" lang="ja-JP" altLang="en-US" dirty="0"/>
          </a:p>
        </p:txBody>
      </p:sp>
      <p:sp>
        <p:nvSpPr>
          <p:cNvPr id="4" name="コンテンツ プレースホルダー 2"/>
          <p:cNvSpPr>
            <a:spLocks noGrp="1"/>
          </p:cNvSpPr>
          <p:nvPr>
            <p:ph idx="1"/>
          </p:nvPr>
        </p:nvSpPr>
        <p:spPr>
          <a:xfrm>
            <a:off x="548640" y="1185969"/>
            <a:ext cx="10824646" cy="507848"/>
          </a:xfrm>
        </p:spPr>
        <p:txBody>
          <a:bodyPr/>
          <a:lstStyle/>
          <a:p>
            <a:r>
              <a:rPr lang="ja-JP" altLang="en-US" dirty="0"/>
              <a:t>要</a:t>
            </a:r>
            <a:r>
              <a:rPr lang="ja-JP" altLang="en-US" dirty="0" smtClean="0"/>
              <a:t>するに、メッセージ定義を解析すればいいんだよね、リフレクションで</a:t>
            </a:r>
            <a:r>
              <a:rPr kumimoji="1" lang="ja-JP" altLang="en-US" dirty="0" smtClean="0"/>
              <a:t>。</a:t>
            </a:r>
            <a:endParaRPr kumimoji="1" lang="ja-JP" altLang="en-US" dirty="0"/>
          </a:p>
        </p:txBody>
      </p:sp>
      <p:pic>
        <p:nvPicPr>
          <p:cNvPr id="5" name="図 4"/>
          <p:cNvPicPr>
            <a:picLocks noChangeAspect="1"/>
          </p:cNvPicPr>
          <p:nvPr/>
        </p:nvPicPr>
        <p:blipFill>
          <a:blip r:embed="rId2"/>
          <a:stretch>
            <a:fillRect/>
          </a:stretch>
        </p:blipFill>
        <p:spPr>
          <a:xfrm>
            <a:off x="859609" y="1828041"/>
            <a:ext cx="8382726" cy="4961050"/>
          </a:xfrm>
          <a:prstGeom prst="rect">
            <a:avLst/>
          </a:prstGeom>
        </p:spPr>
      </p:pic>
      <p:sp>
        <p:nvSpPr>
          <p:cNvPr id="6" name="正方形/長方形 5"/>
          <p:cNvSpPr/>
          <p:nvPr/>
        </p:nvSpPr>
        <p:spPr>
          <a:xfrm>
            <a:off x="1079964" y="2712534"/>
            <a:ext cx="8251269" cy="183334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吹き出し 6"/>
          <p:cNvSpPr/>
          <p:nvPr/>
        </p:nvSpPr>
        <p:spPr>
          <a:xfrm>
            <a:off x="5050972" y="1743664"/>
            <a:ext cx="4077737" cy="772739"/>
          </a:xfrm>
          <a:prstGeom prst="wedgeRoundRectCallout">
            <a:avLst>
              <a:gd name="adj1" fmla="val -41432"/>
              <a:gd name="adj2" fmla="val 8934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err="1" smtClean="0"/>
              <a:t>AppDomain</a:t>
            </a:r>
            <a:r>
              <a:rPr kumimoji="1" lang="ja-JP" altLang="en-US" dirty="0" smtClean="0"/>
              <a:t>内に読み込まれている全てのアセンブリから抽出</a:t>
            </a:r>
            <a:endParaRPr kumimoji="1" lang="en-US" altLang="ja-JP" dirty="0" smtClean="0"/>
          </a:p>
        </p:txBody>
      </p:sp>
      <p:sp>
        <p:nvSpPr>
          <p:cNvPr id="8" name="角丸四角形吹き出し 7"/>
          <p:cNvSpPr/>
          <p:nvPr/>
        </p:nvSpPr>
        <p:spPr>
          <a:xfrm>
            <a:off x="6662509" y="2805634"/>
            <a:ext cx="3889195" cy="844006"/>
          </a:xfrm>
          <a:prstGeom prst="wedgeRoundRectCallout">
            <a:avLst>
              <a:gd name="adj1" fmla="val -66428"/>
              <a:gd name="adj2" fmla="val 3832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関係のある定義だけに絞り込む</a:t>
            </a:r>
            <a:endParaRPr kumimoji="1" lang="en-US" altLang="ja-JP" dirty="0" smtClean="0"/>
          </a:p>
          <a:p>
            <a:pPr algn="ctr"/>
            <a:r>
              <a:rPr kumimoji="1" lang="ja-JP" altLang="en-US" dirty="0" smtClean="0"/>
              <a:t>（ここでは名前空間を使用）</a:t>
            </a:r>
            <a:endParaRPr kumimoji="1" lang="en-US" altLang="ja-JP" dirty="0" smtClean="0"/>
          </a:p>
        </p:txBody>
      </p:sp>
      <p:sp>
        <p:nvSpPr>
          <p:cNvPr id="9" name="角丸四角形吹き出し 8"/>
          <p:cNvSpPr/>
          <p:nvPr/>
        </p:nvSpPr>
        <p:spPr>
          <a:xfrm>
            <a:off x="9003845" y="4586361"/>
            <a:ext cx="2857229" cy="844006"/>
          </a:xfrm>
          <a:prstGeom prst="wedgeRoundRectCallout">
            <a:avLst>
              <a:gd name="adj1" fmla="val -49207"/>
              <a:gd name="adj2" fmla="val -8446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ジェネリッククラス内の定義は無視</a:t>
            </a:r>
            <a:endParaRPr kumimoji="1" lang="en-US" altLang="ja-JP" dirty="0" smtClean="0"/>
          </a:p>
        </p:txBody>
      </p:sp>
      <p:sp>
        <p:nvSpPr>
          <p:cNvPr id="10" name="正方形/長方形 9"/>
          <p:cNvSpPr/>
          <p:nvPr/>
        </p:nvSpPr>
        <p:spPr>
          <a:xfrm>
            <a:off x="1306387" y="5791199"/>
            <a:ext cx="2325087" cy="76004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吹き出し 10"/>
          <p:cNvSpPr/>
          <p:nvPr/>
        </p:nvSpPr>
        <p:spPr>
          <a:xfrm>
            <a:off x="4078252" y="5943599"/>
            <a:ext cx="2857229" cy="649361"/>
          </a:xfrm>
          <a:prstGeom prst="wedgeRoundRectCallout">
            <a:avLst>
              <a:gd name="adj1" fmla="val -68561"/>
              <a:gd name="adj2" fmla="val -3751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EXCEL</a:t>
            </a:r>
            <a:r>
              <a:rPr kumimoji="1" lang="ja-JP" altLang="en-US" dirty="0"/>
              <a:t>ファイル</a:t>
            </a:r>
            <a:r>
              <a:rPr kumimoji="1" lang="ja-JP" altLang="en-US" dirty="0" smtClean="0"/>
              <a:t>に出力</a:t>
            </a:r>
            <a:endParaRPr kumimoji="1" lang="en-US" altLang="ja-JP" dirty="0" smtClean="0"/>
          </a:p>
        </p:txBody>
      </p:sp>
    </p:spTree>
    <p:extLst>
      <p:ext uri="{BB962C8B-B14F-4D97-AF65-F5344CB8AC3E}">
        <p14:creationId xmlns:p14="http://schemas.microsoft.com/office/powerpoint/2010/main" val="40484599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これで文句ない？</a:t>
            </a:r>
            <a:endParaRPr kumimoji="1" lang="ja-JP" altLang="en-US" dirty="0"/>
          </a:p>
        </p:txBody>
      </p:sp>
      <p:pic>
        <p:nvPicPr>
          <p:cNvPr id="4" name="図 3"/>
          <p:cNvPicPr>
            <a:picLocks noChangeAspect="1"/>
          </p:cNvPicPr>
          <p:nvPr/>
        </p:nvPicPr>
        <p:blipFill>
          <a:blip r:embed="rId2"/>
          <a:stretch>
            <a:fillRect/>
          </a:stretch>
        </p:blipFill>
        <p:spPr>
          <a:xfrm>
            <a:off x="1048050" y="1582743"/>
            <a:ext cx="5654530" cy="914479"/>
          </a:xfrm>
          <a:prstGeom prst="rect">
            <a:avLst/>
          </a:prstGeom>
        </p:spPr>
      </p:pic>
      <p:sp>
        <p:nvSpPr>
          <p:cNvPr id="5" name="角丸四角形吹き出し 4"/>
          <p:cNvSpPr/>
          <p:nvPr/>
        </p:nvSpPr>
        <p:spPr>
          <a:xfrm>
            <a:off x="7047874" y="1833154"/>
            <a:ext cx="4821907" cy="1201784"/>
          </a:xfrm>
          <a:prstGeom prst="wedgeRoundRectCallout">
            <a:avLst>
              <a:gd name="adj1" fmla="val -63865"/>
              <a:gd name="adj2" fmla="val -3642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このファイルを元ネタにすれば良いよね？</a:t>
            </a:r>
            <a:endParaRPr kumimoji="1" lang="en-US" altLang="ja-JP" dirty="0" smtClean="0"/>
          </a:p>
          <a:p>
            <a:pPr algn="ctr"/>
            <a:r>
              <a:rPr kumimoji="1" lang="ja-JP" altLang="en-US" dirty="0" smtClean="0"/>
              <a:t>「一覧が見たい」のなら、どうぞ</a:t>
            </a:r>
            <a:r>
              <a:rPr kumimoji="1" lang="en-US" altLang="ja-JP" dirty="0" smtClean="0"/>
              <a:t>EXCEL</a:t>
            </a:r>
            <a:r>
              <a:rPr kumimoji="1" lang="ja-JP" altLang="en-US" dirty="0" smtClean="0"/>
              <a:t>の神機能を使って見まくって下さい。</a:t>
            </a:r>
            <a:endParaRPr kumimoji="1" lang="en-US" altLang="ja-JP" dirty="0" smtClean="0"/>
          </a:p>
        </p:txBody>
      </p:sp>
      <p:sp>
        <p:nvSpPr>
          <p:cNvPr id="7" name="コンテンツ プレースホルダー 2"/>
          <p:cNvSpPr>
            <a:spLocks noGrp="1"/>
          </p:cNvSpPr>
          <p:nvPr>
            <p:ph idx="1"/>
          </p:nvPr>
        </p:nvSpPr>
        <p:spPr>
          <a:xfrm>
            <a:off x="810000" y="3241717"/>
            <a:ext cx="10824646" cy="3058344"/>
          </a:xfrm>
        </p:spPr>
        <p:txBody>
          <a:bodyPr>
            <a:normAutofit/>
          </a:bodyPr>
          <a:lstStyle/>
          <a:p>
            <a:r>
              <a:rPr kumimoji="1" lang="ja-JP" altLang="en-US" dirty="0" smtClean="0"/>
              <a:t>エンハンスネタとして：</a:t>
            </a:r>
            <a:endParaRPr kumimoji="1" lang="en-US" altLang="ja-JP" dirty="0" smtClean="0"/>
          </a:p>
          <a:p>
            <a:pPr lvl="1"/>
            <a:r>
              <a:rPr lang="en-US" altLang="ja-JP" dirty="0" err="1" smtClean="0"/>
              <a:t>GetMessage</a:t>
            </a:r>
            <a:r>
              <a:rPr lang="ja-JP" altLang="en-US" dirty="0" smtClean="0"/>
              <a:t>に</a:t>
            </a:r>
            <a:r>
              <a:rPr lang="ja-JP" altLang="en-US" dirty="0" smtClean="0">
                <a:solidFill>
                  <a:srgbClr val="FFFF00"/>
                </a:solidFill>
              </a:rPr>
              <a:t>可変引数</a:t>
            </a:r>
            <a:r>
              <a:rPr lang="ja-JP" altLang="en-US" dirty="0" smtClean="0"/>
              <a:t>を追加すれば、</a:t>
            </a:r>
            <a:r>
              <a:rPr lang="en-US" altLang="ja-JP" dirty="0" err="1" smtClean="0">
                <a:solidFill>
                  <a:srgbClr val="FFFF00"/>
                </a:solidFill>
              </a:rPr>
              <a:t>FormatMessage</a:t>
            </a:r>
            <a:r>
              <a:rPr lang="ja-JP" altLang="en-US" dirty="0" smtClean="0"/>
              <a:t>とか作れるね。</a:t>
            </a:r>
            <a:endParaRPr kumimoji="1" lang="en-US" altLang="ja-JP" dirty="0" smtClean="0"/>
          </a:p>
          <a:p>
            <a:pPr lvl="1"/>
            <a:r>
              <a:rPr lang="ja-JP" altLang="en-US" dirty="0"/>
              <a:t>上記</a:t>
            </a:r>
            <a:r>
              <a:rPr lang="ja-JP" altLang="en-US" dirty="0" smtClean="0"/>
              <a:t>の</a:t>
            </a:r>
            <a:r>
              <a:rPr lang="en-US" altLang="ja-JP" dirty="0" smtClean="0"/>
              <a:t>EXCEL</a:t>
            </a:r>
            <a:r>
              <a:rPr lang="ja-JP" altLang="en-US" dirty="0" smtClean="0"/>
              <a:t>フォーマットを拡張して、</a:t>
            </a:r>
            <a:r>
              <a:rPr lang="ja-JP" altLang="en-US" dirty="0" smtClean="0">
                <a:solidFill>
                  <a:srgbClr val="FFFF00"/>
                </a:solidFill>
              </a:rPr>
              <a:t>カスタマイズしたいメッセージだけを書き入れるカラムを追加</a:t>
            </a:r>
            <a:r>
              <a:rPr lang="ja-JP" altLang="en-US" dirty="0" smtClean="0"/>
              <a:t>する。</a:t>
            </a:r>
            <a:endParaRPr lang="en-US" altLang="ja-JP" dirty="0" smtClean="0"/>
          </a:p>
          <a:p>
            <a:pPr marL="914400" lvl="2" indent="0">
              <a:buNone/>
            </a:pPr>
            <a:r>
              <a:rPr lang="ja-JP" altLang="en-US" dirty="0" smtClean="0"/>
              <a:t>→ </a:t>
            </a:r>
            <a:r>
              <a:rPr lang="ja-JP" altLang="en-US" dirty="0">
                <a:solidFill>
                  <a:srgbClr val="FFFF00"/>
                </a:solidFill>
              </a:rPr>
              <a:t>ハードコーディングされたメッセージと比較しながら、メッセージを修正できる</a:t>
            </a:r>
            <a:r>
              <a:rPr lang="ja-JP" altLang="en-US" dirty="0" smtClean="0">
                <a:solidFill>
                  <a:srgbClr val="FFFF00"/>
                </a:solidFill>
              </a:rPr>
              <a:t>。</a:t>
            </a:r>
            <a:endParaRPr lang="en-US" altLang="ja-JP" dirty="0">
              <a:solidFill>
                <a:srgbClr val="FFFF00"/>
              </a:solidFill>
            </a:endParaRPr>
          </a:p>
          <a:p>
            <a:pPr lvl="1"/>
            <a:r>
              <a:rPr lang="ja-JP" altLang="en-US" dirty="0" smtClean="0"/>
              <a:t>リフレクションで参照するアセンブリは、フォルダ内の</a:t>
            </a:r>
            <a:r>
              <a:rPr lang="en-US" altLang="ja-JP" dirty="0" smtClean="0"/>
              <a:t>DLL</a:t>
            </a:r>
            <a:r>
              <a:rPr lang="ja-JP" altLang="en-US" dirty="0" smtClean="0"/>
              <a:t>を一括読み取り出来るようにする・あるいは別のツールとして分離する。</a:t>
            </a:r>
            <a:endParaRPr lang="en-US" altLang="ja-JP" dirty="0" smtClean="0"/>
          </a:p>
          <a:p>
            <a:pPr lvl="1"/>
            <a:r>
              <a:rPr lang="en-US" altLang="ja-JP" dirty="0" smtClean="0">
                <a:solidFill>
                  <a:srgbClr val="00B0F0"/>
                </a:solidFill>
              </a:rPr>
              <a:t>String</a:t>
            </a:r>
            <a:r>
              <a:rPr lang="ja-JP" altLang="en-US" dirty="0" smtClean="0"/>
              <a:t>ではなく、</a:t>
            </a:r>
            <a:r>
              <a:rPr lang="ja-JP" altLang="en-US" dirty="0" smtClean="0">
                <a:solidFill>
                  <a:srgbClr val="FFFF00"/>
                </a:solidFill>
              </a:rPr>
              <a:t>何らかのモデルクラス</a:t>
            </a:r>
            <a:r>
              <a:rPr lang="ja-JP" altLang="en-US" dirty="0" smtClean="0"/>
              <a:t>を使わせることにより、もっと多くの情報をマッピング出来る。</a:t>
            </a:r>
            <a:endParaRPr lang="en-US" altLang="ja-JP" dirty="0" smtClean="0"/>
          </a:p>
          <a:p>
            <a:pPr marL="914400" lvl="2" indent="0">
              <a:buNone/>
            </a:pPr>
            <a:r>
              <a:rPr lang="ja-JP" altLang="en-US" dirty="0" smtClean="0"/>
              <a:t>例：メッセージボックスに出力する事を前提に、メッセージボックスの</a:t>
            </a:r>
            <a:r>
              <a:rPr lang="ja-JP" altLang="en-US" dirty="0" smtClean="0">
                <a:solidFill>
                  <a:srgbClr val="FFFF00"/>
                </a:solidFill>
              </a:rPr>
              <a:t>アイコンを指定させる</a:t>
            </a:r>
            <a:r>
              <a:rPr lang="ja-JP" altLang="en-US" dirty="0" smtClean="0"/>
              <a:t>とか、メッセージボックスの</a:t>
            </a:r>
            <a:r>
              <a:rPr lang="ja-JP" altLang="en-US" dirty="0" smtClean="0">
                <a:solidFill>
                  <a:srgbClr val="FFFF00"/>
                </a:solidFill>
              </a:rPr>
              <a:t>戻り値をタイプセーフ</a:t>
            </a:r>
            <a:r>
              <a:rPr lang="ja-JP" altLang="en-US" dirty="0" smtClean="0"/>
              <a:t>にする（モデルクラスをジェネリックにして、</a:t>
            </a:r>
            <a:r>
              <a:rPr lang="en-US" altLang="ja-JP" dirty="0" smtClean="0"/>
              <a:t>T</a:t>
            </a:r>
            <a:r>
              <a:rPr lang="ja-JP" altLang="en-US" dirty="0" smtClean="0"/>
              <a:t>型に列挙型を指定させるなど）</a:t>
            </a:r>
            <a:endParaRPr lang="en-US" altLang="ja-JP" dirty="0" smtClean="0"/>
          </a:p>
        </p:txBody>
      </p:sp>
    </p:spTree>
    <p:extLst>
      <p:ext uri="{BB962C8B-B14F-4D97-AF65-F5344CB8AC3E}">
        <p14:creationId xmlns:p14="http://schemas.microsoft.com/office/powerpoint/2010/main" val="14224875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開発手順がどう変わるか？</a:t>
            </a:r>
            <a:endParaRPr kumimoji="1" lang="ja-JP" altLang="en-US" dirty="0"/>
          </a:p>
        </p:txBody>
      </p:sp>
      <p:sp>
        <p:nvSpPr>
          <p:cNvPr id="3" name="コンテンツ プレースホルダー 2"/>
          <p:cNvSpPr>
            <a:spLocks noGrp="1"/>
          </p:cNvSpPr>
          <p:nvPr>
            <p:ph idx="1"/>
          </p:nvPr>
        </p:nvSpPr>
        <p:spPr>
          <a:xfrm>
            <a:off x="528145" y="1370723"/>
            <a:ext cx="11359056" cy="2893850"/>
          </a:xfrm>
        </p:spPr>
        <p:txBody>
          <a:bodyPr>
            <a:normAutofit/>
          </a:bodyPr>
          <a:lstStyle/>
          <a:p>
            <a:r>
              <a:rPr kumimoji="1" lang="ja-JP" altLang="en-US" dirty="0" smtClean="0"/>
              <a:t>ソースにメッセージを直接定義する。従って、仕様書には単に</a:t>
            </a:r>
            <a:r>
              <a:rPr kumimoji="1" lang="en-US" altLang="ja-JP" dirty="0" smtClean="0"/>
              <a:t>UI</a:t>
            </a:r>
            <a:r>
              <a:rPr kumimoji="1" lang="ja-JP" altLang="en-US" dirty="0" smtClean="0"/>
              <a:t>表示したい</a:t>
            </a:r>
            <a:r>
              <a:rPr kumimoji="1" lang="ja-JP" altLang="en-US" dirty="0" smtClean="0">
                <a:solidFill>
                  <a:srgbClr val="FFFF00"/>
                </a:solidFill>
              </a:rPr>
              <a:t>メッセージをそのまま記述</a:t>
            </a:r>
            <a:r>
              <a:rPr kumimoji="1" lang="ja-JP" altLang="en-US" dirty="0" smtClean="0"/>
              <a:t>するだけ。</a:t>
            </a:r>
            <a:endParaRPr kumimoji="1" lang="en-US" altLang="ja-JP" dirty="0" smtClean="0"/>
          </a:p>
          <a:p>
            <a:r>
              <a:rPr lang="ja-JP" altLang="en-US" dirty="0" smtClean="0">
                <a:solidFill>
                  <a:srgbClr val="FFFF00"/>
                </a:solidFill>
              </a:rPr>
              <a:t>ソースコード上の定義のすぐそばでその定義を使える</a:t>
            </a:r>
            <a:r>
              <a:rPr lang="ja-JP" altLang="en-US" dirty="0" smtClean="0"/>
              <a:t>（間違えにくい・しかもハードコードされたメッセージが直視出来るから確認しやすい・ソースだけでメッセージの対応付けを把握可能）</a:t>
            </a:r>
            <a:endParaRPr lang="en-US" altLang="ja-JP" dirty="0" smtClean="0"/>
          </a:p>
          <a:p>
            <a:r>
              <a:rPr lang="ja-JP" altLang="en-US" dirty="0" smtClean="0"/>
              <a:t>（ほぼ）</a:t>
            </a:r>
            <a:r>
              <a:rPr lang="ja-JP" altLang="en-US" dirty="0" smtClean="0">
                <a:solidFill>
                  <a:srgbClr val="FFFF00"/>
                </a:solidFill>
              </a:rPr>
              <a:t>タイプセーフである</a:t>
            </a:r>
            <a:endParaRPr lang="en-US" altLang="ja-JP" dirty="0" smtClean="0">
              <a:solidFill>
                <a:srgbClr val="FFFF00"/>
              </a:solidFill>
            </a:endParaRPr>
          </a:p>
          <a:p>
            <a:pPr lvl="1"/>
            <a:r>
              <a:rPr lang="ja-JP" altLang="en-US" dirty="0" smtClean="0"/>
              <a:t>ラムダ</a:t>
            </a:r>
            <a:r>
              <a:rPr lang="ja-JP" altLang="en-US" dirty="0"/>
              <a:t>式</a:t>
            </a:r>
            <a:r>
              <a:rPr lang="ja-JP" altLang="en-US" dirty="0" smtClean="0"/>
              <a:t>がフィールド参照式であることを前提としているだけ。</a:t>
            </a:r>
            <a:endParaRPr lang="en-US" altLang="ja-JP" dirty="0" smtClean="0"/>
          </a:p>
          <a:p>
            <a:pPr lvl="1"/>
            <a:r>
              <a:rPr lang="ja-JP" altLang="en-US" dirty="0"/>
              <a:t>スペルミスなどの、単純ミスによるキー名を指定する可能性は無い。だって、ビルドできないし</a:t>
            </a:r>
            <a:r>
              <a:rPr lang="ja-JP" altLang="en-US" dirty="0" smtClean="0"/>
              <a:t>。</a:t>
            </a:r>
            <a:endParaRPr lang="en-US" altLang="ja-JP"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3835" y="4593490"/>
            <a:ext cx="3168164" cy="2112109"/>
          </a:xfrm>
          <a:prstGeom prst="rect">
            <a:avLst/>
          </a:prstGeom>
        </p:spPr>
      </p:pic>
    </p:spTree>
    <p:extLst>
      <p:ext uri="{BB962C8B-B14F-4D97-AF65-F5344CB8AC3E}">
        <p14:creationId xmlns:p14="http://schemas.microsoft.com/office/powerpoint/2010/main" val="3985016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開発手順がどう変わるか？</a:t>
            </a:r>
            <a:endParaRPr kumimoji="1" lang="ja-JP" altLang="en-US" dirty="0"/>
          </a:p>
        </p:txBody>
      </p:sp>
      <p:sp>
        <p:nvSpPr>
          <p:cNvPr id="4" name="コンテンツ プレースホルダー 2"/>
          <p:cNvSpPr>
            <a:spLocks noGrp="1"/>
          </p:cNvSpPr>
          <p:nvPr>
            <p:ph idx="1"/>
          </p:nvPr>
        </p:nvSpPr>
        <p:spPr>
          <a:xfrm>
            <a:off x="504497" y="1537063"/>
            <a:ext cx="11359056" cy="2841395"/>
          </a:xfrm>
        </p:spPr>
        <p:txBody>
          <a:bodyPr>
            <a:normAutofit fontScale="92500" lnSpcReduction="20000"/>
          </a:bodyPr>
          <a:lstStyle/>
          <a:p>
            <a:r>
              <a:rPr lang="ja-JP" altLang="en-US" dirty="0">
                <a:solidFill>
                  <a:srgbClr val="FFFF00"/>
                </a:solidFill>
              </a:rPr>
              <a:t>キー名の事は忘れて良い</a:t>
            </a:r>
            <a:r>
              <a:rPr lang="ja-JP" altLang="en-US" dirty="0"/>
              <a:t>。定義は「そこ」</a:t>
            </a:r>
            <a:r>
              <a:rPr lang="ja-JP" altLang="en-US" dirty="0" smtClean="0"/>
              <a:t>にハードコーディングされているし、非人間的</a:t>
            </a:r>
            <a:r>
              <a:rPr lang="ja-JP" altLang="en-US" dirty="0"/>
              <a:t>な、連番管理とかいらない。</a:t>
            </a:r>
            <a:endParaRPr lang="en-US" altLang="ja-JP" dirty="0"/>
          </a:p>
          <a:p>
            <a:pPr lvl="1"/>
            <a:r>
              <a:rPr lang="ja-JP" altLang="en-US" dirty="0"/>
              <a:t>メッセージをオーバーライドしたい運用管理者だけが、識別しやすいシンボル名ベースのキーで区別すればよい。</a:t>
            </a:r>
            <a:endParaRPr lang="en-US" altLang="ja-JP" dirty="0"/>
          </a:p>
          <a:p>
            <a:r>
              <a:rPr lang="ja-JP" altLang="en-US" dirty="0" smtClean="0">
                <a:solidFill>
                  <a:srgbClr val="FFFF00"/>
                </a:solidFill>
              </a:rPr>
              <a:t>インテリセンス・リファクタリングツール・静的解析ツールに親和性がある</a:t>
            </a:r>
            <a:r>
              <a:rPr lang="ja-JP" altLang="en-US" dirty="0" smtClean="0"/>
              <a:t>。</a:t>
            </a:r>
            <a:endParaRPr lang="en-US" altLang="ja-JP" dirty="0" smtClean="0"/>
          </a:p>
          <a:p>
            <a:pPr lvl="1"/>
            <a:r>
              <a:rPr lang="ja-JP" altLang="en-US" dirty="0" smtClean="0"/>
              <a:t>キー名の変更も楽々。相応しくないと思えばすぐに修正出来る。変更に失敗してもビルドエラーで検出できる。</a:t>
            </a:r>
            <a:endParaRPr lang="en-US" altLang="ja-JP" dirty="0" smtClean="0"/>
          </a:p>
          <a:p>
            <a:pPr lvl="1"/>
            <a:r>
              <a:rPr lang="ja-JP" altLang="en-US" dirty="0"/>
              <a:t>誰</a:t>
            </a:r>
            <a:r>
              <a:rPr lang="ja-JP" altLang="en-US" dirty="0" smtClean="0"/>
              <a:t>がこのメッセージを参照しているのか、なんて、</a:t>
            </a:r>
            <a:r>
              <a:rPr lang="en-US" altLang="ja-JP" dirty="0" smtClean="0"/>
              <a:t>EXCEL</a:t>
            </a:r>
            <a:r>
              <a:rPr lang="ja-JP" altLang="en-US" dirty="0" smtClean="0"/>
              <a:t>なんて見なくてもすぐに把握可能。</a:t>
            </a:r>
            <a:endParaRPr lang="en-US" altLang="ja-JP" dirty="0" smtClean="0"/>
          </a:p>
          <a:p>
            <a:r>
              <a:rPr lang="ja-JP" altLang="en-US" dirty="0"/>
              <a:t>メッセージ定義は全てソースコード上に存在するので、</a:t>
            </a:r>
            <a:r>
              <a:rPr lang="ja-JP" altLang="en-US" dirty="0">
                <a:solidFill>
                  <a:srgbClr val="FFFF00"/>
                </a:solidFill>
              </a:rPr>
              <a:t>マージが</a:t>
            </a:r>
            <a:r>
              <a:rPr lang="ja-JP" altLang="en-US" dirty="0" smtClean="0">
                <a:solidFill>
                  <a:srgbClr val="FFFF00"/>
                </a:solidFill>
              </a:rPr>
              <a:t>楽</a:t>
            </a:r>
            <a:r>
              <a:rPr lang="ja-JP" altLang="en-US" dirty="0" smtClean="0"/>
              <a:t>。</a:t>
            </a:r>
            <a:endParaRPr lang="en-US" altLang="ja-JP" dirty="0"/>
          </a:p>
          <a:p>
            <a:r>
              <a:rPr kumimoji="1" lang="ja-JP" altLang="en-US" dirty="0" smtClean="0"/>
              <a:t>メッセージの</a:t>
            </a:r>
            <a:r>
              <a:rPr kumimoji="1" lang="ja-JP" altLang="en-US" dirty="0"/>
              <a:t>差し替</a:t>
            </a:r>
            <a:r>
              <a:rPr kumimoji="1" lang="ja-JP" altLang="en-US" dirty="0" smtClean="0"/>
              <a:t>えは、</a:t>
            </a:r>
            <a:r>
              <a:rPr kumimoji="1" lang="ja-JP" altLang="en-US" dirty="0" smtClean="0">
                <a:solidFill>
                  <a:srgbClr val="FFFF00"/>
                </a:solidFill>
              </a:rPr>
              <a:t>完全に運用の現場に移譲できる</a:t>
            </a:r>
            <a:r>
              <a:rPr kumimoji="1" lang="ja-JP" altLang="en-US" dirty="0" smtClean="0"/>
              <a:t>。</a:t>
            </a:r>
            <a:endParaRPr kumimoji="1" lang="en-US" altLang="ja-JP" dirty="0" smtClean="0"/>
          </a:p>
          <a:p>
            <a:pPr lvl="1"/>
            <a:r>
              <a:rPr lang="ja-JP" altLang="en-US" dirty="0" smtClean="0"/>
              <a:t>差し替え用の元ネタファイルを提供できるので、後は勝手にやってよ。</a:t>
            </a:r>
            <a:r>
              <a:rPr lang="ja-JP" altLang="en-US" dirty="0" err="1" smtClean="0"/>
              <a:t>って</a:t>
            </a:r>
            <a:r>
              <a:rPr lang="ja-JP" altLang="en-US" dirty="0" smtClean="0"/>
              <a:t>言える。</a:t>
            </a:r>
            <a:endParaRPr lang="en-US" altLang="ja-JP" dirty="0" smtClean="0"/>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1883" y="4378459"/>
            <a:ext cx="2230115" cy="2075092"/>
          </a:xfrm>
          <a:prstGeom prst="rect">
            <a:avLst/>
          </a:prstGeom>
        </p:spPr>
      </p:pic>
      <p:sp>
        <p:nvSpPr>
          <p:cNvPr id="7" name="コンテンツ プレースホルダー 2"/>
          <p:cNvSpPr txBox="1">
            <a:spLocks/>
          </p:cNvSpPr>
          <p:nvPr/>
        </p:nvSpPr>
        <p:spPr>
          <a:xfrm>
            <a:off x="731781" y="4911118"/>
            <a:ext cx="7852543" cy="1615805"/>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kumimoji="1"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kumimoji="1"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kumimoji="1"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9pPr>
          </a:lstStyle>
          <a:p>
            <a:pPr marL="0" indent="0">
              <a:buNone/>
            </a:pPr>
            <a:r>
              <a:rPr lang="ja-JP" altLang="en-US" dirty="0" smtClean="0"/>
              <a:t>最終的に、開発・保守の効率を上げるという「価値」を生み出すということが重要。</a:t>
            </a:r>
            <a:endParaRPr lang="en-US" altLang="ja-JP" dirty="0" smtClean="0"/>
          </a:p>
          <a:p>
            <a:pPr marL="0" indent="0">
              <a:buNone/>
            </a:pPr>
            <a:r>
              <a:rPr lang="ja-JP" altLang="en-US" dirty="0" smtClean="0"/>
              <a:t>これを出発点にしないと、合意形成は難しい。なぜなら、太古の手法を変えたくないという心理が働くから。</a:t>
            </a:r>
            <a:endParaRPr lang="en-US" altLang="ja-JP" dirty="0" smtClean="0"/>
          </a:p>
        </p:txBody>
      </p:sp>
    </p:spTree>
    <p:extLst>
      <p:ext uri="{BB962C8B-B14F-4D97-AF65-F5344CB8AC3E}">
        <p14:creationId xmlns:p14="http://schemas.microsoft.com/office/powerpoint/2010/main" val="532070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休憩</a:t>
            </a:r>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0666324" y="3793211"/>
            <a:ext cx="830348" cy="2675171"/>
          </a:xfrm>
          <a:prstGeom prst="rect">
            <a:avLst/>
          </a:prstGeom>
        </p:spPr>
      </p:pic>
    </p:spTree>
    <p:extLst>
      <p:ext uri="{BB962C8B-B14F-4D97-AF65-F5344CB8AC3E}">
        <p14:creationId xmlns:p14="http://schemas.microsoft.com/office/powerpoint/2010/main" val="2989649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アジェンダ</a:t>
            </a:r>
            <a:endParaRPr kumimoji="1" lang="ja-JP" altLang="en-US" dirty="0"/>
          </a:p>
        </p:txBody>
      </p:sp>
      <p:sp>
        <p:nvSpPr>
          <p:cNvPr id="3" name="コンテンツ プレースホルダー 2"/>
          <p:cNvSpPr>
            <a:spLocks noGrp="1"/>
          </p:cNvSpPr>
          <p:nvPr>
            <p:ph idx="1"/>
          </p:nvPr>
        </p:nvSpPr>
        <p:spPr>
          <a:xfrm>
            <a:off x="818712" y="1502749"/>
            <a:ext cx="10554574" cy="3825996"/>
          </a:xfrm>
        </p:spPr>
        <p:txBody>
          <a:bodyPr/>
          <a:lstStyle/>
          <a:p>
            <a:r>
              <a:rPr kumimoji="1" lang="ja-JP" altLang="en-US" dirty="0" smtClean="0"/>
              <a:t>ダークサイド</a:t>
            </a:r>
            <a:r>
              <a:rPr kumimoji="1" lang="en-US" altLang="ja-JP" dirty="0" smtClean="0"/>
              <a:t>EXCEL</a:t>
            </a:r>
            <a:r>
              <a:rPr kumimoji="1" lang="ja-JP" altLang="en-US" dirty="0" smtClean="0"/>
              <a:t>仕様書</a:t>
            </a:r>
            <a:endParaRPr kumimoji="1" lang="en-US" altLang="ja-JP" dirty="0" smtClean="0"/>
          </a:p>
          <a:p>
            <a:r>
              <a:rPr lang="ja-JP" altLang="en-US" dirty="0" smtClean="0"/>
              <a:t>メッセージテーブルあるある</a:t>
            </a:r>
            <a:endParaRPr lang="en-US" altLang="ja-JP" dirty="0" smtClean="0"/>
          </a:p>
          <a:p>
            <a:r>
              <a:rPr kumimoji="1" lang="en-US" altLang="ja-JP" dirty="0" smtClean="0"/>
              <a:t>CSV</a:t>
            </a:r>
            <a:r>
              <a:rPr kumimoji="1" lang="ja-JP" altLang="en-US" dirty="0" smtClean="0"/>
              <a:t>ファイルのあれこれ</a:t>
            </a:r>
            <a:endParaRPr kumimoji="1" lang="en-US" altLang="ja-JP" dirty="0" smtClean="0"/>
          </a:p>
          <a:p>
            <a:r>
              <a:rPr lang="ja-JP" altLang="en-US" dirty="0" smtClean="0"/>
              <a:t>まとめ</a:t>
            </a:r>
            <a:endParaRPr lang="en-US" altLang="ja-JP" dirty="0" smtClean="0"/>
          </a:p>
          <a:p>
            <a:endParaRPr kumimoji="1" lang="en-US" altLang="ja-JP" dirty="0"/>
          </a:p>
          <a:p>
            <a:endParaRPr lang="en-US" altLang="ja-JP" dirty="0" smtClean="0"/>
          </a:p>
          <a:p>
            <a:r>
              <a:rPr kumimoji="1" lang="ja-JP" altLang="en-US" dirty="0"/>
              <a:t>長</a:t>
            </a:r>
            <a:r>
              <a:rPr kumimoji="1" lang="ja-JP" altLang="en-US" dirty="0" smtClean="0"/>
              <a:t>いです。お菓子でも食べながらゆるゆるとどうぞ！</a:t>
            </a:r>
            <a:endParaRPr kumimoji="1" lang="en-US" altLang="ja-JP" dirty="0" smtClean="0"/>
          </a:p>
        </p:txBody>
      </p:sp>
    </p:spTree>
    <p:extLst>
      <p:ext uri="{BB962C8B-B14F-4D97-AF65-F5344CB8AC3E}">
        <p14:creationId xmlns:p14="http://schemas.microsoft.com/office/powerpoint/2010/main" val="16318728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CSV</a:t>
            </a:r>
            <a:r>
              <a:rPr kumimoji="1" lang="ja-JP" altLang="en-US" dirty="0" smtClean="0"/>
              <a:t>ファイルのあれこれ </a:t>
            </a:r>
            <a:r>
              <a:rPr kumimoji="1" lang="en-US" altLang="ja-JP" dirty="0" smtClean="0"/>
              <a:t>(1)</a:t>
            </a:r>
            <a:endParaRPr kumimoji="1" lang="ja-JP" altLang="en-US" dirty="0"/>
          </a:p>
        </p:txBody>
      </p:sp>
      <p:sp>
        <p:nvSpPr>
          <p:cNvPr id="3" name="テキスト プレースホルダー 2"/>
          <p:cNvSpPr>
            <a:spLocks noGrp="1"/>
          </p:cNvSpPr>
          <p:nvPr>
            <p:ph type="body" idx="1"/>
          </p:nvPr>
        </p:nvSpPr>
        <p:spPr/>
        <p:txBody>
          <a:bodyPr/>
          <a:lstStyle/>
          <a:p>
            <a:r>
              <a:rPr kumimoji="1" lang="ja-JP" altLang="en-US" dirty="0" smtClean="0"/>
              <a:t>メタプログラミング基礎</a:t>
            </a:r>
            <a:endParaRPr kumimoji="1" lang="ja-JP" altLang="en-US" dirty="0"/>
          </a:p>
        </p:txBody>
      </p:sp>
    </p:spTree>
    <p:extLst>
      <p:ext uri="{BB962C8B-B14F-4D97-AF65-F5344CB8AC3E}">
        <p14:creationId xmlns:p14="http://schemas.microsoft.com/office/powerpoint/2010/main" val="28672689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CSV</a:t>
            </a:r>
            <a:r>
              <a:rPr kumimoji="1" lang="ja-JP" altLang="en-US" dirty="0" smtClean="0"/>
              <a:t>ファイルを読み取る</a:t>
            </a:r>
            <a:endParaRPr kumimoji="1" lang="ja-JP" altLang="en-US" dirty="0"/>
          </a:p>
        </p:txBody>
      </p:sp>
      <p:sp>
        <p:nvSpPr>
          <p:cNvPr id="3" name="コンテンツ プレースホルダー 2"/>
          <p:cNvSpPr>
            <a:spLocks noGrp="1"/>
          </p:cNvSpPr>
          <p:nvPr>
            <p:ph idx="1"/>
          </p:nvPr>
        </p:nvSpPr>
        <p:spPr>
          <a:xfrm>
            <a:off x="818712" y="1377629"/>
            <a:ext cx="10554574" cy="4767449"/>
          </a:xfrm>
        </p:spPr>
        <p:txBody>
          <a:bodyPr/>
          <a:lstStyle/>
          <a:p>
            <a:r>
              <a:rPr kumimoji="1" lang="ja-JP" altLang="en-US" dirty="0" smtClean="0"/>
              <a:t>ちょっと別の方向から攻めてみます。</a:t>
            </a:r>
            <a:endParaRPr kumimoji="1" lang="en-US" altLang="ja-JP" dirty="0" smtClean="0"/>
          </a:p>
          <a:p>
            <a:endParaRPr lang="en-US" altLang="ja-JP" dirty="0" smtClean="0"/>
          </a:p>
          <a:p>
            <a:r>
              <a:rPr lang="en-US" altLang="ja-JP" dirty="0" smtClean="0"/>
              <a:t>CSV</a:t>
            </a:r>
            <a:r>
              <a:rPr lang="ja-JP" altLang="en-US" dirty="0" smtClean="0"/>
              <a:t>ファイル（カンマ区切りレコード）の読み取りをどうやってる？</a:t>
            </a:r>
            <a:endParaRPr lang="en-US" altLang="ja-JP" dirty="0"/>
          </a:p>
          <a:p>
            <a:r>
              <a:rPr kumimoji="1" lang="en-US" altLang="ja-JP" dirty="0" err="1" smtClean="0">
                <a:solidFill>
                  <a:srgbClr val="FFFF00"/>
                </a:solidFill>
              </a:rPr>
              <a:t>StreamReader</a:t>
            </a:r>
            <a:r>
              <a:rPr kumimoji="1" lang="ja-JP" altLang="en-US" dirty="0" smtClean="0"/>
              <a:t>を使って自前でパース？  まさかね。</a:t>
            </a:r>
            <a:endParaRPr kumimoji="1" lang="en-US" altLang="ja-JP" dirty="0" smtClean="0"/>
          </a:p>
          <a:p>
            <a:r>
              <a:rPr lang="ja-JP" altLang="en-US" dirty="0" smtClean="0"/>
              <a:t>いやいや、ここは、少なくとも</a:t>
            </a:r>
            <a:r>
              <a:rPr lang="en-US" altLang="ja-JP" dirty="0" err="1" smtClean="0">
                <a:solidFill>
                  <a:srgbClr val="FFFF00"/>
                </a:solidFill>
              </a:rPr>
              <a:t>TextFieldParser</a:t>
            </a:r>
            <a:r>
              <a:rPr lang="ja-JP" altLang="en-US" dirty="0" smtClean="0"/>
              <a:t>クラスを使ってよ。</a:t>
            </a:r>
            <a:endParaRPr lang="en-US" altLang="ja-JP" dirty="0" smtClean="0"/>
          </a:p>
          <a:p>
            <a:pPr lvl="1"/>
            <a:r>
              <a:rPr kumimoji="1" lang="ja-JP" altLang="en-US" dirty="0" smtClean="0"/>
              <a:t>え、なにそれ？</a:t>
            </a:r>
            <a:endParaRPr kumimoji="1" lang="en-US" altLang="ja-JP" dirty="0" smtClean="0"/>
          </a:p>
          <a:p>
            <a:pPr lvl="1"/>
            <a:r>
              <a:rPr kumimoji="1" lang="ja-JP" altLang="en-US" dirty="0" smtClean="0"/>
              <a:t>何と「</a:t>
            </a:r>
            <a:r>
              <a:rPr lang="en-US" altLang="ja-JP" dirty="0" err="1"/>
              <a:t>Microsoft.</a:t>
            </a:r>
            <a:r>
              <a:rPr lang="en-US" altLang="ja-JP" dirty="0" err="1">
                <a:solidFill>
                  <a:srgbClr val="FF0000"/>
                </a:solidFill>
              </a:rPr>
              <a:t>VisualBasic</a:t>
            </a:r>
            <a:r>
              <a:rPr lang="en-US" altLang="ja-JP" dirty="0" err="1"/>
              <a:t>.FileIO.</a:t>
            </a:r>
            <a:r>
              <a:rPr lang="en-US" altLang="ja-JP" dirty="0" err="1">
                <a:solidFill>
                  <a:srgbClr val="FFFF00"/>
                </a:solidFill>
              </a:rPr>
              <a:t>TextFieldParser</a:t>
            </a:r>
            <a:r>
              <a:rPr kumimoji="1" lang="ja-JP" altLang="en-US" dirty="0" smtClean="0"/>
              <a:t>」というクラスで、「</a:t>
            </a:r>
            <a:r>
              <a:rPr lang="en-US" altLang="ja-JP" dirty="0" smtClean="0">
                <a:solidFill>
                  <a:srgbClr val="FF0000"/>
                </a:solidFill>
              </a:rPr>
              <a:t>Microsoft.VisualBasic.dll</a:t>
            </a:r>
            <a:r>
              <a:rPr kumimoji="1" lang="ja-JP" altLang="en-US" dirty="0" smtClean="0"/>
              <a:t>」にあるわけです（参照設定してね）。</a:t>
            </a:r>
            <a:endParaRPr kumimoji="1" lang="en-US" altLang="ja-JP" dirty="0" smtClean="0"/>
          </a:p>
          <a:p>
            <a:r>
              <a:rPr kumimoji="1" lang="ja-JP" altLang="en-US" dirty="0" smtClean="0"/>
              <a:t>ええー？ </a:t>
            </a:r>
            <a:r>
              <a:rPr kumimoji="1" lang="en-US" altLang="ja-JP" dirty="0" smtClean="0">
                <a:solidFill>
                  <a:srgbClr val="FFFF00"/>
                </a:solidFill>
              </a:rPr>
              <a:t>VB</a:t>
            </a:r>
            <a:r>
              <a:rPr kumimoji="1" lang="ja-JP" altLang="en-US" dirty="0" smtClean="0">
                <a:solidFill>
                  <a:srgbClr val="FFFF00"/>
                </a:solidFill>
              </a:rPr>
              <a:t>ぃぃぃ？  </a:t>
            </a:r>
            <a:r>
              <a:rPr kumimoji="1" lang="ja-JP" altLang="en-US" dirty="0" smtClean="0"/>
              <a:t>応用性あるの、そのクラス</a:t>
            </a:r>
            <a:r>
              <a:rPr kumimoji="1" lang="en-US" altLang="ja-JP" dirty="0" smtClean="0"/>
              <a:t>…</a:t>
            </a:r>
          </a:p>
          <a:p>
            <a:pPr lvl="1"/>
            <a:r>
              <a:rPr lang="ja-JP" altLang="en-US" dirty="0"/>
              <a:t>意外</a:t>
            </a:r>
            <a:r>
              <a:rPr lang="ja-JP" altLang="en-US" dirty="0" smtClean="0"/>
              <a:t>としっかり作ってあります。</a:t>
            </a:r>
            <a:endParaRPr lang="en-US" altLang="ja-JP" dirty="0" smtClean="0"/>
          </a:p>
          <a:p>
            <a:pPr lvl="1"/>
            <a:r>
              <a:rPr kumimoji="1" lang="en-US" altLang="ja-JP" dirty="0" smtClean="0">
                <a:solidFill>
                  <a:srgbClr val="FFFF00"/>
                </a:solidFill>
              </a:rPr>
              <a:t>Encoding</a:t>
            </a:r>
            <a:r>
              <a:rPr kumimoji="1" lang="ja-JP" altLang="en-US" dirty="0" smtClean="0">
                <a:solidFill>
                  <a:srgbClr val="FFFF00"/>
                </a:solidFill>
              </a:rPr>
              <a:t>クラス</a:t>
            </a:r>
            <a:r>
              <a:rPr kumimoji="1" lang="ja-JP" altLang="en-US" dirty="0" smtClean="0"/>
              <a:t>は勿論対応、</a:t>
            </a:r>
            <a:r>
              <a:rPr kumimoji="1" lang="ja-JP" altLang="en-US" dirty="0" smtClean="0">
                <a:solidFill>
                  <a:srgbClr val="FFFF00"/>
                </a:solidFill>
              </a:rPr>
              <a:t>セパレータ文字列</a:t>
            </a:r>
            <a:r>
              <a:rPr kumimoji="1" lang="ja-JP" altLang="en-US" dirty="0" smtClean="0"/>
              <a:t>を指定可能、</a:t>
            </a:r>
            <a:r>
              <a:rPr kumimoji="1" lang="ja-JP" altLang="en-US" dirty="0" smtClean="0">
                <a:solidFill>
                  <a:srgbClr val="FFFF00"/>
                </a:solidFill>
              </a:rPr>
              <a:t>ダブルクォートの自動認識</a:t>
            </a:r>
            <a:r>
              <a:rPr kumimoji="1" lang="ja-JP" altLang="en-US" dirty="0" smtClean="0"/>
              <a:t>あり、と、普通に使うには全く問題ないレベルです。</a:t>
            </a:r>
            <a:endParaRPr kumimoji="1" lang="ja-JP" altLang="en-US" dirty="0"/>
          </a:p>
        </p:txBody>
      </p:sp>
    </p:spTree>
    <p:extLst>
      <p:ext uri="{BB962C8B-B14F-4D97-AF65-F5344CB8AC3E}">
        <p14:creationId xmlns:p14="http://schemas.microsoft.com/office/powerpoint/2010/main" val="76822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で、</a:t>
            </a:r>
            <a:r>
              <a:rPr kumimoji="1" lang="en-US" altLang="ja-JP" dirty="0" smtClean="0"/>
              <a:t>CSV</a:t>
            </a:r>
            <a:r>
              <a:rPr kumimoji="1" lang="ja-JP" altLang="en-US" dirty="0" smtClean="0"/>
              <a:t>ファイルのカラム定義とか</a:t>
            </a:r>
            <a:endParaRPr kumimoji="1" lang="ja-JP" altLang="en-US" dirty="0"/>
          </a:p>
        </p:txBody>
      </p:sp>
      <p:sp>
        <p:nvSpPr>
          <p:cNvPr id="3" name="コンテンツ プレースホルダー 2"/>
          <p:cNvSpPr>
            <a:spLocks noGrp="1"/>
          </p:cNvSpPr>
          <p:nvPr>
            <p:ph idx="1"/>
          </p:nvPr>
        </p:nvSpPr>
        <p:spPr>
          <a:xfrm>
            <a:off x="818712" y="1412500"/>
            <a:ext cx="10554574" cy="644899"/>
          </a:xfrm>
        </p:spPr>
        <p:txBody>
          <a:bodyPr/>
          <a:lstStyle/>
          <a:p>
            <a:r>
              <a:rPr lang="ja-JP" altLang="en-US" dirty="0" smtClean="0"/>
              <a:t>皆さん大好きな</a:t>
            </a:r>
            <a:r>
              <a:rPr lang="en-US" altLang="ja-JP" dirty="0" smtClean="0">
                <a:solidFill>
                  <a:srgbClr val="FFFF00"/>
                </a:solidFill>
              </a:rPr>
              <a:t>EXCEL</a:t>
            </a:r>
            <a:r>
              <a:rPr lang="ja-JP" altLang="en-US" dirty="0" smtClean="0"/>
              <a:t>でやるわけです。こんな風。</a:t>
            </a:r>
            <a:endParaRPr kumimoji="1" lang="ja-JP" altLang="en-US" dirty="0"/>
          </a:p>
        </p:txBody>
      </p:sp>
      <p:pic>
        <p:nvPicPr>
          <p:cNvPr id="5" name="図 4"/>
          <p:cNvPicPr>
            <a:picLocks noChangeAspect="1"/>
          </p:cNvPicPr>
          <p:nvPr/>
        </p:nvPicPr>
        <p:blipFill>
          <a:blip r:embed="rId2"/>
          <a:stretch>
            <a:fillRect/>
          </a:stretch>
        </p:blipFill>
        <p:spPr>
          <a:xfrm>
            <a:off x="1126139" y="2057399"/>
            <a:ext cx="6119390" cy="3010161"/>
          </a:xfrm>
          <a:prstGeom prst="rect">
            <a:avLst/>
          </a:prstGeom>
        </p:spPr>
      </p:pic>
      <p:pic>
        <p:nvPicPr>
          <p:cNvPr id="6" name="図 5"/>
          <p:cNvPicPr>
            <a:picLocks noChangeAspect="1"/>
          </p:cNvPicPr>
          <p:nvPr/>
        </p:nvPicPr>
        <p:blipFill>
          <a:blip r:embed="rId3"/>
          <a:stretch>
            <a:fillRect/>
          </a:stretch>
        </p:blipFill>
        <p:spPr>
          <a:xfrm>
            <a:off x="8014504" y="2199433"/>
            <a:ext cx="2354784" cy="640135"/>
          </a:xfrm>
          <a:prstGeom prst="rect">
            <a:avLst/>
          </a:prstGeom>
        </p:spPr>
      </p:pic>
      <p:sp>
        <p:nvSpPr>
          <p:cNvPr id="7" name="テキスト ボックス 6"/>
          <p:cNvSpPr txBox="1"/>
          <p:nvPr/>
        </p:nvSpPr>
        <p:spPr>
          <a:xfrm>
            <a:off x="7981406" y="2926080"/>
            <a:ext cx="3744686" cy="523220"/>
          </a:xfrm>
          <a:prstGeom prst="rect">
            <a:avLst/>
          </a:prstGeom>
          <a:noFill/>
        </p:spPr>
        <p:txBody>
          <a:bodyPr wrap="square" rtlCol="0">
            <a:spAutoFit/>
          </a:bodyPr>
          <a:lstStyle/>
          <a:p>
            <a:r>
              <a:rPr kumimoji="1" lang="ja-JP" altLang="en-US" dirty="0" smtClean="0"/>
              <a:t>郵便番号データ</a:t>
            </a:r>
            <a:endParaRPr kumimoji="1" lang="en-US" altLang="ja-JP" dirty="0" smtClean="0"/>
          </a:p>
          <a:p>
            <a:r>
              <a:rPr kumimoji="1" lang="en-US" altLang="ja-JP" sz="1000" dirty="0">
                <a:hlinkClick r:id="rId4"/>
              </a:rPr>
              <a:t>http://</a:t>
            </a:r>
            <a:r>
              <a:rPr kumimoji="1" lang="en-US" altLang="ja-JP" sz="1000" dirty="0" smtClean="0">
                <a:hlinkClick r:id="rId4"/>
              </a:rPr>
              <a:t>www.post.japanpost.jp/zipcode/dl/readme.html</a:t>
            </a:r>
            <a:r>
              <a:rPr kumimoji="1" lang="en-US" altLang="ja-JP" sz="1000" dirty="0" smtClean="0"/>
              <a:t> </a:t>
            </a:r>
            <a:endParaRPr kumimoji="1" lang="ja-JP" altLang="en-US" sz="1000" dirty="0"/>
          </a:p>
        </p:txBody>
      </p:sp>
    </p:spTree>
    <p:extLst>
      <p:ext uri="{BB962C8B-B14F-4D97-AF65-F5344CB8AC3E}">
        <p14:creationId xmlns:p14="http://schemas.microsoft.com/office/powerpoint/2010/main" val="5266621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600" dirty="0" smtClean="0"/>
              <a:t>じゃぁ、</a:t>
            </a:r>
            <a:r>
              <a:rPr kumimoji="1" lang="en-US" altLang="ja-JP" sz="3600" dirty="0" smtClean="0"/>
              <a:t>EXCEL</a:t>
            </a:r>
            <a:r>
              <a:rPr kumimoji="1" lang="ja-JP" altLang="en-US" sz="3600" dirty="0" smtClean="0"/>
              <a:t>を読み取ってモデルを作りますか</a:t>
            </a:r>
            <a:endParaRPr kumimoji="1" lang="ja-JP" altLang="en-US" sz="3600" dirty="0"/>
          </a:p>
        </p:txBody>
      </p:sp>
      <p:sp>
        <p:nvSpPr>
          <p:cNvPr id="3" name="コンテンツ プレースホルダー 2"/>
          <p:cNvSpPr>
            <a:spLocks noGrp="1"/>
          </p:cNvSpPr>
          <p:nvPr>
            <p:ph idx="1"/>
          </p:nvPr>
        </p:nvSpPr>
        <p:spPr>
          <a:xfrm>
            <a:off x="500997" y="1189208"/>
            <a:ext cx="10554574" cy="520913"/>
          </a:xfrm>
        </p:spPr>
        <p:txBody>
          <a:bodyPr/>
          <a:lstStyle/>
          <a:p>
            <a:r>
              <a:rPr kumimoji="1" lang="ja-JP" altLang="en-US" dirty="0" smtClean="0"/>
              <a:t>例によって、</a:t>
            </a:r>
            <a:r>
              <a:rPr kumimoji="1" lang="en-US" altLang="ja-JP" dirty="0" err="1" smtClean="0">
                <a:solidFill>
                  <a:srgbClr val="FFFF00"/>
                </a:solidFill>
              </a:rPr>
              <a:t>ClosedXML</a:t>
            </a:r>
            <a:r>
              <a:rPr kumimoji="1" lang="ja-JP" altLang="en-US" dirty="0" smtClean="0"/>
              <a:t>で読み取ります。</a:t>
            </a:r>
            <a:endParaRPr kumimoji="1" lang="ja-JP" altLang="en-US" dirty="0"/>
          </a:p>
        </p:txBody>
      </p:sp>
      <p:pic>
        <p:nvPicPr>
          <p:cNvPr id="4" name="図 3"/>
          <p:cNvPicPr>
            <a:picLocks noChangeAspect="1"/>
          </p:cNvPicPr>
          <p:nvPr/>
        </p:nvPicPr>
        <p:blipFill>
          <a:blip r:embed="rId2"/>
          <a:stretch>
            <a:fillRect/>
          </a:stretch>
        </p:blipFill>
        <p:spPr>
          <a:xfrm>
            <a:off x="663309" y="4091239"/>
            <a:ext cx="6276057" cy="2680087"/>
          </a:xfrm>
          <a:prstGeom prst="rect">
            <a:avLst/>
          </a:prstGeom>
        </p:spPr>
      </p:pic>
      <p:sp>
        <p:nvSpPr>
          <p:cNvPr id="5" name="正方形/長方形 4"/>
          <p:cNvSpPr/>
          <p:nvPr/>
        </p:nvSpPr>
        <p:spPr>
          <a:xfrm>
            <a:off x="891807" y="5257800"/>
            <a:ext cx="5528366" cy="141034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吹き出し 5"/>
          <p:cNvSpPr/>
          <p:nvPr/>
        </p:nvSpPr>
        <p:spPr>
          <a:xfrm>
            <a:off x="6843805" y="5749870"/>
            <a:ext cx="4211766" cy="867907"/>
          </a:xfrm>
          <a:prstGeom prst="wedgeRoundRectCallout">
            <a:avLst>
              <a:gd name="adj1" fmla="val -63475"/>
              <a:gd name="adj2" fmla="val -3240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EXCEL</a:t>
            </a:r>
            <a:r>
              <a:rPr kumimoji="1" lang="ja-JP" altLang="en-US" dirty="0" smtClean="0"/>
              <a:t>からカラム情報を読み取って、カラムのフィールド名で辞書を作る</a:t>
            </a:r>
            <a:endParaRPr kumimoji="1" lang="en-US" altLang="ja-JP" dirty="0" smtClean="0"/>
          </a:p>
        </p:txBody>
      </p:sp>
      <p:pic>
        <p:nvPicPr>
          <p:cNvPr id="7" name="図 6"/>
          <p:cNvPicPr>
            <a:picLocks noChangeAspect="1"/>
          </p:cNvPicPr>
          <p:nvPr/>
        </p:nvPicPr>
        <p:blipFill>
          <a:blip r:embed="rId3"/>
          <a:stretch>
            <a:fillRect/>
          </a:stretch>
        </p:blipFill>
        <p:spPr>
          <a:xfrm>
            <a:off x="663309" y="1745499"/>
            <a:ext cx="5512766" cy="2202189"/>
          </a:xfrm>
          <a:prstGeom prst="rect">
            <a:avLst/>
          </a:prstGeom>
        </p:spPr>
      </p:pic>
      <p:sp>
        <p:nvSpPr>
          <p:cNvPr id="8" name="角丸四角形吹き出し 7"/>
          <p:cNvSpPr/>
          <p:nvPr/>
        </p:nvSpPr>
        <p:spPr>
          <a:xfrm>
            <a:off x="6572585" y="2628901"/>
            <a:ext cx="4211766" cy="867907"/>
          </a:xfrm>
          <a:prstGeom prst="wedgeRoundRectCallout">
            <a:avLst>
              <a:gd name="adj1" fmla="val -63475"/>
              <a:gd name="adj2" fmla="val -3240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カラム情報を保持するモデルクラス</a:t>
            </a:r>
            <a:endParaRPr kumimoji="1" lang="en-US" altLang="ja-JP" dirty="0" smtClean="0"/>
          </a:p>
        </p:txBody>
      </p:sp>
    </p:spTree>
    <p:extLst>
      <p:ext uri="{BB962C8B-B14F-4D97-AF65-F5344CB8AC3E}">
        <p14:creationId xmlns:p14="http://schemas.microsoft.com/office/powerpoint/2010/main" val="20061283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モデルクラスを作る</a:t>
            </a:r>
            <a:endParaRPr kumimoji="1" lang="ja-JP" altLang="en-US" dirty="0"/>
          </a:p>
        </p:txBody>
      </p:sp>
      <p:sp>
        <p:nvSpPr>
          <p:cNvPr id="3" name="コンテンツ プレースホルダー 2"/>
          <p:cNvSpPr>
            <a:spLocks noGrp="1"/>
          </p:cNvSpPr>
          <p:nvPr>
            <p:ph idx="1"/>
          </p:nvPr>
        </p:nvSpPr>
        <p:spPr>
          <a:xfrm>
            <a:off x="818712" y="1338883"/>
            <a:ext cx="10554574" cy="4062275"/>
          </a:xfrm>
        </p:spPr>
        <p:txBody>
          <a:bodyPr>
            <a:normAutofit/>
          </a:bodyPr>
          <a:lstStyle/>
          <a:p>
            <a:r>
              <a:rPr lang="ja-JP" altLang="en-US" dirty="0">
                <a:solidFill>
                  <a:srgbClr val="FFFF00"/>
                </a:solidFill>
              </a:rPr>
              <a:t>フィールド</a:t>
            </a:r>
            <a:r>
              <a:rPr lang="ja-JP" altLang="en-US" dirty="0" smtClean="0">
                <a:solidFill>
                  <a:srgbClr val="FFFF00"/>
                </a:solidFill>
              </a:rPr>
              <a:t>の型</a:t>
            </a:r>
            <a:r>
              <a:rPr lang="ja-JP" altLang="en-US" dirty="0" smtClean="0"/>
              <a:t>をどうにかしないと。</a:t>
            </a:r>
            <a:endParaRPr lang="en-US" altLang="ja-JP" dirty="0" smtClean="0"/>
          </a:p>
          <a:p>
            <a:r>
              <a:rPr lang="ja-JP" altLang="en-US" dirty="0"/>
              <a:t>形式</a:t>
            </a:r>
            <a:r>
              <a:rPr lang="ja-JP" altLang="en-US" dirty="0" smtClean="0"/>
              <a:t>のカラムを読み取り：</a:t>
            </a:r>
            <a:endParaRPr lang="en-US" altLang="ja-JP" dirty="0" smtClean="0"/>
          </a:p>
          <a:p>
            <a:pPr lvl="1"/>
            <a:r>
              <a:rPr kumimoji="1" lang="ja-JP" altLang="en-US" dirty="0" smtClean="0"/>
              <a:t>「</a:t>
            </a:r>
            <a:r>
              <a:rPr kumimoji="1" lang="en-US" altLang="ja-JP" dirty="0" smtClean="0"/>
              <a:t>32</a:t>
            </a:r>
            <a:r>
              <a:rPr kumimoji="1" lang="ja-JP" altLang="en-US" dirty="0" smtClean="0"/>
              <a:t>ビット整数」→ </a:t>
            </a:r>
            <a:r>
              <a:rPr kumimoji="1" lang="en-US" altLang="ja-JP" dirty="0" err="1" smtClean="0">
                <a:solidFill>
                  <a:srgbClr val="00B0F0"/>
                </a:solidFill>
              </a:rPr>
              <a:t>int</a:t>
            </a:r>
            <a:endParaRPr kumimoji="1" lang="en-US" altLang="ja-JP" dirty="0" smtClean="0">
              <a:solidFill>
                <a:srgbClr val="00B0F0"/>
              </a:solidFill>
            </a:endParaRPr>
          </a:p>
          <a:p>
            <a:pPr lvl="1"/>
            <a:r>
              <a:rPr lang="ja-JP" altLang="en-US" dirty="0" smtClean="0"/>
              <a:t>「文字列」→ </a:t>
            </a:r>
            <a:r>
              <a:rPr lang="en-US" altLang="ja-JP" dirty="0" smtClean="0">
                <a:solidFill>
                  <a:srgbClr val="00B0F0"/>
                </a:solidFill>
              </a:rPr>
              <a:t>string</a:t>
            </a:r>
          </a:p>
          <a:p>
            <a:pPr lvl="1"/>
            <a:r>
              <a:rPr kumimoji="1" lang="ja-JP" altLang="en-US" dirty="0" smtClean="0"/>
              <a:t>「真偽値」→ </a:t>
            </a:r>
            <a:r>
              <a:rPr kumimoji="1" lang="en-US" altLang="ja-JP" dirty="0" err="1" smtClean="0">
                <a:solidFill>
                  <a:srgbClr val="00B0F0"/>
                </a:solidFill>
              </a:rPr>
              <a:t>bool</a:t>
            </a:r>
            <a:endParaRPr kumimoji="1" lang="en-US" altLang="ja-JP" dirty="0" smtClean="0">
              <a:solidFill>
                <a:srgbClr val="00B0F0"/>
              </a:solidFill>
            </a:endParaRPr>
          </a:p>
          <a:p>
            <a:pPr lvl="1"/>
            <a:r>
              <a:rPr lang="ja-JP" altLang="en-US" dirty="0" smtClean="0"/>
              <a:t>「</a:t>
            </a:r>
            <a:r>
              <a:rPr lang="en-US" altLang="ja-JP" dirty="0" smtClean="0"/>
              <a:t>8</a:t>
            </a:r>
            <a:r>
              <a:rPr lang="ja-JP" altLang="en-US" dirty="0" smtClean="0"/>
              <a:t>ビット整数」→ </a:t>
            </a:r>
            <a:r>
              <a:rPr lang="en-US" altLang="ja-JP" dirty="0" smtClean="0">
                <a:solidFill>
                  <a:srgbClr val="00B0F0"/>
                </a:solidFill>
              </a:rPr>
              <a:t>byte</a:t>
            </a:r>
          </a:p>
          <a:p>
            <a:r>
              <a:rPr kumimoji="1" lang="ja-JP" altLang="en-US" dirty="0" smtClean="0">
                <a:solidFill>
                  <a:srgbClr val="FFFF00"/>
                </a:solidFill>
              </a:rPr>
              <a:t>「</a:t>
            </a:r>
            <a:r>
              <a:rPr kumimoji="1" lang="en-US" altLang="ja-JP" dirty="0" smtClean="0">
                <a:solidFill>
                  <a:srgbClr val="FFFF00"/>
                </a:solidFill>
              </a:rPr>
              <a:t>8</a:t>
            </a:r>
            <a:r>
              <a:rPr kumimoji="1" lang="ja-JP" altLang="en-US" dirty="0" smtClean="0">
                <a:solidFill>
                  <a:srgbClr val="FFFF00"/>
                </a:solidFill>
              </a:rPr>
              <a:t>ビット整数」</a:t>
            </a:r>
            <a:r>
              <a:rPr kumimoji="1" lang="ja-JP" altLang="en-US" dirty="0" smtClean="0"/>
              <a:t>は本当にこれでいいのか？</a:t>
            </a:r>
            <a:endParaRPr kumimoji="1" lang="en-US" altLang="ja-JP" dirty="0" smtClean="0"/>
          </a:p>
          <a:p>
            <a:pPr lvl="1"/>
            <a:r>
              <a:rPr kumimoji="1" lang="ja-JP" altLang="en-US" dirty="0" smtClean="0"/>
              <a:t>値には</a:t>
            </a:r>
            <a:r>
              <a:rPr kumimoji="1" lang="ja-JP" altLang="en-US" dirty="0" smtClean="0">
                <a:solidFill>
                  <a:srgbClr val="FFFF00"/>
                </a:solidFill>
              </a:rPr>
              <a:t>「変更なし」</a:t>
            </a:r>
            <a:r>
              <a:rPr kumimoji="1" lang="ja-JP" altLang="en-US" dirty="0" smtClean="0"/>
              <a:t>とか</a:t>
            </a:r>
            <a:r>
              <a:rPr kumimoji="1" lang="ja-JP" altLang="en-US" dirty="0" smtClean="0">
                <a:solidFill>
                  <a:srgbClr val="FFFF00"/>
                </a:solidFill>
              </a:rPr>
              <a:t>「指令都市施行」</a:t>
            </a:r>
            <a:r>
              <a:rPr kumimoji="1" lang="ja-JP" altLang="en-US" dirty="0" smtClean="0"/>
              <a:t>などという、</a:t>
            </a:r>
            <a:r>
              <a:rPr kumimoji="1" lang="ja-JP" altLang="en-US" dirty="0" smtClean="0">
                <a:solidFill>
                  <a:srgbClr val="FFFF00"/>
                </a:solidFill>
              </a:rPr>
              <a:t>具体的な意味</a:t>
            </a:r>
            <a:r>
              <a:rPr kumimoji="1" lang="ja-JP" altLang="en-US" dirty="0" smtClean="0"/>
              <a:t>が割り当てられている。</a:t>
            </a:r>
            <a:endParaRPr kumimoji="1" lang="en-US" altLang="ja-JP" dirty="0" smtClean="0"/>
          </a:p>
          <a:p>
            <a:pPr lvl="1"/>
            <a:r>
              <a:rPr lang="en-US" altLang="ja-JP" dirty="0" err="1" smtClean="0">
                <a:solidFill>
                  <a:srgbClr val="FFFF00"/>
                </a:solidFill>
              </a:rPr>
              <a:t>Enum</a:t>
            </a:r>
            <a:r>
              <a:rPr lang="ja-JP" altLang="en-US" dirty="0" err="1" smtClean="0"/>
              <a:t>っぽいよね</a:t>
            </a:r>
            <a:r>
              <a:rPr lang="ja-JP" altLang="en-US" dirty="0" smtClean="0"/>
              <a:t>。</a:t>
            </a:r>
            <a:r>
              <a:rPr lang="en-US" altLang="ja-JP" dirty="0" err="1" smtClean="0">
                <a:solidFill>
                  <a:srgbClr val="FFFF00"/>
                </a:solidFill>
              </a:rPr>
              <a:t>Enum</a:t>
            </a:r>
            <a:r>
              <a:rPr lang="ja-JP" altLang="en-US" dirty="0" smtClean="0">
                <a:solidFill>
                  <a:srgbClr val="FFFF00"/>
                </a:solidFill>
              </a:rPr>
              <a:t>にしよう。</a:t>
            </a:r>
            <a:endParaRPr kumimoji="1" lang="ja-JP" altLang="en-US" dirty="0">
              <a:solidFill>
                <a:srgbClr val="FFFF00"/>
              </a:solidFill>
            </a:endParaRPr>
          </a:p>
        </p:txBody>
      </p:sp>
    </p:spTree>
    <p:extLst>
      <p:ext uri="{BB962C8B-B14F-4D97-AF65-F5344CB8AC3E}">
        <p14:creationId xmlns:p14="http://schemas.microsoft.com/office/powerpoint/2010/main" val="33987831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ちょっと修正する</a:t>
            </a:r>
            <a:endParaRPr kumimoji="1" lang="ja-JP" altLang="en-US" dirty="0"/>
          </a:p>
        </p:txBody>
      </p:sp>
      <p:pic>
        <p:nvPicPr>
          <p:cNvPr id="4" name="図 3"/>
          <p:cNvPicPr>
            <a:picLocks noChangeAspect="1"/>
          </p:cNvPicPr>
          <p:nvPr/>
        </p:nvPicPr>
        <p:blipFill>
          <a:blip r:embed="rId2"/>
          <a:stretch>
            <a:fillRect/>
          </a:stretch>
        </p:blipFill>
        <p:spPr>
          <a:xfrm>
            <a:off x="918913" y="1708504"/>
            <a:ext cx="3139712" cy="2735817"/>
          </a:xfrm>
          <a:prstGeom prst="rect">
            <a:avLst/>
          </a:prstGeom>
        </p:spPr>
      </p:pic>
      <p:sp>
        <p:nvSpPr>
          <p:cNvPr id="5" name="コンテンツ プレースホルダー 2"/>
          <p:cNvSpPr>
            <a:spLocks noGrp="1"/>
          </p:cNvSpPr>
          <p:nvPr>
            <p:ph idx="1"/>
          </p:nvPr>
        </p:nvSpPr>
        <p:spPr>
          <a:xfrm>
            <a:off x="601736" y="1228456"/>
            <a:ext cx="10554574" cy="520913"/>
          </a:xfrm>
        </p:spPr>
        <p:txBody>
          <a:bodyPr/>
          <a:lstStyle/>
          <a:p>
            <a:r>
              <a:rPr kumimoji="1" lang="ja-JP" altLang="en-US" dirty="0" smtClean="0"/>
              <a:t>カラム情報モデルクラスに、</a:t>
            </a:r>
            <a:r>
              <a:rPr kumimoji="1" lang="en-US" altLang="ja-JP" dirty="0" smtClean="0"/>
              <a:t>CLR</a:t>
            </a:r>
            <a:r>
              <a:rPr kumimoji="1" lang="ja-JP" altLang="en-US" dirty="0" smtClean="0"/>
              <a:t>型を取得するプロパティを追加</a:t>
            </a:r>
            <a:endParaRPr kumimoji="1" lang="ja-JP" altLang="en-US" dirty="0"/>
          </a:p>
        </p:txBody>
      </p:sp>
      <p:sp>
        <p:nvSpPr>
          <p:cNvPr id="6" name="正方形/長方形 5"/>
          <p:cNvSpPr/>
          <p:nvPr/>
        </p:nvSpPr>
        <p:spPr>
          <a:xfrm>
            <a:off x="1666722" y="3459996"/>
            <a:ext cx="2391903" cy="28671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吹き出し 6"/>
          <p:cNvSpPr/>
          <p:nvPr/>
        </p:nvSpPr>
        <p:spPr>
          <a:xfrm>
            <a:off x="4457065" y="2582403"/>
            <a:ext cx="5136385" cy="988018"/>
          </a:xfrm>
          <a:prstGeom prst="wedgeRoundRectCallout">
            <a:avLst>
              <a:gd name="adj1" fmla="val -59402"/>
              <a:gd name="adj2" fmla="val 4563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8</a:t>
            </a:r>
            <a:r>
              <a:rPr kumimoji="1" lang="ja-JP" altLang="en-US" dirty="0" smtClean="0"/>
              <a:t>ビット整数の場合は</a:t>
            </a:r>
            <a:r>
              <a:rPr kumimoji="1" lang="en-US" altLang="ja-JP" dirty="0" err="1" smtClean="0"/>
              <a:t>Enum</a:t>
            </a:r>
            <a:r>
              <a:rPr kumimoji="1" lang="ja-JP" altLang="en-US" dirty="0" smtClean="0"/>
              <a:t>にしたいが型名がないので、フィールド名に</a:t>
            </a:r>
            <a:r>
              <a:rPr kumimoji="1" lang="en-US" altLang="ja-JP" dirty="0" smtClean="0"/>
              <a:t>”Values”</a:t>
            </a:r>
            <a:r>
              <a:rPr kumimoji="1" lang="ja-JP" altLang="en-US" dirty="0" smtClean="0"/>
              <a:t>と追加した型名にする。</a:t>
            </a:r>
            <a:endParaRPr kumimoji="1" lang="en-US" altLang="ja-JP" dirty="0" smtClean="0"/>
          </a:p>
        </p:txBody>
      </p:sp>
      <p:sp>
        <p:nvSpPr>
          <p:cNvPr id="9" name="正方形/長方形 8"/>
          <p:cNvSpPr/>
          <p:nvPr/>
        </p:nvSpPr>
        <p:spPr>
          <a:xfrm>
            <a:off x="1666722" y="3744866"/>
            <a:ext cx="1382569" cy="28671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吹き出し 7"/>
          <p:cNvSpPr/>
          <p:nvPr/>
        </p:nvSpPr>
        <p:spPr>
          <a:xfrm>
            <a:off x="3337952" y="3909263"/>
            <a:ext cx="3644035" cy="493921"/>
          </a:xfrm>
          <a:prstGeom prst="wedgeRoundRectCallout">
            <a:avLst>
              <a:gd name="adj1" fmla="val -59628"/>
              <a:gd name="adj2" fmla="val -437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誤った指定は文字列にする</a:t>
            </a:r>
            <a:endParaRPr kumimoji="1" lang="en-US" altLang="ja-JP" dirty="0" smtClean="0"/>
          </a:p>
        </p:txBody>
      </p:sp>
      <p:pic>
        <p:nvPicPr>
          <p:cNvPr id="10" name="図 9"/>
          <p:cNvPicPr>
            <a:picLocks noChangeAspect="1"/>
          </p:cNvPicPr>
          <p:nvPr/>
        </p:nvPicPr>
        <p:blipFill>
          <a:blip r:embed="rId3"/>
          <a:stretch>
            <a:fillRect/>
          </a:stretch>
        </p:blipFill>
        <p:spPr>
          <a:xfrm>
            <a:off x="918913" y="4483106"/>
            <a:ext cx="5845047" cy="2324301"/>
          </a:xfrm>
          <a:prstGeom prst="rect">
            <a:avLst/>
          </a:prstGeom>
        </p:spPr>
      </p:pic>
      <p:sp>
        <p:nvSpPr>
          <p:cNvPr id="11" name="正方形/長方形 10"/>
          <p:cNvSpPr/>
          <p:nvPr/>
        </p:nvSpPr>
        <p:spPr>
          <a:xfrm>
            <a:off x="1666721" y="5112592"/>
            <a:ext cx="2068371" cy="20720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吹き出し 11"/>
          <p:cNvSpPr/>
          <p:nvPr/>
        </p:nvSpPr>
        <p:spPr>
          <a:xfrm>
            <a:off x="4058625" y="4783163"/>
            <a:ext cx="2973733" cy="493921"/>
          </a:xfrm>
          <a:prstGeom prst="wedgeRoundRectCallout">
            <a:avLst>
              <a:gd name="adj1" fmla="val -61506"/>
              <a:gd name="adj2" fmla="val 4093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err="1" smtClean="0"/>
              <a:t>Enum</a:t>
            </a:r>
            <a:r>
              <a:rPr kumimoji="1" lang="ja-JP" altLang="en-US" dirty="0" smtClean="0"/>
              <a:t>以外は</a:t>
            </a:r>
            <a:r>
              <a:rPr kumimoji="1" lang="en-US" altLang="ja-JP" dirty="0" smtClean="0"/>
              <a:t>null</a:t>
            </a:r>
            <a:r>
              <a:rPr kumimoji="1" lang="ja-JP" altLang="en-US" dirty="0" smtClean="0"/>
              <a:t>を返す</a:t>
            </a:r>
            <a:endParaRPr kumimoji="1" lang="en-US" altLang="ja-JP" dirty="0" smtClean="0"/>
          </a:p>
        </p:txBody>
      </p:sp>
      <p:sp>
        <p:nvSpPr>
          <p:cNvPr id="13" name="正方形/長方形 12"/>
          <p:cNvSpPr/>
          <p:nvPr/>
        </p:nvSpPr>
        <p:spPr>
          <a:xfrm>
            <a:off x="1410999" y="5803008"/>
            <a:ext cx="5352961" cy="76007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吹き出し 13"/>
          <p:cNvSpPr/>
          <p:nvPr/>
        </p:nvSpPr>
        <p:spPr>
          <a:xfrm>
            <a:off x="7273191" y="4783163"/>
            <a:ext cx="4571999" cy="1676271"/>
          </a:xfrm>
          <a:prstGeom prst="wedgeRoundRectCallout">
            <a:avLst>
              <a:gd name="adj1" fmla="val -62269"/>
              <a:gd name="adj2" fmla="val 3521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「内容」のカラムをカンマで区切った</a:t>
            </a:r>
            <a:endParaRPr kumimoji="1" lang="en-US" altLang="ja-JP" dirty="0" smtClean="0"/>
          </a:p>
          <a:p>
            <a:pPr algn="ctr"/>
            <a:r>
              <a:rPr kumimoji="1" lang="ja-JP" altLang="en-US" dirty="0" smtClean="0"/>
              <a:t>一つ一つの要素（</a:t>
            </a:r>
            <a:r>
              <a:rPr kumimoji="1" lang="en-US" altLang="ja-JP" dirty="0" smtClean="0"/>
              <a:t>word</a:t>
            </a:r>
            <a:r>
              <a:rPr kumimoji="1" lang="ja-JP" altLang="en-US" dirty="0" smtClean="0"/>
              <a:t>）を、更にコロンで区切り、成功した場合（個数が</a:t>
            </a:r>
            <a:r>
              <a:rPr kumimoji="1" lang="en-US" altLang="ja-JP" dirty="0" smtClean="0"/>
              <a:t>2</a:t>
            </a:r>
            <a:r>
              <a:rPr kumimoji="1" lang="ja-JP" altLang="en-US" dirty="0" smtClean="0"/>
              <a:t>）にのみ、辞書化する</a:t>
            </a:r>
            <a:endParaRPr kumimoji="1" lang="en-US" altLang="ja-JP" dirty="0" smtClean="0"/>
          </a:p>
          <a:p>
            <a:pPr algn="ctr"/>
            <a:endParaRPr kumimoji="1" lang="en-US" altLang="ja-JP" dirty="0" smtClean="0"/>
          </a:p>
        </p:txBody>
      </p:sp>
      <p:pic>
        <p:nvPicPr>
          <p:cNvPr id="16" name="図 15"/>
          <p:cNvPicPr>
            <a:picLocks noChangeAspect="1"/>
          </p:cNvPicPr>
          <p:nvPr/>
        </p:nvPicPr>
        <p:blipFill>
          <a:blip r:embed="rId4"/>
          <a:stretch>
            <a:fillRect/>
          </a:stretch>
        </p:blipFill>
        <p:spPr>
          <a:xfrm>
            <a:off x="8103040" y="6148491"/>
            <a:ext cx="2758679" cy="175275"/>
          </a:xfrm>
          <a:prstGeom prst="rect">
            <a:avLst/>
          </a:prstGeom>
        </p:spPr>
      </p:pic>
      <p:sp>
        <p:nvSpPr>
          <p:cNvPr id="17" name="正方形/長方形 16"/>
          <p:cNvSpPr/>
          <p:nvPr/>
        </p:nvSpPr>
        <p:spPr>
          <a:xfrm>
            <a:off x="8036525" y="6079442"/>
            <a:ext cx="739389" cy="28261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8775914" y="6079442"/>
            <a:ext cx="1003517" cy="28261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9779432" y="6079442"/>
            <a:ext cx="701298" cy="28261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10480730" y="6079442"/>
            <a:ext cx="447504" cy="28261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8116736" y="6159501"/>
            <a:ext cx="118579" cy="164265"/>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8235315" y="6159501"/>
            <a:ext cx="492086" cy="164265"/>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8801908" y="6159501"/>
            <a:ext cx="118579" cy="164265"/>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8920486" y="6159501"/>
            <a:ext cx="814063" cy="164265"/>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9794420" y="6159501"/>
            <a:ext cx="118579" cy="164265"/>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9912998" y="6159501"/>
            <a:ext cx="522849" cy="164265"/>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10495718" y="6159501"/>
            <a:ext cx="118579" cy="164265"/>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10614296" y="6159501"/>
            <a:ext cx="261119" cy="164265"/>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1709385" y="5949279"/>
            <a:ext cx="3756695" cy="130164"/>
          </a:xfrm>
          <a:prstGeom prst="rect">
            <a:avLst/>
          </a:prstGeom>
          <a:noFill/>
          <a:ln w="95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1708785" y="6084569"/>
            <a:ext cx="4968240" cy="129541"/>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853454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モデルクラス </a:t>
            </a:r>
            <a:r>
              <a:rPr kumimoji="1" lang="en-US" altLang="ja-JP" dirty="0" smtClean="0"/>
              <a:t>is </a:t>
            </a:r>
            <a:r>
              <a:rPr kumimoji="1" lang="ja-JP" altLang="en-US" dirty="0" smtClean="0"/>
              <a:t>何</a:t>
            </a:r>
            <a:endParaRPr kumimoji="1" lang="ja-JP" altLang="en-US" dirty="0"/>
          </a:p>
        </p:txBody>
      </p:sp>
      <p:sp>
        <p:nvSpPr>
          <p:cNvPr id="3" name="コンテンツ プレースホルダー 2"/>
          <p:cNvSpPr>
            <a:spLocks noGrp="1"/>
          </p:cNvSpPr>
          <p:nvPr>
            <p:ph idx="1"/>
          </p:nvPr>
        </p:nvSpPr>
        <p:spPr>
          <a:xfrm>
            <a:off x="5900056" y="1218951"/>
            <a:ext cx="6122127" cy="823209"/>
          </a:xfrm>
        </p:spPr>
        <p:txBody>
          <a:bodyPr/>
          <a:lstStyle/>
          <a:p>
            <a:r>
              <a:rPr kumimoji="1" lang="ja-JP" altLang="en-US" dirty="0" smtClean="0"/>
              <a:t>今手に入れたカラム情報から、モデルクラスのソースコードを生成する。</a:t>
            </a:r>
            <a:endParaRPr kumimoji="1" lang="ja-JP" altLang="en-US" dirty="0"/>
          </a:p>
        </p:txBody>
      </p:sp>
      <p:pic>
        <p:nvPicPr>
          <p:cNvPr id="4" name="図 3"/>
          <p:cNvPicPr>
            <a:picLocks noChangeAspect="1"/>
          </p:cNvPicPr>
          <p:nvPr/>
        </p:nvPicPr>
        <p:blipFill>
          <a:blip r:embed="rId2"/>
          <a:stretch>
            <a:fillRect/>
          </a:stretch>
        </p:blipFill>
        <p:spPr>
          <a:xfrm>
            <a:off x="604954" y="1218951"/>
            <a:ext cx="5086097" cy="5606267"/>
          </a:xfrm>
          <a:prstGeom prst="rect">
            <a:avLst/>
          </a:prstGeom>
        </p:spPr>
      </p:pic>
      <p:sp>
        <p:nvSpPr>
          <p:cNvPr id="5" name="正方形/長方形 4"/>
          <p:cNvSpPr/>
          <p:nvPr/>
        </p:nvSpPr>
        <p:spPr>
          <a:xfrm>
            <a:off x="933394" y="2608223"/>
            <a:ext cx="4427521" cy="218584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吹き出し 5"/>
          <p:cNvSpPr/>
          <p:nvPr/>
        </p:nvSpPr>
        <p:spPr>
          <a:xfrm>
            <a:off x="5778926" y="2438406"/>
            <a:ext cx="5807829" cy="949228"/>
          </a:xfrm>
          <a:prstGeom prst="wedgeRoundRectCallout">
            <a:avLst>
              <a:gd name="adj1" fmla="val -60183"/>
              <a:gd name="adj2" fmla="val 4117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err="1" smtClean="0"/>
              <a:t>FieldClrType</a:t>
            </a:r>
            <a:r>
              <a:rPr kumimoji="1" lang="ja-JP" altLang="en-US" dirty="0" smtClean="0"/>
              <a:t>と</a:t>
            </a:r>
            <a:r>
              <a:rPr kumimoji="1" lang="en-US" altLang="ja-JP" dirty="0" err="1" smtClean="0"/>
              <a:t>FieldClrEnumDefinition</a:t>
            </a:r>
            <a:r>
              <a:rPr kumimoji="1" lang="ja-JP" altLang="en-US" dirty="0" smtClean="0"/>
              <a:t>プロパティで、</a:t>
            </a:r>
            <a:r>
              <a:rPr kumimoji="1" lang="en-US" altLang="ja-JP" dirty="0" err="1" smtClean="0"/>
              <a:t>Enum</a:t>
            </a:r>
            <a:r>
              <a:rPr kumimoji="1" lang="ja-JP" altLang="en-US" dirty="0" smtClean="0"/>
              <a:t>型の定義を出力</a:t>
            </a:r>
            <a:endParaRPr kumimoji="1" lang="en-US" altLang="ja-JP" dirty="0" smtClean="0"/>
          </a:p>
        </p:txBody>
      </p:sp>
      <p:sp>
        <p:nvSpPr>
          <p:cNvPr id="7" name="正方形/長方形 6"/>
          <p:cNvSpPr/>
          <p:nvPr/>
        </p:nvSpPr>
        <p:spPr>
          <a:xfrm>
            <a:off x="933394" y="4837610"/>
            <a:ext cx="4427521" cy="178961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吹き出し 7"/>
          <p:cNvSpPr/>
          <p:nvPr/>
        </p:nvSpPr>
        <p:spPr>
          <a:xfrm>
            <a:off x="5778926" y="4558943"/>
            <a:ext cx="3099463" cy="653137"/>
          </a:xfrm>
          <a:prstGeom prst="wedgeRoundRectCallout">
            <a:avLst>
              <a:gd name="adj1" fmla="val -66505"/>
              <a:gd name="adj2" fmla="val 5517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モデルクラス本体を出力</a:t>
            </a:r>
            <a:endParaRPr kumimoji="1" lang="en-US" altLang="ja-JP" dirty="0" smtClean="0"/>
          </a:p>
        </p:txBody>
      </p:sp>
    </p:spTree>
    <p:extLst>
      <p:ext uri="{BB962C8B-B14F-4D97-AF65-F5344CB8AC3E}">
        <p14:creationId xmlns:p14="http://schemas.microsoft.com/office/powerpoint/2010/main" val="21946113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出来た</a:t>
            </a:r>
            <a:r>
              <a:rPr kumimoji="1" lang="en-US" altLang="ja-JP" dirty="0" smtClean="0"/>
              <a:t>…</a:t>
            </a:r>
            <a:endParaRPr kumimoji="1" lang="ja-JP" altLang="en-US" dirty="0"/>
          </a:p>
        </p:txBody>
      </p:sp>
      <p:pic>
        <p:nvPicPr>
          <p:cNvPr id="4" name="図 3"/>
          <p:cNvPicPr>
            <a:picLocks noChangeAspect="1"/>
          </p:cNvPicPr>
          <p:nvPr/>
        </p:nvPicPr>
        <p:blipFill>
          <a:blip r:embed="rId2"/>
          <a:stretch>
            <a:fillRect/>
          </a:stretch>
        </p:blipFill>
        <p:spPr>
          <a:xfrm>
            <a:off x="448458" y="1345803"/>
            <a:ext cx="2926334" cy="4976291"/>
          </a:xfrm>
          <a:prstGeom prst="rect">
            <a:avLst/>
          </a:prstGeom>
        </p:spPr>
      </p:pic>
      <p:pic>
        <p:nvPicPr>
          <p:cNvPr id="5" name="図 4"/>
          <p:cNvPicPr>
            <a:picLocks noChangeAspect="1"/>
          </p:cNvPicPr>
          <p:nvPr/>
        </p:nvPicPr>
        <p:blipFill>
          <a:blip r:embed="rId3"/>
          <a:stretch>
            <a:fillRect/>
          </a:stretch>
        </p:blipFill>
        <p:spPr>
          <a:xfrm>
            <a:off x="3025851" y="1142757"/>
            <a:ext cx="2705334" cy="5608806"/>
          </a:xfrm>
          <a:prstGeom prst="rect">
            <a:avLst/>
          </a:prstGeom>
        </p:spPr>
      </p:pic>
      <p:sp>
        <p:nvSpPr>
          <p:cNvPr id="6" name="正方形/長方形 5"/>
          <p:cNvSpPr/>
          <p:nvPr/>
        </p:nvSpPr>
        <p:spPr>
          <a:xfrm>
            <a:off x="358724" y="1293228"/>
            <a:ext cx="2031874" cy="245581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3025851" y="5995851"/>
            <a:ext cx="2031874" cy="20899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3025851" y="5203371"/>
            <a:ext cx="2031874" cy="20899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3491759" y="4410891"/>
            <a:ext cx="303285" cy="20899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129371" y="4237051"/>
            <a:ext cx="237970" cy="20899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1129370" y="5033885"/>
            <a:ext cx="420849" cy="20899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p:nvPicPr>
        <p:blipFill>
          <a:blip r:embed="rId4"/>
          <a:stretch>
            <a:fillRect/>
          </a:stretch>
        </p:blipFill>
        <p:spPr>
          <a:xfrm>
            <a:off x="6113198" y="1646498"/>
            <a:ext cx="5769645" cy="2838120"/>
          </a:xfrm>
          <a:prstGeom prst="rect">
            <a:avLst/>
          </a:prstGeom>
        </p:spPr>
      </p:pic>
      <p:sp>
        <p:nvSpPr>
          <p:cNvPr id="13" name="正方形/長方形 12"/>
          <p:cNvSpPr/>
          <p:nvPr/>
        </p:nvSpPr>
        <p:spPr>
          <a:xfrm>
            <a:off x="10604202" y="1981531"/>
            <a:ext cx="777796" cy="18690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10604202" y="2168434"/>
            <a:ext cx="777796" cy="18690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10604202" y="3884188"/>
            <a:ext cx="777796" cy="18690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8026810" y="4050148"/>
            <a:ext cx="2577392" cy="36074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左矢印 18"/>
          <p:cNvSpPr/>
          <p:nvPr/>
        </p:nvSpPr>
        <p:spPr>
          <a:xfrm>
            <a:off x="5290456" y="2969623"/>
            <a:ext cx="931817" cy="158496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20" name="メモ 19"/>
          <p:cNvSpPr/>
          <p:nvPr/>
        </p:nvSpPr>
        <p:spPr>
          <a:xfrm>
            <a:off x="8207828" y="5700826"/>
            <a:ext cx="3434941" cy="809751"/>
          </a:xfrm>
          <a:prstGeom prst="foldedCorner">
            <a:avLst/>
          </a:prstGeom>
          <a:solidFill>
            <a:srgbClr val="92D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1600" dirty="0" smtClean="0"/>
              <a:t>応用：</a:t>
            </a:r>
            <a:r>
              <a:rPr kumimoji="1" lang="en-US" altLang="ja-JP" sz="1600" dirty="0" smtClean="0"/>
              <a:t>T4</a:t>
            </a:r>
            <a:r>
              <a:rPr kumimoji="1" lang="ja-JP" altLang="en-US" sz="1600" dirty="0" smtClean="0"/>
              <a:t>テンプレートで</a:t>
            </a:r>
            <a:r>
              <a:rPr kumimoji="1" lang="en-US" altLang="ja-JP" sz="1600" dirty="0" smtClean="0"/>
              <a:t>Visual Studio</a:t>
            </a:r>
            <a:r>
              <a:rPr kumimoji="1" lang="ja-JP" altLang="en-US" sz="1600" dirty="0" err="1" smtClean="0"/>
              <a:t>に統</a:t>
            </a:r>
            <a:r>
              <a:rPr kumimoji="1" lang="ja-JP" altLang="en-US" sz="1600" dirty="0" smtClean="0"/>
              <a:t>合しよう</a:t>
            </a:r>
            <a:endParaRPr kumimoji="1" lang="ja-JP" altLang="en-US" sz="900" dirty="0"/>
          </a:p>
        </p:txBody>
      </p:sp>
    </p:spTree>
    <p:extLst>
      <p:ext uri="{BB962C8B-B14F-4D97-AF65-F5344CB8AC3E}">
        <p14:creationId xmlns:p14="http://schemas.microsoft.com/office/powerpoint/2010/main" val="27764820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2"/>
          <a:stretch>
            <a:fillRect/>
          </a:stretch>
        </p:blipFill>
        <p:spPr>
          <a:xfrm>
            <a:off x="818712" y="2071621"/>
            <a:ext cx="7521438" cy="3345035"/>
          </a:xfrm>
          <a:prstGeom prst="rect">
            <a:avLst/>
          </a:prstGeom>
        </p:spPr>
      </p:pic>
      <p:sp>
        <p:nvSpPr>
          <p:cNvPr id="2" name="タイトル 1"/>
          <p:cNvSpPr>
            <a:spLocks noGrp="1"/>
          </p:cNvSpPr>
          <p:nvPr>
            <p:ph type="title"/>
          </p:nvPr>
        </p:nvSpPr>
        <p:spPr/>
        <p:txBody>
          <a:bodyPr/>
          <a:lstStyle/>
          <a:p>
            <a:r>
              <a:rPr kumimoji="1" lang="en-US" altLang="ja-JP" dirty="0" err="1" smtClean="0"/>
              <a:t>TextFieldParser</a:t>
            </a:r>
            <a:r>
              <a:rPr kumimoji="1" lang="ja-JP" altLang="en-US" dirty="0" smtClean="0"/>
              <a:t>で</a:t>
            </a:r>
            <a:r>
              <a:rPr kumimoji="1" lang="en-US" altLang="ja-JP" dirty="0" smtClean="0"/>
              <a:t>CSV</a:t>
            </a:r>
            <a:r>
              <a:rPr kumimoji="1" lang="ja-JP" altLang="en-US" dirty="0" smtClean="0"/>
              <a:t>ファイルを処理する</a:t>
            </a:r>
            <a:endParaRPr kumimoji="1" lang="ja-JP" altLang="en-US" dirty="0"/>
          </a:p>
        </p:txBody>
      </p:sp>
      <p:sp>
        <p:nvSpPr>
          <p:cNvPr id="3" name="コンテンツ プレースホルダー 2"/>
          <p:cNvSpPr>
            <a:spLocks noGrp="1"/>
          </p:cNvSpPr>
          <p:nvPr>
            <p:ph idx="1"/>
          </p:nvPr>
        </p:nvSpPr>
        <p:spPr>
          <a:xfrm>
            <a:off x="818712" y="1342760"/>
            <a:ext cx="10554574" cy="505414"/>
          </a:xfrm>
        </p:spPr>
        <p:txBody>
          <a:bodyPr/>
          <a:lstStyle/>
          <a:p>
            <a:r>
              <a:rPr kumimoji="1" lang="ja-JP" altLang="en-US" dirty="0" smtClean="0"/>
              <a:t>スケルトン的にはこんな感じ</a:t>
            </a:r>
            <a:endParaRPr kumimoji="1" lang="ja-JP" altLang="en-US" dirty="0"/>
          </a:p>
        </p:txBody>
      </p:sp>
      <p:sp>
        <p:nvSpPr>
          <p:cNvPr id="6" name="正方形/長方形 5"/>
          <p:cNvSpPr/>
          <p:nvPr/>
        </p:nvSpPr>
        <p:spPr>
          <a:xfrm>
            <a:off x="1442846" y="3592291"/>
            <a:ext cx="3656945" cy="152270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吹き出し 6"/>
          <p:cNvSpPr/>
          <p:nvPr/>
        </p:nvSpPr>
        <p:spPr>
          <a:xfrm>
            <a:off x="5578629" y="4247543"/>
            <a:ext cx="4410103" cy="867457"/>
          </a:xfrm>
          <a:prstGeom prst="wedgeRoundRectCallout">
            <a:avLst>
              <a:gd name="adj1" fmla="val -62763"/>
              <a:gd name="adj2" fmla="val -4960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配列に</a:t>
            </a:r>
            <a:r>
              <a:rPr kumimoji="1" lang="en-US" altLang="ja-JP" dirty="0" smtClean="0"/>
              <a:t>1</a:t>
            </a:r>
            <a:r>
              <a:rPr kumimoji="1" lang="ja-JP" altLang="en-US" dirty="0" smtClean="0"/>
              <a:t>レコードのフィールド群の値が入って返ってくる</a:t>
            </a:r>
            <a:endParaRPr kumimoji="1" lang="en-US" altLang="ja-JP" dirty="0" smtClean="0"/>
          </a:p>
        </p:txBody>
      </p:sp>
      <p:sp>
        <p:nvSpPr>
          <p:cNvPr id="10" name="角丸四角形吹き出し 9"/>
          <p:cNvSpPr/>
          <p:nvPr/>
        </p:nvSpPr>
        <p:spPr>
          <a:xfrm>
            <a:off x="5717154" y="2649348"/>
            <a:ext cx="3268838" cy="608309"/>
          </a:xfrm>
          <a:prstGeom prst="wedgeRoundRectCallout">
            <a:avLst>
              <a:gd name="adj1" fmla="val -68180"/>
              <a:gd name="adj2" fmla="val 3128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区切り記号とかの初期化</a:t>
            </a:r>
            <a:endParaRPr kumimoji="1" lang="en-US" altLang="ja-JP" dirty="0" smtClean="0"/>
          </a:p>
        </p:txBody>
      </p:sp>
    </p:spTree>
    <p:extLst>
      <p:ext uri="{BB962C8B-B14F-4D97-AF65-F5344CB8AC3E}">
        <p14:creationId xmlns:p14="http://schemas.microsoft.com/office/powerpoint/2010/main" val="17418888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a:stretch>
            <a:fillRect/>
          </a:stretch>
        </p:blipFill>
        <p:spPr>
          <a:xfrm>
            <a:off x="1108434" y="1879170"/>
            <a:ext cx="7830915" cy="3817220"/>
          </a:xfrm>
          <a:prstGeom prst="rect">
            <a:avLst/>
          </a:prstGeom>
        </p:spPr>
      </p:pic>
      <p:sp>
        <p:nvSpPr>
          <p:cNvPr id="2" name="タイトル 1"/>
          <p:cNvSpPr>
            <a:spLocks noGrp="1"/>
          </p:cNvSpPr>
          <p:nvPr>
            <p:ph type="title"/>
          </p:nvPr>
        </p:nvSpPr>
        <p:spPr/>
        <p:txBody>
          <a:bodyPr/>
          <a:lstStyle/>
          <a:p>
            <a:r>
              <a:rPr kumimoji="1" lang="en-US" altLang="ja-JP" dirty="0" smtClean="0"/>
              <a:t>LINQ</a:t>
            </a:r>
            <a:r>
              <a:rPr kumimoji="1" lang="ja-JP" altLang="en-US" dirty="0" smtClean="0"/>
              <a:t>で使えるようにしよう</a:t>
            </a:r>
            <a:endParaRPr kumimoji="1" lang="ja-JP" altLang="en-US" dirty="0"/>
          </a:p>
        </p:txBody>
      </p:sp>
      <p:sp>
        <p:nvSpPr>
          <p:cNvPr id="3" name="コンテンツ プレースホルダー 2"/>
          <p:cNvSpPr>
            <a:spLocks noGrp="1"/>
          </p:cNvSpPr>
          <p:nvPr>
            <p:ph idx="1"/>
          </p:nvPr>
        </p:nvSpPr>
        <p:spPr>
          <a:xfrm>
            <a:off x="818712" y="1315637"/>
            <a:ext cx="10554574" cy="563533"/>
          </a:xfrm>
        </p:spPr>
        <p:txBody>
          <a:bodyPr/>
          <a:lstStyle/>
          <a:p>
            <a:r>
              <a:rPr kumimoji="1" lang="en-US" altLang="ja-JP" dirty="0" err="1" smtClean="0">
                <a:solidFill>
                  <a:srgbClr val="FFFF00"/>
                </a:solidFill>
              </a:rPr>
              <a:t>IEnumerable</a:t>
            </a:r>
            <a:r>
              <a:rPr kumimoji="1" lang="en-US" altLang="ja-JP" dirty="0" smtClean="0">
                <a:solidFill>
                  <a:srgbClr val="FFFF00"/>
                </a:solidFill>
              </a:rPr>
              <a:t>&lt;string[]&gt;</a:t>
            </a:r>
            <a:r>
              <a:rPr kumimoji="1" lang="ja-JP" altLang="en-US" dirty="0" smtClean="0"/>
              <a:t>にすれば、とりあえず</a:t>
            </a:r>
            <a:r>
              <a:rPr kumimoji="1" lang="en-US" altLang="ja-JP" dirty="0" smtClean="0">
                <a:solidFill>
                  <a:srgbClr val="FFFF00"/>
                </a:solidFill>
              </a:rPr>
              <a:t>LINQ</a:t>
            </a:r>
            <a:r>
              <a:rPr kumimoji="1" lang="ja-JP" altLang="en-US" dirty="0" smtClean="0"/>
              <a:t>で繋げられるので：</a:t>
            </a:r>
            <a:endParaRPr kumimoji="1" lang="ja-JP" altLang="en-US" dirty="0"/>
          </a:p>
        </p:txBody>
      </p:sp>
      <p:sp>
        <p:nvSpPr>
          <p:cNvPr id="5" name="正方形/長方形 4"/>
          <p:cNvSpPr/>
          <p:nvPr/>
        </p:nvSpPr>
        <p:spPr>
          <a:xfrm>
            <a:off x="2318501" y="2058476"/>
            <a:ext cx="1594822" cy="22297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吹き出し 5"/>
          <p:cNvSpPr/>
          <p:nvPr/>
        </p:nvSpPr>
        <p:spPr>
          <a:xfrm>
            <a:off x="4895744" y="4924785"/>
            <a:ext cx="4900035" cy="608309"/>
          </a:xfrm>
          <a:prstGeom prst="wedgeRoundRectCallout">
            <a:avLst>
              <a:gd name="adj1" fmla="val -62763"/>
              <a:gd name="adj2" fmla="val -4960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yield return</a:t>
            </a:r>
            <a:r>
              <a:rPr kumimoji="1" lang="ja-JP" altLang="en-US" dirty="0" smtClean="0"/>
              <a:t>を使って、</a:t>
            </a:r>
            <a:r>
              <a:rPr kumimoji="1" lang="en-US" altLang="ja-JP" dirty="0" smtClean="0"/>
              <a:t>LINQ</a:t>
            </a:r>
            <a:r>
              <a:rPr kumimoji="1" lang="ja-JP" altLang="en-US" dirty="0" smtClean="0"/>
              <a:t>ソース化する</a:t>
            </a:r>
            <a:endParaRPr kumimoji="1" lang="en-US" altLang="ja-JP" dirty="0" smtClean="0"/>
          </a:p>
        </p:txBody>
      </p:sp>
      <p:sp>
        <p:nvSpPr>
          <p:cNvPr id="7" name="正方形/長方形 6"/>
          <p:cNvSpPr/>
          <p:nvPr/>
        </p:nvSpPr>
        <p:spPr>
          <a:xfrm>
            <a:off x="2318500" y="4813300"/>
            <a:ext cx="1699435" cy="22297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メモ 7"/>
          <p:cNvSpPr/>
          <p:nvPr/>
        </p:nvSpPr>
        <p:spPr>
          <a:xfrm>
            <a:off x="4684363" y="5966849"/>
            <a:ext cx="7102098" cy="751668"/>
          </a:xfrm>
          <a:prstGeom prst="foldedCorner">
            <a:avLst/>
          </a:prstGeom>
          <a:solidFill>
            <a:srgbClr val="92D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sz="1600" dirty="0"/>
              <a:t>LINQ</a:t>
            </a:r>
            <a:r>
              <a:rPr kumimoji="1" lang="ja-JP" altLang="en-US" sz="1600" dirty="0"/>
              <a:t>は本当に強力だ </a:t>
            </a:r>
            <a:r>
              <a:rPr kumimoji="1" lang="en-US" altLang="ja-JP" sz="1600" dirty="0"/>
              <a:t>(6)</a:t>
            </a:r>
            <a:r>
              <a:rPr kumimoji="1" lang="ja-JP" altLang="en-US" sz="1600" dirty="0"/>
              <a:t>　</a:t>
            </a:r>
            <a:r>
              <a:rPr kumimoji="1" lang="en-US" altLang="ja-JP" sz="1600" dirty="0" err="1"/>
              <a:t>TextFieldContext</a:t>
            </a:r>
            <a:endParaRPr kumimoji="1" lang="en-US" altLang="ja-JP" sz="1600" dirty="0" smtClean="0"/>
          </a:p>
          <a:p>
            <a:pPr algn="ctr"/>
            <a:r>
              <a:rPr kumimoji="1" lang="en-US" altLang="ja-JP" sz="900" dirty="0">
                <a:hlinkClick r:id="rId3"/>
              </a:rPr>
              <a:t>http://www.kekyo.net/2012/11/17/linq%e3%81%af%e6%9c%ac%e5%bd%93%e3%81%ab%e5%bc%b7%e5%8a%9b%e3%81%a0-6%e3%80%80textfieldcontext</a:t>
            </a:r>
            <a:r>
              <a:rPr kumimoji="1" lang="en-US" altLang="ja-JP" sz="900" dirty="0" smtClean="0">
                <a:hlinkClick r:id="rId3"/>
              </a:rPr>
              <a:t>/</a:t>
            </a:r>
            <a:r>
              <a:rPr kumimoji="1" lang="en-US" altLang="ja-JP" sz="900" dirty="0" smtClean="0"/>
              <a:t> </a:t>
            </a:r>
            <a:endParaRPr kumimoji="1" lang="ja-JP" altLang="en-US" sz="900" dirty="0"/>
          </a:p>
        </p:txBody>
      </p:sp>
    </p:spTree>
    <p:extLst>
      <p:ext uri="{BB962C8B-B14F-4D97-AF65-F5344CB8AC3E}">
        <p14:creationId xmlns:p14="http://schemas.microsoft.com/office/powerpoint/2010/main" val="4232838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ダークサイド</a:t>
            </a:r>
            <a:r>
              <a:rPr kumimoji="1" lang="en-US" altLang="ja-JP" dirty="0" smtClean="0"/>
              <a:t>EXCEL</a:t>
            </a:r>
            <a:r>
              <a:rPr kumimoji="1" lang="ja-JP" altLang="en-US" dirty="0" smtClean="0"/>
              <a:t>仕様書</a:t>
            </a:r>
            <a:endParaRPr kumimoji="1" lang="ja-JP" altLang="en-US" dirty="0"/>
          </a:p>
        </p:txBody>
      </p:sp>
      <p:sp>
        <p:nvSpPr>
          <p:cNvPr id="3" name="テキスト プレースホルダー 2"/>
          <p:cNvSpPr>
            <a:spLocks noGrp="1"/>
          </p:cNvSpPr>
          <p:nvPr>
            <p:ph type="body" idx="1"/>
          </p:nvPr>
        </p:nvSpPr>
        <p:spPr/>
        <p:txBody>
          <a:bodyPr/>
          <a:lstStyle/>
          <a:p>
            <a:r>
              <a:rPr lang="ja-JP" altLang="en-US" dirty="0" smtClean="0"/>
              <a:t>暗黒</a:t>
            </a:r>
            <a:r>
              <a:rPr lang="ja-JP" altLang="en-US" dirty="0"/>
              <a:t>面</a:t>
            </a:r>
            <a:r>
              <a:rPr lang="ja-JP" altLang="en-US" dirty="0" smtClean="0"/>
              <a:t>に堕ちたみなさまごきげんよう</a:t>
            </a:r>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4455" y="547905"/>
            <a:ext cx="3657600" cy="2609088"/>
          </a:xfrm>
          <a:prstGeom prst="rect">
            <a:avLst/>
          </a:prstGeom>
        </p:spPr>
      </p:pic>
    </p:spTree>
    <p:extLst>
      <p:ext uri="{BB962C8B-B14F-4D97-AF65-F5344CB8AC3E}">
        <p14:creationId xmlns:p14="http://schemas.microsoft.com/office/powerpoint/2010/main" val="27296346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err="1" smtClean="0"/>
              <a:t>よっしゃよっしゃ</a:t>
            </a:r>
            <a:endParaRPr kumimoji="1" lang="ja-JP" altLang="en-US" dirty="0"/>
          </a:p>
        </p:txBody>
      </p:sp>
      <p:sp>
        <p:nvSpPr>
          <p:cNvPr id="3" name="コンテンツ プレースホルダー 2"/>
          <p:cNvSpPr>
            <a:spLocks noGrp="1"/>
          </p:cNvSpPr>
          <p:nvPr>
            <p:ph idx="1"/>
          </p:nvPr>
        </p:nvSpPr>
        <p:spPr>
          <a:xfrm>
            <a:off x="818712" y="1288515"/>
            <a:ext cx="10554574" cy="458920"/>
          </a:xfrm>
        </p:spPr>
        <p:txBody>
          <a:bodyPr/>
          <a:lstStyle/>
          <a:p>
            <a:r>
              <a:rPr kumimoji="1" lang="ja-JP" altLang="en-US" dirty="0" smtClean="0"/>
              <a:t>早速モデルクラスにいれてみ</a:t>
            </a:r>
            <a:r>
              <a:rPr kumimoji="1" lang="en-US" altLang="ja-JP" dirty="0" smtClean="0"/>
              <a:t>…</a:t>
            </a:r>
            <a:r>
              <a:rPr kumimoji="1" lang="ja-JP" altLang="en-US" dirty="0" smtClean="0"/>
              <a:t>アレ？</a:t>
            </a:r>
            <a:endParaRPr kumimoji="1" lang="ja-JP" altLang="en-US" dirty="0"/>
          </a:p>
        </p:txBody>
      </p:sp>
      <p:pic>
        <p:nvPicPr>
          <p:cNvPr id="4" name="図 3"/>
          <p:cNvPicPr>
            <a:picLocks noChangeAspect="1"/>
          </p:cNvPicPr>
          <p:nvPr/>
        </p:nvPicPr>
        <p:blipFill>
          <a:blip r:embed="rId2"/>
          <a:stretch>
            <a:fillRect/>
          </a:stretch>
        </p:blipFill>
        <p:spPr>
          <a:xfrm>
            <a:off x="1073087" y="1790626"/>
            <a:ext cx="7224729" cy="2167419"/>
          </a:xfrm>
          <a:prstGeom prst="rect">
            <a:avLst/>
          </a:prstGeom>
        </p:spPr>
      </p:pic>
      <p:sp>
        <p:nvSpPr>
          <p:cNvPr id="5" name="正方形/長方形 4"/>
          <p:cNvSpPr/>
          <p:nvPr/>
        </p:nvSpPr>
        <p:spPr>
          <a:xfrm>
            <a:off x="1717167" y="2647411"/>
            <a:ext cx="3246720" cy="98406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吹き出し 5"/>
          <p:cNvSpPr/>
          <p:nvPr/>
        </p:nvSpPr>
        <p:spPr>
          <a:xfrm>
            <a:off x="5373978" y="3041406"/>
            <a:ext cx="4780216" cy="867457"/>
          </a:xfrm>
          <a:prstGeom prst="wedgeRoundRectCallout">
            <a:avLst>
              <a:gd name="adj1" fmla="val -62763"/>
              <a:gd name="adj2" fmla="val -4960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いや、書かなければならないのは分かるが、何かモヤモヤする</a:t>
            </a:r>
            <a:r>
              <a:rPr kumimoji="1" lang="en-US" altLang="ja-JP" dirty="0" smtClean="0"/>
              <a:t>…</a:t>
            </a:r>
          </a:p>
        </p:txBody>
      </p:sp>
    </p:spTree>
    <p:extLst>
      <p:ext uri="{BB962C8B-B14F-4D97-AF65-F5344CB8AC3E}">
        <p14:creationId xmlns:p14="http://schemas.microsoft.com/office/powerpoint/2010/main" val="24702070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リフレクションで入れれば</a:t>
            </a:r>
            <a:r>
              <a:rPr kumimoji="1" lang="ja-JP" altLang="en-US" dirty="0" err="1" smtClean="0"/>
              <a:t>いいんでね</a:t>
            </a:r>
            <a:r>
              <a:rPr kumimoji="1" lang="ja-JP" altLang="en-US" dirty="0" smtClean="0"/>
              <a:t>？</a:t>
            </a:r>
            <a:endParaRPr kumimoji="1" lang="ja-JP" altLang="en-US" dirty="0"/>
          </a:p>
        </p:txBody>
      </p:sp>
      <p:sp>
        <p:nvSpPr>
          <p:cNvPr id="3" name="コンテンツ プレースホルダー 2"/>
          <p:cNvSpPr>
            <a:spLocks noGrp="1"/>
          </p:cNvSpPr>
          <p:nvPr>
            <p:ph idx="1"/>
          </p:nvPr>
        </p:nvSpPr>
        <p:spPr>
          <a:xfrm>
            <a:off x="818712" y="1307887"/>
            <a:ext cx="5965265" cy="1666089"/>
          </a:xfrm>
        </p:spPr>
        <p:txBody>
          <a:bodyPr>
            <a:normAutofit fontScale="92500" lnSpcReduction="20000"/>
          </a:bodyPr>
          <a:lstStyle/>
          <a:p>
            <a:r>
              <a:rPr kumimoji="1" lang="ja-JP" altLang="en-US" dirty="0" smtClean="0">
                <a:solidFill>
                  <a:srgbClr val="FFFF00"/>
                </a:solidFill>
              </a:rPr>
              <a:t>手で変換コードを書きたくない</a:t>
            </a:r>
            <a:r>
              <a:rPr kumimoji="1" lang="ja-JP" altLang="en-US" dirty="0" smtClean="0"/>
              <a:t>よね。</a:t>
            </a:r>
            <a:endParaRPr kumimoji="1" lang="en-US" altLang="ja-JP" dirty="0" smtClean="0"/>
          </a:p>
          <a:p>
            <a:r>
              <a:rPr lang="ja-JP" altLang="en-US" dirty="0">
                <a:solidFill>
                  <a:srgbClr val="FFFF00"/>
                </a:solidFill>
              </a:rPr>
              <a:t>リフレクション</a:t>
            </a:r>
            <a:r>
              <a:rPr lang="ja-JP" altLang="en-US" dirty="0" smtClean="0"/>
              <a:t>を使えば、自動化できそうだ。</a:t>
            </a:r>
            <a:endParaRPr lang="en-US" altLang="ja-JP" dirty="0" smtClean="0"/>
          </a:p>
          <a:p>
            <a:r>
              <a:rPr kumimoji="1" lang="ja-JP" altLang="en-US" dirty="0" smtClean="0"/>
              <a:t>問題がいくつか：</a:t>
            </a:r>
            <a:endParaRPr kumimoji="1" lang="en-US" altLang="ja-JP" dirty="0" smtClean="0"/>
          </a:p>
          <a:p>
            <a:pPr lvl="1"/>
            <a:r>
              <a:rPr kumimoji="1" lang="ja-JP" altLang="en-US" dirty="0" smtClean="0">
                <a:solidFill>
                  <a:srgbClr val="FFFF00"/>
                </a:solidFill>
              </a:rPr>
              <a:t>フィールド位置の対応付け</a:t>
            </a:r>
            <a:r>
              <a:rPr kumimoji="1" lang="ja-JP" altLang="en-US" dirty="0" smtClean="0"/>
              <a:t>をどうするか。</a:t>
            </a:r>
            <a:endParaRPr kumimoji="1" lang="en-US" altLang="ja-JP" dirty="0" smtClean="0"/>
          </a:p>
          <a:p>
            <a:pPr lvl="1"/>
            <a:r>
              <a:rPr lang="en-US" altLang="ja-JP" dirty="0" smtClean="0"/>
              <a:t>CSV</a:t>
            </a:r>
            <a:r>
              <a:rPr lang="ja-JP" altLang="en-US" dirty="0" smtClean="0"/>
              <a:t>はすべて文字列なので、</a:t>
            </a:r>
            <a:r>
              <a:rPr lang="ja-JP" altLang="en-US" dirty="0">
                <a:solidFill>
                  <a:srgbClr val="FFFF00"/>
                </a:solidFill>
              </a:rPr>
              <a:t>型</a:t>
            </a:r>
            <a:r>
              <a:rPr lang="ja-JP" altLang="en-US" dirty="0" smtClean="0">
                <a:solidFill>
                  <a:srgbClr val="FFFF00"/>
                </a:solidFill>
              </a:rPr>
              <a:t>変換</a:t>
            </a:r>
            <a:r>
              <a:rPr lang="ja-JP" altLang="en-US" dirty="0" smtClean="0"/>
              <a:t>をどうするか。</a:t>
            </a:r>
            <a:endParaRPr kumimoji="1" lang="ja-JP" altLang="en-US" dirty="0"/>
          </a:p>
        </p:txBody>
      </p:sp>
      <p:pic>
        <p:nvPicPr>
          <p:cNvPr id="4" name="図 3"/>
          <p:cNvPicPr>
            <a:picLocks noChangeAspect="1"/>
          </p:cNvPicPr>
          <p:nvPr/>
        </p:nvPicPr>
        <p:blipFill>
          <a:blip r:embed="rId2"/>
          <a:stretch>
            <a:fillRect/>
          </a:stretch>
        </p:blipFill>
        <p:spPr>
          <a:xfrm>
            <a:off x="544066" y="3235813"/>
            <a:ext cx="5769645" cy="2838120"/>
          </a:xfrm>
          <a:prstGeom prst="rect">
            <a:avLst/>
          </a:prstGeom>
        </p:spPr>
      </p:pic>
      <p:pic>
        <p:nvPicPr>
          <p:cNvPr id="5" name="図 4"/>
          <p:cNvPicPr>
            <a:picLocks noChangeAspect="1"/>
          </p:cNvPicPr>
          <p:nvPr/>
        </p:nvPicPr>
        <p:blipFill>
          <a:blip r:embed="rId3"/>
          <a:stretch>
            <a:fillRect/>
          </a:stretch>
        </p:blipFill>
        <p:spPr>
          <a:xfrm>
            <a:off x="7521877" y="1367022"/>
            <a:ext cx="3505504" cy="5151566"/>
          </a:xfrm>
          <a:prstGeom prst="rect">
            <a:avLst/>
          </a:prstGeom>
        </p:spPr>
      </p:pic>
      <p:cxnSp>
        <p:nvCxnSpPr>
          <p:cNvPr id="7" name="カギ線コネクタ 6"/>
          <p:cNvCxnSpPr/>
          <p:nvPr/>
        </p:nvCxnSpPr>
        <p:spPr>
          <a:xfrm flipV="1">
            <a:off x="5913120" y="1981200"/>
            <a:ext cx="1841863" cy="1706880"/>
          </a:xfrm>
          <a:prstGeom prst="bentConnector3">
            <a:avLst>
              <a:gd name="adj1" fmla="val 28487"/>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カギ線コネクタ 7"/>
          <p:cNvCxnSpPr/>
          <p:nvPr/>
        </p:nvCxnSpPr>
        <p:spPr>
          <a:xfrm flipV="1">
            <a:off x="5913120" y="2773680"/>
            <a:ext cx="1841863" cy="1053736"/>
          </a:xfrm>
          <a:prstGeom prst="bentConnector3">
            <a:avLst>
              <a:gd name="adj1" fmla="val 37707"/>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カギ線コネクタ 11"/>
          <p:cNvCxnSpPr/>
          <p:nvPr/>
        </p:nvCxnSpPr>
        <p:spPr>
          <a:xfrm flipV="1">
            <a:off x="5913120" y="3553097"/>
            <a:ext cx="1841863" cy="421343"/>
          </a:xfrm>
          <a:prstGeom prst="bentConnector3">
            <a:avLst>
              <a:gd name="adj1" fmla="val 4598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カギ線コネクタ 14"/>
          <p:cNvCxnSpPr/>
          <p:nvPr/>
        </p:nvCxnSpPr>
        <p:spPr>
          <a:xfrm>
            <a:off x="5913120" y="4153477"/>
            <a:ext cx="1841863" cy="207916"/>
          </a:xfrm>
          <a:prstGeom prst="bentConnector3">
            <a:avLst>
              <a:gd name="adj1" fmla="val 65603"/>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カギ線コネクタ 17"/>
          <p:cNvCxnSpPr/>
          <p:nvPr/>
        </p:nvCxnSpPr>
        <p:spPr>
          <a:xfrm>
            <a:off x="5913120" y="4324144"/>
            <a:ext cx="1841863" cy="813913"/>
          </a:xfrm>
          <a:prstGeom prst="bentConnector3">
            <a:avLst>
              <a:gd name="adj1" fmla="val 57329"/>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カギ線コネクタ 21"/>
          <p:cNvCxnSpPr/>
          <p:nvPr/>
        </p:nvCxnSpPr>
        <p:spPr>
          <a:xfrm>
            <a:off x="5913120" y="4463143"/>
            <a:ext cx="1841863" cy="1480457"/>
          </a:xfrm>
          <a:prstGeom prst="bentConnector3">
            <a:avLst>
              <a:gd name="adj1" fmla="val 50000"/>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角丸四角形吹き出し 24"/>
          <p:cNvSpPr/>
          <p:nvPr/>
        </p:nvSpPr>
        <p:spPr>
          <a:xfrm>
            <a:off x="2644282" y="4913859"/>
            <a:ext cx="3268838" cy="1404493"/>
          </a:xfrm>
          <a:prstGeom prst="wedgeRoundRectCallout">
            <a:avLst>
              <a:gd name="adj1" fmla="val 72352"/>
              <a:gd name="adj2" fmla="val -4633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ソースコード上、たまたま順序通り並んでいるが、リフレクションで順序が維持される保証はない</a:t>
            </a:r>
            <a:endParaRPr kumimoji="1" lang="en-US" altLang="ja-JP" dirty="0" smtClean="0"/>
          </a:p>
        </p:txBody>
      </p:sp>
    </p:spTree>
    <p:extLst>
      <p:ext uri="{BB962C8B-B14F-4D97-AF65-F5344CB8AC3E}">
        <p14:creationId xmlns:p14="http://schemas.microsoft.com/office/powerpoint/2010/main" val="32913854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属性クラス </a:t>
            </a:r>
            <a:r>
              <a:rPr kumimoji="1" lang="en-US" altLang="ja-JP" dirty="0" smtClean="0"/>
              <a:t>is </a:t>
            </a:r>
            <a:r>
              <a:rPr kumimoji="1" lang="ja-JP" altLang="en-US" dirty="0" smtClean="0"/>
              <a:t>何</a:t>
            </a:r>
            <a:endParaRPr kumimoji="1" lang="ja-JP" altLang="en-US" dirty="0"/>
          </a:p>
        </p:txBody>
      </p:sp>
      <p:sp>
        <p:nvSpPr>
          <p:cNvPr id="3" name="コンテンツ プレースホルダー 2"/>
          <p:cNvSpPr>
            <a:spLocks noGrp="1"/>
          </p:cNvSpPr>
          <p:nvPr>
            <p:ph idx="1"/>
          </p:nvPr>
        </p:nvSpPr>
        <p:spPr>
          <a:xfrm>
            <a:off x="810000" y="1199813"/>
            <a:ext cx="10998819" cy="1827198"/>
          </a:xfrm>
        </p:spPr>
        <p:txBody>
          <a:bodyPr/>
          <a:lstStyle/>
          <a:p>
            <a:r>
              <a:rPr kumimoji="1" lang="en-US" altLang="ja-JP" dirty="0" smtClean="0"/>
              <a:t>CLR</a:t>
            </a:r>
            <a:r>
              <a:rPr kumimoji="1" lang="ja-JP" altLang="en-US" dirty="0" smtClean="0"/>
              <a:t>のメタデータを拡張可能な概念として</a:t>
            </a:r>
            <a:r>
              <a:rPr kumimoji="1" lang="ja-JP" altLang="en-US" dirty="0" smtClean="0">
                <a:solidFill>
                  <a:srgbClr val="FFFF00"/>
                </a:solidFill>
              </a:rPr>
              <a:t>「属性クラス」</a:t>
            </a:r>
            <a:r>
              <a:rPr kumimoji="1" lang="ja-JP" altLang="en-US" dirty="0" smtClean="0"/>
              <a:t>がある。</a:t>
            </a:r>
            <a:endParaRPr kumimoji="1" lang="en-US" altLang="ja-JP" dirty="0" smtClean="0"/>
          </a:p>
          <a:p>
            <a:r>
              <a:rPr lang="ja-JP" altLang="en-US" dirty="0" smtClean="0">
                <a:solidFill>
                  <a:srgbClr val="FFFF00"/>
                </a:solidFill>
              </a:rPr>
              <a:t>カスタム属性クラス</a:t>
            </a:r>
            <a:r>
              <a:rPr lang="ja-JP" altLang="en-US" dirty="0" smtClean="0"/>
              <a:t>を定義すれば、</a:t>
            </a:r>
            <a:r>
              <a:rPr lang="ja-JP" altLang="en-US" dirty="0" smtClean="0">
                <a:solidFill>
                  <a:srgbClr val="FFFF00"/>
                </a:solidFill>
              </a:rPr>
              <a:t>メタデータに情報を付加</a:t>
            </a:r>
            <a:r>
              <a:rPr lang="ja-JP" altLang="en-US" dirty="0" smtClean="0"/>
              <a:t>できる。</a:t>
            </a:r>
            <a:endParaRPr lang="en-US" altLang="ja-JP" dirty="0" smtClean="0"/>
          </a:p>
          <a:p>
            <a:pPr lvl="1"/>
            <a:r>
              <a:rPr kumimoji="1" lang="ja-JP" altLang="en-US" dirty="0" smtClean="0"/>
              <a:t>例：</a:t>
            </a:r>
            <a:r>
              <a:rPr kumimoji="1" lang="en-US" altLang="ja-JP" dirty="0" err="1" smtClean="0"/>
              <a:t>XmlSerializer</a:t>
            </a:r>
            <a:r>
              <a:rPr kumimoji="1" lang="ja-JP" altLang="en-US" dirty="0" smtClean="0"/>
              <a:t>クラスは、「</a:t>
            </a:r>
            <a:r>
              <a:rPr kumimoji="1" lang="en-US" altLang="ja-JP" dirty="0" err="1" smtClean="0"/>
              <a:t>XmlElement</a:t>
            </a:r>
            <a:r>
              <a:rPr kumimoji="1" lang="ja-JP" altLang="en-US" dirty="0" smtClean="0"/>
              <a:t>」や「</a:t>
            </a:r>
            <a:r>
              <a:rPr kumimoji="1" lang="en-US" altLang="ja-JP" dirty="0" err="1" smtClean="0"/>
              <a:t>XmlAttribute</a:t>
            </a:r>
            <a:r>
              <a:rPr kumimoji="1" lang="ja-JP" altLang="en-US" dirty="0" smtClean="0"/>
              <a:t>」属性を使って、</a:t>
            </a:r>
            <a:r>
              <a:rPr kumimoji="1" lang="en-US" altLang="ja-JP" dirty="0" smtClean="0"/>
              <a:t>XML</a:t>
            </a:r>
            <a:r>
              <a:rPr kumimoji="1" lang="ja-JP" altLang="en-US" dirty="0" smtClean="0"/>
              <a:t>の表現方法をカスタマイズできる。</a:t>
            </a:r>
            <a:endParaRPr kumimoji="1" lang="en-US" altLang="ja-JP" dirty="0" smtClean="0"/>
          </a:p>
          <a:p>
            <a:r>
              <a:rPr lang="en-US" altLang="ja-JP" dirty="0" smtClean="0"/>
              <a:t>CSV</a:t>
            </a:r>
            <a:r>
              <a:rPr lang="ja-JP" altLang="en-US" dirty="0" smtClean="0"/>
              <a:t>のフィールド（モデルクラスのプロパティ）に、</a:t>
            </a:r>
            <a:r>
              <a:rPr lang="ja-JP" altLang="en-US" dirty="0" smtClean="0">
                <a:solidFill>
                  <a:srgbClr val="FFFF00"/>
                </a:solidFill>
              </a:rPr>
              <a:t>カラム位置を付加</a:t>
            </a:r>
            <a:r>
              <a:rPr lang="ja-JP" altLang="en-US" dirty="0" smtClean="0"/>
              <a:t>すれば判別可能になるよね。</a:t>
            </a:r>
            <a:endParaRPr kumimoji="1" lang="ja-JP" altLang="en-US" dirty="0"/>
          </a:p>
        </p:txBody>
      </p:sp>
      <p:pic>
        <p:nvPicPr>
          <p:cNvPr id="5" name="図 4"/>
          <p:cNvPicPr>
            <a:picLocks noChangeAspect="1"/>
          </p:cNvPicPr>
          <p:nvPr/>
        </p:nvPicPr>
        <p:blipFill>
          <a:blip r:embed="rId2"/>
          <a:stretch>
            <a:fillRect/>
          </a:stretch>
        </p:blipFill>
        <p:spPr>
          <a:xfrm>
            <a:off x="1152100" y="3187337"/>
            <a:ext cx="4038208" cy="3635264"/>
          </a:xfrm>
          <a:prstGeom prst="rect">
            <a:avLst/>
          </a:prstGeom>
        </p:spPr>
      </p:pic>
      <p:sp>
        <p:nvSpPr>
          <p:cNvPr id="6" name="正方形/長方形 5"/>
          <p:cNvSpPr/>
          <p:nvPr/>
        </p:nvSpPr>
        <p:spPr>
          <a:xfrm>
            <a:off x="1412367" y="3583582"/>
            <a:ext cx="1448399" cy="24818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吹き出し 6"/>
          <p:cNvSpPr/>
          <p:nvPr/>
        </p:nvSpPr>
        <p:spPr>
          <a:xfrm>
            <a:off x="3396738" y="3230224"/>
            <a:ext cx="4218513" cy="563943"/>
          </a:xfrm>
          <a:prstGeom prst="wedgeRoundRectCallout">
            <a:avLst>
              <a:gd name="adj1" fmla="val -62969"/>
              <a:gd name="adj2" fmla="val 3764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カラム位置を保持するカスタム属性</a:t>
            </a:r>
            <a:endParaRPr kumimoji="1" lang="en-US" altLang="ja-JP" dirty="0" smtClean="0"/>
          </a:p>
        </p:txBody>
      </p:sp>
      <p:sp>
        <p:nvSpPr>
          <p:cNvPr id="8" name="正方形/長方形 7"/>
          <p:cNvSpPr/>
          <p:nvPr/>
        </p:nvSpPr>
        <p:spPr>
          <a:xfrm>
            <a:off x="1412367" y="4663445"/>
            <a:ext cx="1448399" cy="24818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1412367" y="5729960"/>
            <a:ext cx="1448399" cy="24818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曲線コネクタ 10"/>
          <p:cNvCxnSpPr>
            <a:endCxn id="16" idx="2"/>
          </p:cNvCxnSpPr>
          <p:nvPr/>
        </p:nvCxnSpPr>
        <p:spPr>
          <a:xfrm flipV="1">
            <a:off x="3171204" y="4770618"/>
            <a:ext cx="2389219" cy="332605"/>
          </a:xfrm>
          <a:prstGeom prst="curvedConnector3">
            <a:avLst>
              <a:gd name="adj1" fmla="val 50000"/>
            </a:avLst>
          </a:prstGeom>
          <a:ln w="38100">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直方体 15"/>
          <p:cNvSpPr/>
          <p:nvPr/>
        </p:nvSpPr>
        <p:spPr>
          <a:xfrm>
            <a:off x="5560423" y="4280759"/>
            <a:ext cx="2538549" cy="940526"/>
          </a:xfrm>
          <a:prstGeom prst="cube">
            <a:avLst>
              <a:gd name="adj" fmla="val 4167"/>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プロパティ情報</a:t>
            </a:r>
            <a:endParaRPr kumimoji="1" lang="en-US" altLang="ja-JP" dirty="0" smtClean="0"/>
          </a:p>
          <a:p>
            <a:pPr algn="ctr"/>
            <a:r>
              <a:rPr kumimoji="1" lang="ja-JP" altLang="en-US" dirty="0" smtClean="0"/>
              <a:t>（</a:t>
            </a:r>
            <a:r>
              <a:rPr kumimoji="1" lang="en-US" altLang="ja-JP" dirty="0" err="1" smtClean="0"/>
              <a:t>PropertyInfo</a:t>
            </a:r>
            <a:r>
              <a:rPr kumimoji="1" lang="ja-JP" altLang="en-US" dirty="0" smtClean="0"/>
              <a:t>）</a:t>
            </a:r>
            <a:endParaRPr kumimoji="1" lang="ja-JP" altLang="en-US" dirty="0"/>
          </a:p>
        </p:txBody>
      </p:sp>
      <p:sp>
        <p:nvSpPr>
          <p:cNvPr id="19" name="メモ 18"/>
          <p:cNvSpPr/>
          <p:nvPr/>
        </p:nvSpPr>
        <p:spPr>
          <a:xfrm>
            <a:off x="8299267" y="5613479"/>
            <a:ext cx="3161211" cy="481150"/>
          </a:xfrm>
          <a:prstGeom prst="foldedCorner">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err="1" smtClean="0"/>
              <a:t>CsvColumnIndexAttribute</a:t>
            </a:r>
            <a:endParaRPr kumimoji="1" lang="ja-JP" altLang="en-US" dirty="0"/>
          </a:p>
        </p:txBody>
      </p:sp>
      <p:cxnSp>
        <p:nvCxnSpPr>
          <p:cNvPr id="20" name="曲線コネクタ 19"/>
          <p:cNvCxnSpPr>
            <a:stCxn id="16" idx="4"/>
            <a:endCxn id="19" idx="0"/>
          </p:cNvCxnSpPr>
          <p:nvPr/>
        </p:nvCxnSpPr>
        <p:spPr>
          <a:xfrm>
            <a:off x="8059780" y="4770618"/>
            <a:ext cx="1820093" cy="842861"/>
          </a:xfrm>
          <a:prstGeom prst="curvedConnector2">
            <a:avLst/>
          </a:prstGeom>
          <a:ln w="38100">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sp>
        <p:nvSpPr>
          <p:cNvPr id="25" name="メモ 24"/>
          <p:cNvSpPr/>
          <p:nvPr/>
        </p:nvSpPr>
        <p:spPr>
          <a:xfrm>
            <a:off x="9568540" y="6013577"/>
            <a:ext cx="1637212" cy="481150"/>
          </a:xfrm>
          <a:prstGeom prst="foldedCorner">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en-US" altLang="ja-JP" dirty="0" smtClean="0"/>
              <a:t>Index = 1</a:t>
            </a:r>
            <a:endParaRPr kumimoji="1" lang="ja-JP" altLang="en-US" dirty="0"/>
          </a:p>
        </p:txBody>
      </p:sp>
      <p:sp>
        <p:nvSpPr>
          <p:cNvPr id="28" name="メモ 27"/>
          <p:cNvSpPr/>
          <p:nvPr/>
        </p:nvSpPr>
        <p:spPr>
          <a:xfrm>
            <a:off x="6026276" y="5151119"/>
            <a:ext cx="1976898" cy="626737"/>
          </a:xfrm>
          <a:prstGeom prst="foldedCorner">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en-US" altLang="ja-JP" dirty="0" smtClean="0"/>
              <a:t>Name =</a:t>
            </a:r>
          </a:p>
          <a:p>
            <a:pPr algn="ctr"/>
            <a:r>
              <a:rPr kumimoji="1" lang="en-US" altLang="ja-JP" dirty="0" smtClean="0"/>
              <a:t>“</a:t>
            </a:r>
            <a:r>
              <a:rPr kumimoji="1" lang="ja-JP" altLang="en-US" dirty="0" smtClean="0"/>
              <a:t>旧郵便番号</a:t>
            </a:r>
            <a:r>
              <a:rPr kumimoji="1" lang="en-US" altLang="ja-JP" dirty="0" smtClean="0"/>
              <a:t>”</a:t>
            </a:r>
            <a:endParaRPr kumimoji="1" lang="ja-JP" altLang="en-US" dirty="0"/>
          </a:p>
        </p:txBody>
      </p:sp>
      <p:sp>
        <p:nvSpPr>
          <p:cNvPr id="30" name="テキスト ボックス 29"/>
          <p:cNvSpPr txBox="1"/>
          <p:nvPr/>
        </p:nvSpPr>
        <p:spPr>
          <a:xfrm>
            <a:off x="9100456" y="4602873"/>
            <a:ext cx="2852057" cy="369332"/>
          </a:xfrm>
          <a:prstGeom prst="rect">
            <a:avLst/>
          </a:prstGeom>
          <a:noFill/>
        </p:spPr>
        <p:txBody>
          <a:bodyPr wrap="square" rtlCol="0">
            <a:spAutoFit/>
          </a:bodyPr>
          <a:lstStyle/>
          <a:p>
            <a:r>
              <a:rPr kumimoji="1" lang="en-US" altLang="ja-JP" dirty="0" err="1" smtClean="0"/>
              <a:t>GetCustomAttributes</a:t>
            </a:r>
            <a:r>
              <a:rPr kumimoji="1" lang="en-US" altLang="ja-JP" dirty="0" smtClean="0"/>
              <a:t>()</a:t>
            </a:r>
            <a:endParaRPr kumimoji="1" lang="ja-JP" altLang="en-US" dirty="0"/>
          </a:p>
        </p:txBody>
      </p:sp>
    </p:spTree>
    <p:extLst>
      <p:ext uri="{BB962C8B-B14F-4D97-AF65-F5344CB8AC3E}">
        <p14:creationId xmlns:p14="http://schemas.microsoft.com/office/powerpoint/2010/main" val="33575336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カスタム属性クラス </a:t>
            </a:r>
            <a:r>
              <a:rPr kumimoji="1" lang="en-US" altLang="ja-JP" dirty="0" smtClean="0"/>
              <a:t>is </a:t>
            </a:r>
            <a:r>
              <a:rPr kumimoji="1" lang="ja-JP" altLang="en-US" dirty="0" smtClean="0"/>
              <a:t>何</a:t>
            </a:r>
            <a:endParaRPr kumimoji="1" lang="ja-JP" altLang="en-US" dirty="0"/>
          </a:p>
        </p:txBody>
      </p:sp>
      <p:sp>
        <p:nvSpPr>
          <p:cNvPr id="3" name="コンテンツ プレースホルダー 2"/>
          <p:cNvSpPr>
            <a:spLocks noGrp="1"/>
          </p:cNvSpPr>
          <p:nvPr>
            <p:ph idx="1"/>
          </p:nvPr>
        </p:nvSpPr>
        <p:spPr>
          <a:xfrm>
            <a:off x="818712" y="1216447"/>
            <a:ext cx="11033654" cy="1396123"/>
          </a:xfrm>
        </p:spPr>
        <p:txBody>
          <a:bodyPr>
            <a:normAutofit/>
          </a:bodyPr>
          <a:lstStyle/>
          <a:p>
            <a:r>
              <a:rPr kumimoji="1" lang="ja-JP" altLang="en-US" dirty="0" smtClean="0"/>
              <a:t>属性クラスは</a:t>
            </a:r>
            <a:r>
              <a:rPr kumimoji="1" lang="ja-JP" altLang="en-US" dirty="0" smtClean="0">
                <a:solidFill>
                  <a:srgbClr val="FFFF00"/>
                </a:solidFill>
              </a:rPr>
              <a:t>「</a:t>
            </a:r>
            <a:r>
              <a:rPr kumimoji="1" lang="en-US" altLang="ja-JP" dirty="0" smtClean="0">
                <a:solidFill>
                  <a:srgbClr val="FFFF00"/>
                </a:solidFill>
              </a:rPr>
              <a:t>Attribute</a:t>
            </a:r>
            <a:r>
              <a:rPr kumimoji="1" lang="ja-JP" altLang="en-US" dirty="0" smtClean="0">
                <a:solidFill>
                  <a:srgbClr val="FFFF00"/>
                </a:solidFill>
              </a:rPr>
              <a:t>」クラス</a:t>
            </a:r>
            <a:r>
              <a:rPr kumimoji="1" lang="ja-JP" altLang="en-US" dirty="0" smtClean="0"/>
              <a:t>を継承する必要がある。</a:t>
            </a:r>
            <a:endParaRPr kumimoji="1" lang="en-US" altLang="ja-JP" dirty="0" smtClean="0"/>
          </a:p>
          <a:p>
            <a:r>
              <a:rPr lang="ja-JP" altLang="en-US" dirty="0" smtClean="0"/>
              <a:t>属性</a:t>
            </a:r>
            <a:r>
              <a:rPr lang="ja-JP" altLang="en-US" dirty="0"/>
              <a:t>クラス</a:t>
            </a:r>
            <a:r>
              <a:rPr lang="ja-JP" altLang="en-US" dirty="0" smtClean="0"/>
              <a:t>は</a:t>
            </a:r>
            <a:r>
              <a:rPr lang="ja-JP" altLang="en-US" dirty="0" smtClean="0">
                <a:solidFill>
                  <a:srgbClr val="FFFF00"/>
                </a:solidFill>
              </a:rPr>
              <a:t>「</a:t>
            </a:r>
            <a:r>
              <a:rPr lang="en-US" altLang="ja-JP" dirty="0" err="1" smtClean="0">
                <a:solidFill>
                  <a:srgbClr val="FFFF00"/>
                </a:solidFill>
              </a:rPr>
              <a:t>AttributeUsage</a:t>
            </a:r>
            <a:r>
              <a:rPr lang="ja-JP" altLang="en-US" dirty="0" smtClean="0">
                <a:solidFill>
                  <a:srgbClr val="FFFF00"/>
                </a:solidFill>
              </a:rPr>
              <a:t>」属性</a:t>
            </a:r>
            <a:r>
              <a:rPr lang="ja-JP" altLang="en-US" dirty="0" smtClean="0"/>
              <a:t>を適用する必要がある。</a:t>
            </a:r>
            <a:endParaRPr lang="en-US" altLang="ja-JP" dirty="0" smtClean="0"/>
          </a:p>
          <a:p>
            <a:pPr lvl="1"/>
            <a:r>
              <a:rPr kumimoji="1" lang="ja-JP" altLang="en-US" dirty="0" smtClean="0"/>
              <a:t>→ 属性クラスに属性を適用するとか、モヤモヤするかもしれないけど、こういうものだと割り切って下さい。</a:t>
            </a:r>
            <a:endParaRPr kumimoji="1" lang="ja-JP" altLang="en-US" dirty="0"/>
          </a:p>
        </p:txBody>
      </p:sp>
      <p:pic>
        <p:nvPicPr>
          <p:cNvPr id="4" name="図 3"/>
          <p:cNvPicPr>
            <a:picLocks noChangeAspect="1"/>
          </p:cNvPicPr>
          <p:nvPr/>
        </p:nvPicPr>
        <p:blipFill>
          <a:blip r:embed="rId2"/>
          <a:stretch>
            <a:fillRect/>
          </a:stretch>
        </p:blipFill>
        <p:spPr>
          <a:xfrm>
            <a:off x="1168976" y="3416403"/>
            <a:ext cx="4564051" cy="3059530"/>
          </a:xfrm>
          <a:prstGeom prst="rect">
            <a:avLst/>
          </a:prstGeom>
        </p:spPr>
      </p:pic>
      <p:sp>
        <p:nvSpPr>
          <p:cNvPr id="5" name="正方形/長方形 4"/>
          <p:cNvSpPr/>
          <p:nvPr/>
        </p:nvSpPr>
        <p:spPr>
          <a:xfrm>
            <a:off x="1120630" y="3416403"/>
            <a:ext cx="3721336" cy="24818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741817" y="3773454"/>
            <a:ext cx="1039555" cy="24818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吹き出し 5"/>
          <p:cNvSpPr/>
          <p:nvPr/>
        </p:nvSpPr>
        <p:spPr>
          <a:xfrm>
            <a:off x="6222671" y="3929545"/>
            <a:ext cx="3083197" cy="563943"/>
          </a:xfrm>
          <a:prstGeom prst="wedgeRoundRectCallout">
            <a:avLst>
              <a:gd name="adj1" fmla="val -66483"/>
              <a:gd name="adj2" fmla="val -5115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Attribute</a:t>
            </a:r>
            <a:r>
              <a:rPr kumimoji="1" lang="ja-JP" altLang="en-US" dirty="0" smtClean="0"/>
              <a:t>クラスを継承</a:t>
            </a:r>
            <a:endParaRPr kumimoji="1" lang="en-US" altLang="ja-JP" dirty="0" smtClean="0"/>
          </a:p>
        </p:txBody>
      </p:sp>
      <p:sp>
        <p:nvSpPr>
          <p:cNvPr id="8" name="角丸四角形吹き出し 7"/>
          <p:cNvSpPr/>
          <p:nvPr/>
        </p:nvSpPr>
        <p:spPr>
          <a:xfrm>
            <a:off x="5274656" y="2778032"/>
            <a:ext cx="6272910" cy="762465"/>
          </a:xfrm>
          <a:prstGeom prst="wedgeRoundRectCallout">
            <a:avLst>
              <a:gd name="adj1" fmla="val -58357"/>
              <a:gd name="adj2" fmla="val 4425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err="1" smtClean="0"/>
              <a:t>AttributeUsage</a:t>
            </a:r>
            <a:r>
              <a:rPr kumimoji="1" lang="ja-JP" altLang="en-US" dirty="0" smtClean="0"/>
              <a:t>属性を適用</a:t>
            </a:r>
            <a:endParaRPr kumimoji="1" lang="en-US" altLang="ja-JP" dirty="0" smtClean="0"/>
          </a:p>
          <a:p>
            <a:pPr algn="ctr"/>
            <a:r>
              <a:rPr kumimoji="1" lang="ja-JP" altLang="en-US" dirty="0" smtClean="0"/>
              <a:t>（この属性はプロパティにしか適用できない事を宣言）</a:t>
            </a:r>
            <a:endParaRPr kumimoji="1" lang="en-US" altLang="ja-JP" dirty="0" smtClean="0"/>
          </a:p>
        </p:txBody>
      </p:sp>
      <p:sp>
        <p:nvSpPr>
          <p:cNvPr id="9" name="角丸四角形吹き出し 8"/>
          <p:cNvSpPr/>
          <p:nvPr/>
        </p:nvSpPr>
        <p:spPr>
          <a:xfrm>
            <a:off x="5129746" y="4567916"/>
            <a:ext cx="3583180" cy="835752"/>
          </a:xfrm>
          <a:prstGeom prst="wedgeRoundRectCallout">
            <a:avLst>
              <a:gd name="adj1" fmla="val -66483"/>
              <a:gd name="adj2" fmla="val -5115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コンストラクタで値を受け取る事が出来る</a:t>
            </a:r>
            <a:endParaRPr kumimoji="1" lang="en-US" altLang="ja-JP" dirty="0" smtClean="0"/>
          </a:p>
        </p:txBody>
      </p:sp>
      <p:sp>
        <p:nvSpPr>
          <p:cNvPr id="10" name="角丸四角形吹き出し 9"/>
          <p:cNvSpPr/>
          <p:nvPr/>
        </p:nvSpPr>
        <p:spPr>
          <a:xfrm>
            <a:off x="3283330" y="5562711"/>
            <a:ext cx="3117272" cy="790906"/>
          </a:xfrm>
          <a:prstGeom prst="wedgeRoundRectCallout">
            <a:avLst>
              <a:gd name="adj1" fmla="val -66483"/>
              <a:gd name="adj2" fmla="val -5115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プロパティで見えるように</a:t>
            </a:r>
            <a:endParaRPr kumimoji="1" lang="en-US" altLang="ja-JP" dirty="0" smtClean="0"/>
          </a:p>
          <a:p>
            <a:pPr algn="ctr"/>
            <a:r>
              <a:rPr kumimoji="1" lang="ja-JP" altLang="en-US" dirty="0" smtClean="0"/>
              <a:t>しておく</a:t>
            </a:r>
            <a:endParaRPr kumimoji="1" lang="en-US" altLang="ja-JP" dirty="0" smtClean="0"/>
          </a:p>
        </p:txBody>
      </p:sp>
    </p:spTree>
    <p:extLst>
      <p:ext uri="{BB962C8B-B14F-4D97-AF65-F5344CB8AC3E}">
        <p14:creationId xmlns:p14="http://schemas.microsoft.com/office/powerpoint/2010/main" val="29254238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モデルクラス生成コードを修正</a:t>
            </a:r>
            <a:endParaRPr kumimoji="1" lang="ja-JP" altLang="en-US" dirty="0"/>
          </a:p>
        </p:txBody>
      </p:sp>
      <p:pic>
        <p:nvPicPr>
          <p:cNvPr id="4" name="図 3"/>
          <p:cNvPicPr>
            <a:picLocks noChangeAspect="1"/>
          </p:cNvPicPr>
          <p:nvPr/>
        </p:nvPicPr>
        <p:blipFill>
          <a:blip r:embed="rId2"/>
          <a:stretch>
            <a:fillRect/>
          </a:stretch>
        </p:blipFill>
        <p:spPr>
          <a:xfrm>
            <a:off x="478755" y="1396039"/>
            <a:ext cx="6695484" cy="1643251"/>
          </a:xfrm>
          <a:prstGeom prst="rect">
            <a:avLst/>
          </a:prstGeom>
        </p:spPr>
      </p:pic>
      <p:sp>
        <p:nvSpPr>
          <p:cNvPr id="5" name="正方形/長方形 4"/>
          <p:cNvSpPr/>
          <p:nvPr/>
        </p:nvSpPr>
        <p:spPr>
          <a:xfrm>
            <a:off x="2374663" y="1721601"/>
            <a:ext cx="3351223" cy="24818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吹き出し 5"/>
          <p:cNvSpPr/>
          <p:nvPr/>
        </p:nvSpPr>
        <p:spPr>
          <a:xfrm>
            <a:off x="6250016" y="1293222"/>
            <a:ext cx="5258361" cy="586820"/>
          </a:xfrm>
          <a:prstGeom prst="wedgeRoundRectCallout">
            <a:avLst>
              <a:gd name="adj1" fmla="val -61421"/>
              <a:gd name="adj2" fmla="val 4425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プロパティのコード出力時に、属性を追加する</a:t>
            </a:r>
            <a:endParaRPr kumimoji="1" lang="en-US" altLang="ja-JP" dirty="0" smtClean="0"/>
          </a:p>
        </p:txBody>
      </p:sp>
      <p:pic>
        <p:nvPicPr>
          <p:cNvPr id="7" name="図 6"/>
          <p:cNvPicPr>
            <a:picLocks noChangeAspect="1"/>
          </p:cNvPicPr>
          <p:nvPr/>
        </p:nvPicPr>
        <p:blipFill>
          <a:blip r:embed="rId3"/>
          <a:stretch>
            <a:fillRect/>
          </a:stretch>
        </p:blipFill>
        <p:spPr>
          <a:xfrm>
            <a:off x="5774610" y="3447583"/>
            <a:ext cx="6050804" cy="2994920"/>
          </a:xfrm>
          <a:prstGeom prst="rect">
            <a:avLst/>
          </a:prstGeom>
        </p:spPr>
      </p:pic>
      <p:sp>
        <p:nvSpPr>
          <p:cNvPr id="8" name="正方形/長方形 7"/>
          <p:cNvSpPr/>
          <p:nvPr/>
        </p:nvSpPr>
        <p:spPr>
          <a:xfrm>
            <a:off x="5966950" y="3397874"/>
            <a:ext cx="573188" cy="298115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吹き出し 8"/>
          <p:cNvSpPr/>
          <p:nvPr/>
        </p:nvSpPr>
        <p:spPr>
          <a:xfrm>
            <a:off x="1497875" y="3895409"/>
            <a:ext cx="4062548" cy="624339"/>
          </a:xfrm>
          <a:prstGeom prst="wedgeRoundRectCallout">
            <a:avLst>
              <a:gd name="adj1" fmla="val 66660"/>
              <a:gd name="adj2" fmla="val -4780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番号</a:t>
            </a:r>
            <a:r>
              <a:rPr kumimoji="1" lang="ja-JP" altLang="en-US" dirty="0" smtClean="0"/>
              <a:t>が</a:t>
            </a:r>
            <a:r>
              <a:rPr kumimoji="1" lang="en-US" altLang="ja-JP" dirty="0" smtClean="0"/>
              <a:t>1</a:t>
            </a:r>
            <a:r>
              <a:rPr kumimoji="1" lang="ja-JP" altLang="en-US" dirty="0" smtClean="0"/>
              <a:t>基準だと</a:t>
            </a:r>
            <a:r>
              <a:rPr kumimoji="1" lang="ja-JP" altLang="en-US" dirty="0" err="1" smtClean="0"/>
              <a:t>うっと</a:t>
            </a:r>
            <a:r>
              <a:rPr kumimoji="1" lang="ja-JP" altLang="en-US" dirty="0" smtClean="0"/>
              <a:t>おしいので、</a:t>
            </a:r>
            <a:r>
              <a:rPr kumimoji="1" lang="en-US" altLang="ja-JP" dirty="0" smtClean="0"/>
              <a:t>0</a:t>
            </a:r>
            <a:r>
              <a:rPr kumimoji="1" lang="ja-JP" altLang="en-US" dirty="0" smtClean="0"/>
              <a:t>基準にしておく</a:t>
            </a:r>
            <a:endParaRPr kumimoji="1" lang="en-US" altLang="ja-JP" dirty="0" smtClean="0"/>
          </a:p>
        </p:txBody>
      </p:sp>
    </p:spTree>
    <p:extLst>
      <p:ext uri="{BB962C8B-B14F-4D97-AF65-F5344CB8AC3E}">
        <p14:creationId xmlns:p14="http://schemas.microsoft.com/office/powerpoint/2010/main" val="31122020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メタデータついた！</a:t>
            </a:r>
            <a:endParaRPr kumimoji="1" lang="ja-JP" altLang="en-US" dirty="0"/>
          </a:p>
        </p:txBody>
      </p:sp>
      <p:pic>
        <p:nvPicPr>
          <p:cNvPr id="4" name="図 3"/>
          <p:cNvPicPr>
            <a:picLocks noChangeAspect="1"/>
          </p:cNvPicPr>
          <p:nvPr/>
        </p:nvPicPr>
        <p:blipFill>
          <a:blip r:embed="rId2"/>
          <a:stretch>
            <a:fillRect/>
          </a:stretch>
        </p:blipFill>
        <p:spPr>
          <a:xfrm>
            <a:off x="705497" y="1590279"/>
            <a:ext cx="4429808" cy="3360544"/>
          </a:xfrm>
          <a:prstGeom prst="rect">
            <a:avLst/>
          </a:prstGeom>
        </p:spPr>
      </p:pic>
      <p:sp>
        <p:nvSpPr>
          <p:cNvPr id="5" name="正方形/長方形 4"/>
          <p:cNvSpPr/>
          <p:nvPr/>
        </p:nvSpPr>
        <p:spPr>
          <a:xfrm>
            <a:off x="994355" y="2016039"/>
            <a:ext cx="1448399" cy="24818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994355" y="3095902"/>
            <a:ext cx="1448399" cy="24818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994355" y="4162417"/>
            <a:ext cx="1448399" cy="24818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401477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お膳立てが整ったので、自動化する</a:t>
            </a:r>
            <a:endParaRPr kumimoji="1" lang="ja-JP" altLang="en-US" dirty="0"/>
          </a:p>
        </p:txBody>
      </p:sp>
      <p:pic>
        <p:nvPicPr>
          <p:cNvPr id="4" name="図 3"/>
          <p:cNvPicPr>
            <a:picLocks noChangeAspect="1"/>
          </p:cNvPicPr>
          <p:nvPr/>
        </p:nvPicPr>
        <p:blipFill>
          <a:blip r:embed="rId2"/>
          <a:stretch>
            <a:fillRect/>
          </a:stretch>
        </p:blipFill>
        <p:spPr>
          <a:xfrm>
            <a:off x="531453" y="1657744"/>
            <a:ext cx="8433367" cy="4015889"/>
          </a:xfrm>
          <a:prstGeom prst="rect">
            <a:avLst/>
          </a:prstGeom>
        </p:spPr>
      </p:pic>
      <p:sp>
        <p:nvSpPr>
          <p:cNvPr id="5" name="正方形/長方形 4"/>
          <p:cNvSpPr/>
          <p:nvPr/>
        </p:nvSpPr>
        <p:spPr>
          <a:xfrm>
            <a:off x="1155464" y="2791097"/>
            <a:ext cx="5632867" cy="32657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吹き出し 5"/>
          <p:cNvSpPr/>
          <p:nvPr/>
        </p:nvSpPr>
        <p:spPr>
          <a:xfrm>
            <a:off x="6916222" y="2061965"/>
            <a:ext cx="5001458" cy="762465"/>
          </a:xfrm>
          <a:prstGeom prst="wedgeRoundRectCallout">
            <a:avLst>
              <a:gd name="adj1" fmla="val -59837"/>
              <a:gd name="adj2" fmla="val 4711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属性</a:t>
            </a:r>
            <a:r>
              <a:rPr kumimoji="1" lang="ja-JP" altLang="en-US" dirty="0" smtClean="0"/>
              <a:t>が適用されているプロパティだけを抽出</a:t>
            </a:r>
            <a:endParaRPr kumimoji="1" lang="en-US" altLang="ja-JP" dirty="0" smtClean="0"/>
          </a:p>
          <a:p>
            <a:pPr algn="ctr"/>
            <a:r>
              <a:rPr kumimoji="1" lang="ja-JP" altLang="en-US" dirty="0" smtClean="0"/>
              <a:t>（念のため）</a:t>
            </a:r>
            <a:endParaRPr kumimoji="1" lang="en-US" altLang="ja-JP" dirty="0" smtClean="0"/>
          </a:p>
        </p:txBody>
      </p:sp>
      <p:sp>
        <p:nvSpPr>
          <p:cNvPr id="7" name="正方形/長方形 6"/>
          <p:cNvSpPr/>
          <p:nvPr/>
        </p:nvSpPr>
        <p:spPr>
          <a:xfrm>
            <a:off x="1416721" y="3564558"/>
            <a:ext cx="2754685" cy="17577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吹き出し 7"/>
          <p:cNvSpPr/>
          <p:nvPr/>
        </p:nvSpPr>
        <p:spPr>
          <a:xfrm>
            <a:off x="4586679" y="3228651"/>
            <a:ext cx="3407789" cy="481579"/>
          </a:xfrm>
          <a:prstGeom prst="wedgeRoundRectCallout">
            <a:avLst>
              <a:gd name="adj1" fmla="val -63159"/>
              <a:gd name="adj2" fmla="val 4258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インデックスを射影して保存</a:t>
            </a:r>
            <a:endParaRPr kumimoji="1" lang="en-US" altLang="ja-JP" dirty="0" smtClean="0"/>
          </a:p>
        </p:txBody>
      </p:sp>
      <p:sp>
        <p:nvSpPr>
          <p:cNvPr id="9" name="正方形/長方形 8"/>
          <p:cNvSpPr/>
          <p:nvPr/>
        </p:nvSpPr>
        <p:spPr>
          <a:xfrm>
            <a:off x="1077086" y="4949221"/>
            <a:ext cx="3220594" cy="39348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110344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例外発生 </a:t>
            </a:r>
            <a:r>
              <a:rPr kumimoji="1" lang="en-US" altLang="ja-JP" dirty="0" err="1" smtClean="0"/>
              <a:t>orz</a:t>
            </a:r>
            <a:endParaRPr kumimoji="1" lang="ja-JP" altLang="en-US" dirty="0"/>
          </a:p>
        </p:txBody>
      </p:sp>
      <p:pic>
        <p:nvPicPr>
          <p:cNvPr id="4" name="図 3"/>
          <p:cNvPicPr>
            <a:picLocks noChangeAspect="1"/>
          </p:cNvPicPr>
          <p:nvPr/>
        </p:nvPicPr>
        <p:blipFill>
          <a:blip r:embed="rId2"/>
          <a:stretch>
            <a:fillRect/>
          </a:stretch>
        </p:blipFill>
        <p:spPr>
          <a:xfrm>
            <a:off x="531370" y="1516186"/>
            <a:ext cx="9152413" cy="4496190"/>
          </a:xfrm>
          <a:prstGeom prst="rect">
            <a:avLst/>
          </a:prstGeom>
        </p:spPr>
      </p:pic>
      <p:sp>
        <p:nvSpPr>
          <p:cNvPr id="6" name="正方形/長方形 5"/>
          <p:cNvSpPr/>
          <p:nvPr/>
        </p:nvSpPr>
        <p:spPr>
          <a:xfrm>
            <a:off x="3498070" y="3094295"/>
            <a:ext cx="3277199" cy="21060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吹き出し 4"/>
          <p:cNvSpPr/>
          <p:nvPr/>
        </p:nvSpPr>
        <p:spPr>
          <a:xfrm>
            <a:off x="7142644" y="2437599"/>
            <a:ext cx="2767710" cy="823761"/>
          </a:xfrm>
          <a:prstGeom prst="wedgeRoundRectCallout">
            <a:avLst>
              <a:gd name="adj1" fmla="val -65461"/>
              <a:gd name="adj2" fmla="val 39498"/>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smtClean="0"/>
              <a:t>フラグ値 </a:t>
            </a:r>
            <a:r>
              <a:rPr kumimoji="1" lang="en-US" altLang="ja-JP" dirty="0" smtClean="0"/>
              <a:t>“0” </a:t>
            </a:r>
            <a:r>
              <a:rPr kumimoji="1" lang="ja-JP" altLang="en-US" dirty="0" smtClean="0"/>
              <a:t>を</a:t>
            </a:r>
            <a:r>
              <a:rPr kumimoji="1" lang="en-US" altLang="ja-JP" dirty="0" err="1" smtClean="0">
                <a:solidFill>
                  <a:srgbClr val="00B0F0"/>
                </a:solidFill>
              </a:rPr>
              <a:t>bool</a:t>
            </a:r>
            <a:r>
              <a:rPr kumimoji="1" lang="ja-JP" altLang="en-US" dirty="0" smtClean="0"/>
              <a:t>に</a:t>
            </a:r>
            <a:endParaRPr kumimoji="1" lang="en-US" altLang="ja-JP" dirty="0" smtClean="0"/>
          </a:p>
          <a:p>
            <a:pPr algn="ctr"/>
            <a:r>
              <a:rPr kumimoji="1" lang="ja-JP" altLang="en-US" dirty="0" smtClean="0"/>
              <a:t>変換しようとして失敗</a:t>
            </a:r>
            <a:endParaRPr kumimoji="1" lang="en-US" altLang="ja-JP" dirty="0" smtClean="0"/>
          </a:p>
        </p:txBody>
      </p:sp>
      <p:sp>
        <p:nvSpPr>
          <p:cNvPr id="7" name="メモ 6"/>
          <p:cNvSpPr/>
          <p:nvPr/>
        </p:nvSpPr>
        <p:spPr>
          <a:xfrm>
            <a:off x="6518366" y="5669280"/>
            <a:ext cx="5312228" cy="869486"/>
          </a:xfrm>
          <a:prstGeom prst="foldedCorner">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Convert</a:t>
            </a:r>
            <a:r>
              <a:rPr kumimoji="1" lang="ja-JP" altLang="en-US" dirty="0" smtClean="0"/>
              <a:t>クラスで文字列を</a:t>
            </a:r>
            <a:r>
              <a:rPr kumimoji="1" lang="en-US" altLang="ja-JP" dirty="0" err="1" smtClean="0">
                <a:solidFill>
                  <a:srgbClr val="00B0F0"/>
                </a:solidFill>
              </a:rPr>
              <a:t>bool</a:t>
            </a:r>
            <a:r>
              <a:rPr kumimoji="1" lang="ja-JP" altLang="en-US" dirty="0" smtClean="0"/>
              <a:t>に変換する場合は、</a:t>
            </a:r>
            <a:r>
              <a:rPr kumimoji="1" lang="en-US" altLang="ja-JP" dirty="0" smtClean="0">
                <a:solidFill>
                  <a:srgbClr val="FF0000"/>
                </a:solidFill>
              </a:rPr>
              <a:t>”true”</a:t>
            </a:r>
            <a:r>
              <a:rPr kumimoji="1" lang="ja-JP" altLang="en-US" dirty="0" smtClean="0"/>
              <a:t>・</a:t>
            </a:r>
            <a:r>
              <a:rPr kumimoji="1" lang="en-US" altLang="ja-JP" dirty="0" smtClean="0">
                <a:solidFill>
                  <a:srgbClr val="FF0000"/>
                </a:solidFill>
              </a:rPr>
              <a:t>”false”</a:t>
            </a:r>
            <a:r>
              <a:rPr kumimoji="1" lang="ja-JP" altLang="en-US" dirty="0" smtClean="0"/>
              <a:t>でなければならない</a:t>
            </a:r>
            <a:endParaRPr kumimoji="1" lang="ja-JP" altLang="en-US" dirty="0"/>
          </a:p>
        </p:txBody>
      </p:sp>
    </p:spTree>
    <p:extLst>
      <p:ext uri="{BB962C8B-B14F-4D97-AF65-F5344CB8AC3E}">
        <p14:creationId xmlns:p14="http://schemas.microsoft.com/office/powerpoint/2010/main" val="34970361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特別なパース処理</a:t>
            </a:r>
            <a:endParaRPr kumimoji="1" lang="ja-JP" altLang="en-US" dirty="0"/>
          </a:p>
        </p:txBody>
      </p:sp>
      <p:sp>
        <p:nvSpPr>
          <p:cNvPr id="3" name="コンテンツ プレースホルダー 2"/>
          <p:cNvSpPr>
            <a:spLocks noGrp="1"/>
          </p:cNvSpPr>
          <p:nvPr>
            <p:ph idx="1"/>
          </p:nvPr>
        </p:nvSpPr>
        <p:spPr>
          <a:xfrm>
            <a:off x="818712" y="1190322"/>
            <a:ext cx="10554574" cy="520913"/>
          </a:xfrm>
        </p:spPr>
        <p:txBody>
          <a:bodyPr/>
          <a:lstStyle/>
          <a:p>
            <a:r>
              <a:rPr kumimoji="1" lang="ja-JP" altLang="en-US" dirty="0" smtClean="0"/>
              <a:t>仕方が無いので、</a:t>
            </a:r>
            <a:r>
              <a:rPr kumimoji="1" lang="en-US" altLang="ja-JP" dirty="0" err="1" smtClean="0">
                <a:solidFill>
                  <a:srgbClr val="00B0F0"/>
                </a:solidFill>
              </a:rPr>
              <a:t>bool</a:t>
            </a:r>
            <a:r>
              <a:rPr kumimoji="1" lang="ja-JP" altLang="en-US" dirty="0" err="1" smtClean="0"/>
              <a:t>だった</a:t>
            </a:r>
            <a:r>
              <a:rPr kumimoji="1" lang="ja-JP" altLang="en-US" dirty="0" smtClean="0"/>
              <a:t>場合だけ、数値を経由して処理する事に。</a:t>
            </a:r>
            <a:endParaRPr kumimoji="1" lang="ja-JP" altLang="en-US" dirty="0"/>
          </a:p>
        </p:txBody>
      </p:sp>
      <p:pic>
        <p:nvPicPr>
          <p:cNvPr id="4" name="図 3"/>
          <p:cNvPicPr>
            <a:picLocks noChangeAspect="1"/>
          </p:cNvPicPr>
          <p:nvPr/>
        </p:nvPicPr>
        <p:blipFill>
          <a:blip r:embed="rId2"/>
          <a:stretch>
            <a:fillRect/>
          </a:stretch>
        </p:blipFill>
        <p:spPr>
          <a:xfrm>
            <a:off x="810000" y="1657326"/>
            <a:ext cx="8272870" cy="812245"/>
          </a:xfrm>
          <a:prstGeom prst="rect">
            <a:avLst/>
          </a:prstGeom>
        </p:spPr>
      </p:pic>
      <p:pic>
        <p:nvPicPr>
          <p:cNvPr id="5" name="図 4"/>
          <p:cNvPicPr>
            <a:picLocks noChangeAspect="1"/>
          </p:cNvPicPr>
          <p:nvPr/>
        </p:nvPicPr>
        <p:blipFill>
          <a:blip r:embed="rId3"/>
          <a:stretch>
            <a:fillRect/>
          </a:stretch>
        </p:blipFill>
        <p:spPr>
          <a:xfrm>
            <a:off x="1137798" y="2725786"/>
            <a:ext cx="5950978" cy="3908785"/>
          </a:xfrm>
          <a:prstGeom prst="rect">
            <a:avLst/>
          </a:prstGeom>
        </p:spPr>
      </p:pic>
      <p:sp>
        <p:nvSpPr>
          <p:cNvPr id="6" name="正方形/長方形 5"/>
          <p:cNvSpPr/>
          <p:nvPr/>
        </p:nvSpPr>
        <p:spPr>
          <a:xfrm>
            <a:off x="3824642" y="4121907"/>
            <a:ext cx="3085609" cy="33688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吹き出し 6"/>
          <p:cNvSpPr/>
          <p:nvPr/>
        </p:nvSpPr>
        <p:spPr>
          <a:xfrm>
            <a:off x="7299399" y="3692434"/>
            <a:ext cx="3407790" cy="660251"/>
          </a:xfrm>
          <a:prstGeom prst="wedgeRoundRectCallout">
            <a:avLst>
              <a:gd name="adj1" fmla="val -65461"/>
              <a:gd name="adj2" fmla="val 39498"/>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smtClean="0"/>
              <a:t>今度は</a:t>
            </a:r>
            <a:r>
              <a:rPr kumimoji="1" lang="en-US" altLang="ja-JP" dirty="0" err="1" smtClean="0"/>
              <a:t>Enum</a:t>
            </a:r>
            <a:r>
              <a:rPr kumimoji="1" lang="ja-JP" altLang="en-US" dirty="0" smtClean="0"/>
              <a:t>に変換出来ない</a:t>
            </a:r>
            <a:endParaRPr kumimoji="1" lang="en-US" altLang="ja-JP" dirty="0" smtClean="0"/>
          </a:p>
        </p:txBody>
      </p:sp>
    </p:spTree>
    <p:extLst>
      <p:ext uri="{BB962C8B-B14F-4D97-AF65-F5344CB8AC3E}">
        <p14:creationId xmlns:p14="http://schemas.microsoft.com/office/powerpoint/2010/main" val="10736366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特別なパース処理</a:t>
            </a:r>
            <a:endParaRPr kumimoji="1" lang="ja-JP" altLang="en-US" dirty="0"/>
          </a:p>
        </p:txBody>
      </p:sp>
      <p:sp>
        <p:nvSpPr>
          <p:cNvPr id="3" name="コンテンツ プレースホルダー 2"/>
          <p:cNvSpPr>
            <a:spLocks noGrp="1"/>
          </p:cNvSpPr>
          <p:nvPr>
            <p:ph idx="1"/>
          </p:nvPr>
        </p:nvSpPr>
        <p:spPr>
          <a:xfrm>
            <a:off x="818712" y="1294825"/>
            <a:ext cx="10554574" cy="773461"/>
          </a:xfrm>
        </p:spPr>
        <p:txBody>
          <a:bodyPr/>
          <a:lstStyle/>
          <a:p>
            <a:r>
              <a:rPr kumimoji="1" lang="en-US" altLang="ja-JP" dirty="0" err="1" smtClean="0">
                <a:solidFill>
                  <a:srgbClr val="FFFF00"/>
                </a:solidFill>
              </a:rPr>
              <a:t>Enum</a:t>
            </a:r>
            <a:r>
              <a:rPr kumimoji="1" lang="ja-JP" altLang="en-US" dirty="0" smtClean="0"/>
              <a:t>の場合、</a:t>
            </a:r>
            <a:r>
              <a:rPr kumimoji="1" lang="en-US" altLang="ja-JP" dirty="0" err="1" smtClean="0">
                <a:solidFill>
                  <a:srgbClr val="FFFF00"/>
                </a:solidFill>
              </a:rPr>
              <a:t>Enum.Parse</a:t>
            </a:r>
            <a:r>
              <a:rPr kumimoji="1" lang="ja-JP" altLang="en-US" dirty="0" smtClean="0"/>
              <a:t>を使用すると、列挙値のシンボル名や生の値（数値）から</a:t>
            </a:r>
            <a:r>
              <a:rPr kumimoji="1" lang="en-US" altLang="ja-JP" dirty="0" err="1" smtClean="0"/>
              <a:t>Enum</a:t>
            </a:r>
            <a:r>
              <a:rPr lang="ja-JP" altLang="en-US" dirty="0" smtClean="0"/>
              <a:t>値に変換出来る。</a:t>
            </a:r>
            <a:endParaRPr kumimoji="1" lang="ja-JP" altLang="en-US" dirty="0"/>
          </a:p>
        </p:txBody>
      </p:sp>
      <p:pic>
        <p:nvPicPr>
          <p:cNvPr id="4" name="図 3"/>
          <p:cNvPicPr>
            <a:picLocks noChangeAspect="1"/>
          </p:cNvPicPr>
          <p:nvPr/>
        </p:nvPicPr>
        <p:blipFill>
          <a:blip r:embed="rId2"/>
          <a:stretch>
            <a:fillRect/>
          </a:stretch>
        </p:blipFill>
        <p:spPr>
          <a:xfrm>
            <a:off x="970718" y="2206448"/>
            <a:ext cx="8495570" cy="2513597"/>
          </a:xfrm>
          <a:prstGeom prst="rect">
            <a:avLst/>
          </a:prstGeom>
        </p:spPr>
      </p:pic>
      <p:sp>
        <p:nvSpPr>
          <p:cNvPr id="5" name="正方形/長方形 4"/>
          <p:cNvSpPr/>
          <p:nvPr/>
        </p:nvSpPr>
        <p:spPr>
          <a:xfrm>
            <a:off x="970718" y="2606616"/>
            <a:ext cx="5630379" cy="65474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吹き出し 5"/>
          <p:cNvSpPr/>
          <p:nvPr/>
        </p:nvSpPr>
        <p:spPr>
          <a:xfrm>
            <a:off x="7038142" y="2206448"/>
            <a:ext cx="2397595" cy="481579"/>
          </a:xfrm>
          <a:prstGeom prst="wedgeRoundRectCallout">
            <a:avLst>
              <a:gd name="adj1" fmla="val -74782"/>
              <a:gd name="adj2" fmla="val 5886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err="1" smtClean="0"/>
              <a:t>bool</a:t>
            </a:r>
            <a:r>
              <a:rPr kumimoji="1" lang="ja-JP" altLang="en-US" dirty="0" smtClean="0"/>
              <a:t>値の変換</a:t>
            </a:r>
            <a:endParaRPr kumimoji="1" lang="en-US" altLang="ja-JP" dirty="0" smtClean="0"/>
          </a:p>
        </p:txBody>
      </p:sp>
      <p:sp>
        <p:nvSpPr>
          <p:cNvPr id="7" name="正方形/長方形 6"/>
          <p:cNvSpPr/>
          <p:nvPr/>
        </p:nvSpPr>
        <p:spPr>
          <a:xfrm>
            <a:off x="970718" y="3261359"/>
            <a:ext cx="5630379" cy="68797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吹き出し 7"/>
          <p:cNvSpPr/>
          <p:nvPr/>
        </p:nvSpPr>
        <p:spPr>
          <a:xfrm>
            <a:off x="7038142" y="2981667"/>
            <a:ext cx="2397595" cy="481579"/>
          </a:xfrm>
          <a:prstGeom prst="wedgeRoundRectCallout">
            <a:avLst>
              <a:gd name="adj1" fmla="val -74782"/>
              <a:gd name="adj2" fmla="val 5886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err="1" smtClean="0"/>
              <a:t>Enum</a:t>
            </a:r>
            <a:r>
              <a:rPr kumimoji="1" lang="ja-JP" altLang="en-US" dirty="0" smtClean="0"/>
              <a:t>値の変換</a:t>
            </a:r>
            <a:endParaRPr kumimoji="1" lang="en-US" altLang="ja-JP" dirty="0" smtClean="0"/>
          </a:p>
        </p:txBody>
      </p:sp>
      <p:sp>
        <p:nvSpPr>
          <p:cNvPr id="9" name="正方形/長方形 8"/>
          <p:cNvSpPr/>
          <p:nvPr/>
        </p:nvSpPr>
        <p:spPr>
          <a:xfrm>
            <a:off x="970718" y="3953689"/>
            <a:ext cx="8608711" cy="68797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吹き出し 9"/>
          <p:cNvSpPr/>
          <p:nvPr/>
        </p:nvSpPr>
        <p:spPr>
          <a:xfrm>
            <a:off x="8649228" y="3708546"/>
            <a:ext cx="2397595" cy="481579"/>
          </a:xfrm>
          <a:prstGeom prst="wedgeRoundRectCallout">
            <a:avLst>
              <a:gd name="adj1" fmla="val -74782"/>
              <a:gd name="adj2" fmla="val 5886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その他の型の変換</a:t>
            </a:r>
            <a:endParaRPr kumimoji="1" lang="en-US" altLang="ja-JP" dirty="0" smtClean="0"/>
          </a:p>
        </p:txBody>
      </p:sp>
    </p:spTree>
    <p:extLst>
      <p:ext uri="{BB962C8B-B14F-4D97-AF65-F5344CB8AC3E}">
        <p14:creationId xmlns:p14="http://schemas.microsoft.com/office/powerpoint/2010/main" val="46405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EXCEL</a:t>
            </a:r>
            <a:r>
              <a:rPr kumimoji="1" lang="ja-JP" altLang="en-US" dirty="0" smtClean="0"/>
              <a:t>仕様書（設計書）とは？</a:t>
            </a:r>
            <a:endParaRPr kumimoji="1" lang="ja-JP" altLang="en-US" dirty="0"/>
          </a:p>
        </p:txBody>
      </p:sp>
      <p:sp>
        <p:nvSpPr>
          <p:cNvPr id="3" name="コンテンツ プレースホルダー 2"/>
          <p:cNvSpPr>
            <a:spLocks noGrp="1"/>
          </p:cNvSpPr>
          <p:nvPr>
            <p:ph idx="1"/>
          </p:nvPr>
        </p:nvSpPr>
        <p:spPr>
          <a:xfrm>
            <a:off x="629526" y="1382532"/>
            <a:ext cx="7064047" cy="4495754"/>
          </a:xfrm>
        </p:spPr>
        <p:txBody>
          <a:bodyPr/>
          <a:lstStyle/>
          <a:p>
            <a:r>
              <a:rPr kumimoji="1" lang="en-US" altLang="ja-JP" dirty="0" smtClean="0"/>
              <a:t>EXCEL</a:t>
            </a:r>
            <a:r>
              <a:rPr kumimoji="1" lang="ja-JP" altLang="en-US" dirty="0" smtClean="0"/>
              <a:t>に書かれた仕様書（日本</a:t>
            </a:r>
            <a:r>
              <a:rPr lang="ja-JP" altLang="en-US" dirty="0"/>
              <a:t>の</a:t>
            </a:r>
            <a:r>
              <a:rPr kumimoji="1" lang="ja-JP" altLang="en-US" dirty="0" smtClean="0"/>
              <a:t>ガラパゴス文化）</a:t>
            </a:r>
            <a:endParaRPr kumimoji="1" lang="en-US" altLang="ja-JP" dirty="0" smtClean="0"/>
          </a:p>
          <a:p>
            <a:r>
              <a:rPr lang="ja-JP" altLang="en-US" dirty="0"/>
              <a:t>フォーマット</a:t>
            </a:r>
            <a:r>
              <a:rPr lang="ja-JP" altLang="en-US" dirty="0" smtClean="0"/>
              <a:t>は</a:t>
            </a:r>
            <a:r>
              <a:rPr lang="ja-JP" altLang="en-US" dirty="0" smtClean="0">
                <a:solidFill>
                  <a:srgbClr val="FF0000"/>
                </a:solidFill>
              </a:rPr>
              <a:t>「</a:t>
            </a:r>
            <a:r>
              <a:rPr lang="en-US" altLang="ja-JP" dirty="0" smtClean="0">
                <a:solidFill>
                  <a:srgbClr val="FF0000"/>
                </a:solidFill>
              </a:rPr>
              <a:t>EXCEL</a:t>
            </a:r>
            <a:r>
              <a:rPr lang="ja-JP" altLang="en-US" dirty="0" smtClean="0">
                <a:solidFill>
                  <a:srgbClr val="FF0000"/>
                </a:solidFill>
              </a:rPr>
              <a:t>方眼紙」</a:t>
            </a:r>
            <a:r>
              <a:rPr lang="ja-JP" altLang="en-US" dirty="0" smtClean="0"/>
              <a:t>という、</a:t>
            </a:r>
            <a:r>
              <a:rPr lang="ja-JP" altLang="en-US" dirty="0" smtClean="0">
                <a:solidFill>
                  <a:srgbClr val="FFFF00"/>
                </a:solidFill>
              </a:rPr>
              <a:t>レベル</a:t>
            </a:r>
            <a:r>
              <a:rPr lang="en-US" altLang="ja-JP" dirty="0" smtClean="0">
                <a:solidFill>
                  <a:srgbClr val="FFFF00"/>
                </a:solidFill>
              </a:rPr>
              <a:t>1</a:t>
            </a:r>
            <a:r>
              <a:rPr lang="ja-JP" altLang="en-US" dirty="0" smtClean="0">
                <a:solidFill>
                  <a:srgbClr val="FFFF00"/>
                </a:solidFill>
              </a:rPr>
              <a:t>の魔法</a:t>
            </a:r>
            <a:endParaRPr lang="en-US" altLang="ja-JP" dirty="0" smtClean="0">
              <a:solidFill>
                <a:srgbClr val="FFFF00"/>
              </a:solidFill>
            </a:endParaRPr>
          </a:p>
          <a:p>
            <a:r>
              <a:rPr kumimoji="1" lang="ja-JP" altLang="en-US" dirty="0" smtClean="0"/>
              <a:t>文書レイアウトがやりやす</a:t>
            </a:r>
            <a:r>
              <a:rPr lang="ja-JP" altLang="en-US" dirty="0" smtClean="0"/>
              <a:t>い（？）</a:t>
            </a:r>
            <a:endParaRPr kumimoji="1" lang="en-US" altLang="ja-JP" dirty="0" smtClean="0"/>
          </a:p>
          <a:p>
            <a:pPr lvl="1"/>
            <a:r>
              <a:rPr kumimoji="1" lang="ja-JP" altLang="en-US" dirty="0" smtClean="0"/>
              <a:t>文書・イメージ・図の配置が思い通り</a:t>
            </a:r>
            <a:r>
              <a:rPr lang="ja-JP" altLang="en-US" dirty="0"/>
              <a:t>（？）</a:t>
            </a:r>
            <a:endParaRPr kumimoji="1" lang="en-US" altLang="ja-JP" dirty="0" smtClean="0"/>
          </a:p>
          <a:p>
            <a:pPr lvl="1"/>
            <a:endParaRPr lang="en-US" altLang="ja-JP" dirty="0"/>
          </a:p>
          <a:p>
            <a:r>
              <a:rPr lang="ja-JP" altLang="en-US" dirty="0" smtClean="0"/>
              <a:t>仕様の説明文書</a:t>
            </a:r>
            <a:endParaRPr lang="en-US" altLang="ja-JP" dirty="0" smtClean="0"/>
          </a:p>
          <a:p>
            <a:r>
              <a:rPr lang="ja-JP" altLang="en-US" dirty="0"/>
              <a:t>ソフトウェアアーキテクチャの</a:t>
            </a:r>
            <a:r>
              <a:rPr lang="ja-JP" altLang="en-US" dirty="0" smtClean="0"/>
              <a:t>図示</a:t>
            </a:r>
            <a:endParaRPr lang="en-US" altLang="ja-JP" dirty="0" smtClean="0"/>
          </a:p>
          <a:p>
            <a:r>
              <a:rPr lang="ja-JP" altLang="en-US" dirty="0" smtClean="0"/>
              <a:t>データ種別の解説（表形式）</a:t>
            </a:r>
            <a:endParaRPr lang="en-US" altLang="ja-JP" dirty="0" smtClean="0"/>
          </a:p>
          <a:p>
            <a:r>
              <a:rPr lang="ja-JP" altLang="en-US" dirty="0" smtClean="0"/>
              <a:t>マトリックス図（テストパターンなど）</a:t>
            </a:r>
            <a:endParaRPr lang="en-US" altLang="ja-JP" dirty="0"/>
          </a:p>
          <a:p>
            <a:endParaRPr kumimoji="1" lang="en-US" altLang="ja-JP" dirty="0" smtClean="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9145" y="4429845"/>
            <a:ext cx="2412923" cy="1787933"/>
          </a:xfrm>
          <a:prstGeom prst="rect">
            <a:avLst/>
          </a:prstGeom>
        </p:spPr>
      </p:pic>
    </p:spTree>
    <p:extLst>
      <p:ext uri="{BB962C8B-B14F-4D97-AF65-F5344CB8AC3E}">
        <p14:creationId xmlns:p14="http://schemas.microsoft.com/office/powerpoint/2010/main" val="20337135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使いやすくする</a:t>
            </a:r>
            <a:endParaRPr kumimoji="1" lang="ja-JP" altLang="en-US" dirty="0"/>
          </a:p>
        </p:txBody>
      </p:sp>
      <p:pic>
        <p:nvPicPr>
          <p:cNvPr id="7" name="図 6"/>
          <p:cNvPicPr>
            <a:picLocks noChangeAspect="1"/>
          </p:cNvPicPr>
          <p:nvPr/>
        </p:nvPicPr>
        <p:blipFill>
          <a:blip r:embed="rId2"/>
          <a:stretch>
            <a:fillRect/>
          </a:stretch>
        </p:blipFill>
        <p:spPr>
          <a:xfrm>
            <a:off x="683282" y="1214289"/>
            <a:ext cx="5499804" cy="5601060"/>
          </a:xfrm>
          <a:prstGeom prst="rect">
            <a:avLst/>
          </a:prstGeom>
        </p:spPr>
      </p:pic>
      <p:sp>
        <p:nvSpPr>
          <p:cNvPr id="8" name="正方形/長方形 7"/>
          <p:cNvSpPr/>
          <p:nvPr/>
        </p:nvSpPr>
        <p:spPr>
          <a:xfrm>
            <a:off x="552707" y="1232532"/>
            <a:ext cx="4319739" cy="33936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吹き出し 8"/>
          <p:cNvSpPr/>
          <p:nvPr/>
        </p:nvSpPr>
        <p:spPr>
          <a:xfrm>
            <a:off x="5357388" y="1380442"/>
            <a:ext cx="4073995" cy="835889"/>
          </a:xfrm>
          <a:prstGeom prst="wedgeRoundRectCallout">
            <a:avLst>
              <a:gd name="adj1" fmla="val -62842"/>
              <a:gd name="adj2" fmla="val -4511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LINQ</a:t>
            </a:r>
            <a:r>
              <a:rPr kumimoji="1" lang="ja-JP" altLang="en-US" dirty="0" smtClean="0"/>
              <a:t>ソースがモデルを直接返せば、その後のクエリもスムーズ</a:t>
            </a:r>
            <a:endParaRPr kumimoji="1" lang="en-US" altLang="ja-JP" dirty="0" smtClean="0"/>
          </a:p>
        </p:txBody>
      </p:sp>
      <p:sp>
        <p:nvSpPr>
          <p:cNvPr id="10" name="正方形/長方形 9"/>
          <p:cNvSpPr/>
          <p:nvPr/>
        </p:nvSpPr>
        <p:spPr>
          <a:xfrm>
            <a:off x="1327627" y="2991664"/>
            <a:ext cx="1014980" cy="18696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1327627" y="6261732"/>
            <a:ext cx="1014980" cy="17825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559618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クエリを試してみる</a:t>
            </a:r>
            <a:endParaRPr kumimoji="1" lang="ja-JP" altLang="en-US" dirty="0"/>
          </a:p>
        </p:txBody>
      </p:sp>
      <p:pic>
        <p:nvPicPr>
          <p:cNvPr id="4" name="図 3"/>
          <p:cNvPicPr>
            <a:picLocks noChangeAspect="1"/>
          </p:cNvPicPr>
          <p:nvPr/>
        </p:nvPicPr>
        <p:blipFill>
          <a:blip r:embed="rId2"/>
          <a:stretch>
            <a:fillRect/>
          </a:stretch>
        </p:blipFill>
        <p:spPr>
          <a:xfrm>
            <a:off x="7484422" y="1406434"/>
            <a:ext cx="4191730" cy="5123225"/>
          </a:xfrm>
          <a:prstGeom prst="rect">
            <a:avLst/>
          </a:prstGeom>
        </p:spPr>
      </p:pic>
      <p:pic>
        <p:nvPicPr>
          <p:cNvPr id="5" name="図 4"/>
          <p:cNvPicPr>
            <a:picLocks noChangeAspect="1"/>
          </p:cNvPicPr>
          <p:nvPr/>
        </p:nvPicPr>
        <p:blipFill>
          <a:blip r:embed="rId3"/>
          <a:stretch>
            <a:fillRect/>
          </a:stretch>
        </p:blipFill>
        <p:spPr>
          <a:xfrm>
            <a:off x="389464" y="1406434"/>
            <a:ext cx="6804767" cy="3144906"/>
          </a:xfrm>
          <a:prstGeom prst="rect">
            <a:avLst/>
          </a:prstGeom>
        </p:spPr>
      </p:pic>
    </p:spTree>
    <p:extLst>
      <p:ext uri="{BB962C8B-B14F-4D97-AF65-F5344CB8AC3E}">
        <p14:creationId xmlns:p14="http://schemas.microsoft.com/office/powerpoint/2010/main" val="365434881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休憩</a:t>
            </a:r>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0666324" y="3793211"/>
            <a:ext cx="830348" cy="2675171"/>
          </a:xfrm>
          <a:prstGeom prst="rect">
            <a:avLst/>
          </a:prstGeom>
        </p:spPr>
      </p:pic>
    </p:spTree>
    <p:extLst>
      <p:ext uri="{BB962C8B-B14F-4D97-AF65-F5344CB8AC3E}">
        <p14:creationId xmlns:p14="http://schemas.microsoft.com/office/powerpoint/2010/main" val="31798884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CSV</a:t>
            </a:r>
            <a:r>
              <a:rPr kumimoji="1" lang="ja-JP" altLang="en-US" dirty="0" smtClean="0"/>
              <a:t>ファイルのあれこれ </a:t>
            </a:r>
            <a:r>
              <a:rPr kumimoji="1" lang="en-US" altLang="ja-JP" dirty="0" smtClean="0"/>
              <a:t>(2)</a:t>
            </a:r>
            <a:endParaRPr kumimoji="1" lang="ja-JP" altLang="en-US" dirty="0"/>
          </a:p>
        </p:txBody>
      </p:sp>
      <p:sp>
        <p:nvSpPr>
          <p:cNvPr id="3" name="テキスト プレースホルダー 2"/>
          <p:cNvSpPr>
            <a:spLocks noGrp="1"/>
          </p:cNvSpPr>
          <p:nvPr>
            <p:ph type="body" idx="1"/>
          </p:nvPr>
        </p:nvSpPr>
        <p:spPr/>
        <p:txBody>
          <a:bodyPr/>
          <a:lstStyle/>
          <a:p>
            <a:r>
              <a:rPr kumimoji="1" lang="ja-JP" altLang="en-US" dirty="0" smtClean="0"/>
              <a:t>高速化とアンチパターン</a:t>
            </a:r>
            <a:endParaRPr kumimoji="1" lang="ja-JP" altLang="en-US" dirty="0"/>
          </a:p>
        </p:txBody>
      </p:sp>
    </p:spTree>
    <p:extLst>
      <p:ext uri="{BB962C8B-B14F-4D97-AF65-F5344CB8AC3E}">
        <p14:creationId xmlns:p14="http://schemas.microsoft.com/office/powerpoint/2010/main" val="19322813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リフレクションをどうにかしたい</a:t>
            </a:r>
            <a:endParaRPr kumimoji="1" lang="ja-JP" altLang="en-US" dirty="0"/>
          </a:p>
        </p:txBody>
      </p:sp>
      <p:sp>
        <p:nvSpPr>
          <p:cNvPr id="3" name="コンテンツ プレースホルダー 2"/>
          <p:cNvSpPr>
            <a:spLocks noGrp="1"/>
          </p:cNvSpPr>
          <p:nvPr>
            <p:ph idx="1"/>
          </p:nvPr>
        </p:nvSpPr>
        <p:spPr>
          <a:xfrm>
            <a:off x="818712" y="1316597"/>
            <a:ext cx="10554574" cy="2123290"/>
          </a:xfrm>
        </p:spPr>
        <p:txBody>
          <a:bodyPr/>
          <a:lstStyle/>
          <a:p>
            <a:r>
              <a:rPr kumimoji="1" lang="ja-JP" altLang="en-US" dirty="0" smtClean="0">
                <a:solidFill>
                  <a:srgbClr val="FFFF00"/>
                </a:solidFill>
              </a:rPr>
              <a:t>リフレクションは遅い</a:t>
            </a:r>
            <a:r>
              <a:rPr kumimoji="1" lang="ja-JP" altLang="en-US" dirty="0" smtClean="0"/>
              <a:t>ので、どうにかリフレクションなしで同じことを実現したい。</a:t>
            </a:r>
            <a:endParaRPr kumimoji="1" lang="en-US" altLang="ja-JP" dirty="0" smtClean="0"/>
          </a:p>
          <a:p>
            <a:endParaRPr kumimoji="1" lang="en-US" altLang="ja-JP" dirty="0" smtClean="0"/>
          </a:p>
          <a:p>
            <a:r>
              <a:rPr lang="ja-JP" altLang="en-US" dirty="0" smtClean="0"/>
              <a:t>案その１：文字列配列からプロパティに代入するコードを、</a:t>
            </a:r>
            <a:r>
              <a:rPr lang="ja-JP" altLang="en-US" dirty="0" smtClean="0">
                <a:solidFill>
                  <a:srgbClr val="FFFF00"/>
                </a:solidFill>
              </a:rPr>
              <a:t>モデルの一部として実装</a:t>
            </a:r>
            <a:r>
              <a:rPr lang="ja-JP" altLang="en-US" dirty="0" smtClean="0"/>
              <a:t>する。</a:t>
            </a:r>
            <a:endParaRPr lang="en-US" altLang="ja-JP" dirty="0" smtClean="0"/>
          </a:p>
          <a:p>
            <a:r>
              <a:rPr kumimoji="1" lang="ja-JP" altLang="en-US" dirty="0" smtClean="0"/>
              <a:t>案その２：</a:t>
            </a:r>
            <a:r>
              <a:rPr kumimoji="1" lang="ja-JP" altLang="en-US" dirty="0" smtClean="0">
                <a:solidFill>
                  <a:srgbClr val="FFFF00"/>
                </a:solidFill>
              </a:rPr>
              <a:t>式木を生成してコンパイルして実行</a:t>
            </a:r>
            <a:r>
              <a:rPr kumimoji="1" lang="ja-JP" altLang="en-US" dirty="0" smtClean="0"/>
              <a:t>する。</a:t>
            </a:r>
            <a:endParaRPr kumimoji="1" lang="ja-JP" altLang="en-US" dirty="0"/>
          </a:p>
        </p:txBody>
      </p:sp>
    </p:spTree>
    <p:extLst>
      <p:ext uri="{BB962C8B-B14F-4D97-AF65-F5344CB8AC3E}">
        <p14:creationId xmlns:p14="http://schemas.microsoft.com/office/powerpoint/2010/main" val="41985385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カスタムコード生成方式</a:t>
            </a:r>
            <a:endParaRPr kumimoji="1" lang="ja-JP" altLang="en-US" dirty="0"/>
          </a:p>
        </p:txBody>
      </p:sp>
      <p:sp>
        <p:nvSpPr>
          <p:cNvPr id="3" name="コンテンツ プレースホルダー 2"/>
          <p:cNvSpPr>
            <a:spLocks noGrp="1"/>
          </p:cNvSpPr>
          <p:nvPr>
            <p:ph idx="1"/>
          </p:nvPr>
        </p:nvSpPr>
        <p:spPr>
          <a:xfrm>
            <a:off x="818712" y="1386266"/>
            <a:ext cx="10554574" cy="2123288"/>
          </a:xfrm>
        </p:spPr>
        <p:txBody>
          <a:bodyPr>
            <a:normAutofit/>
          </a:bodyPr>
          <a:lstStyle/>
          <a:p>
            <a:r>
              <a:rPr lang="ja-JP" altLang="en-US" dirty="0" smtClean="0"/>
              <a:t>モデルクラスのソースを自動生成しているのだから、</a:t>
            </a:r>
            <a:r>
              <a:rPr lang="ja-JP" altLang="en-US" dirty="0" smtClean="0">
                <a:solidFill>
                  <a:srgbClr val="FFFF00"/>
                </a:solidFill>
              </a:rPr>
              <a:t>カスタムコードを生成して埋め込めば</a:t>
            </a:r>
            <a:r>
              <a:rPr lang="ja-JP" altLang="en-US" dirty="0" smtClean="0"/>
              <a:t>？</a:t>
            </a:r>
            <a:endParaRPr lang="en-US" altLang="ja-JP" dirty="0" smtClean="0"/>
          </a:p>
          <a:p>
            <a:r>
              <a:rPr kumimoji="1" lang="ja-JP" altLang="en-US" dirty="0"/>
              <a:t>コンストラクタ</a:t>
            </a:r>
            <a:r>
              <a:rPr kumimoji="1" lang="ja-JP" altLang="en-US" dirty="0" smtClean="0"/>
              <a:t>の引数に</a:t>
            </a:r>
            <a:r>
              <a:rPr kumimoji="1" lang="ja-JP" altLang="en-US" dirty="0" smtClean="0">
                <a:solidFill>
                  <a:srgbClr val="FFFF00"/>
                </a:solidFill>
              </a:rPr>
              <a:t>フィールドの文字列配列を指定可能なコードを生成する</a:t>
            </a:r>
            <a:r>
              <a:rPr kumimoji="1" lang="ja-JP" altLang="en-US" dirty="0" smtClean="0"/>
              <a:t>。</a:t>
            </a:r>
            <a:endParaRPr kumimoji="1" lang="en-US" altLang="ja-JP" dirty="0" smtClean="0"/>
          </a:p>
          <a:p>
            <a:r>
              <a:rPr lang="ja-JP" altLang="en-US" dirty="0" smtClean="0"/>
              <a:t>比較的簡単で理解は容易。</a:t>
            </a:r>
            <a:endParaRPr lang="en-US" altLang="ja-JP" dirty="0" smtClean="0"/>
          </a:p>
          <a:p>
            <a:r>
              <a:rPr kumimoji="1" lang="ja-JP" altLang="en-US" dirty="0" smtClean="0"/>
              <a:t>モデル</a:t>
            </a:r>
            <a:r>
              <a:rPr lang="ja-JP" altLang="en-US" dirty="0"/>
              <a:t>クラスの</a:t>
            </a:r>
            <a:r>
              <a:rPr kumimoji="1" lang="ja-JP" altLang="en-US" dirty="0" smtClean="0"/>
              <a:t>コードを手動で実装する場合は</a:t>
            </a:r>
            <a:r>
              <a:rPr kumimoji="1" lang="ja-JP" altLang="en-US" dirty="0" smtClean="0">
                <a:solidFill>
                  <a:srgbClr val="FFFF00"/>
                </a:solidFill>
              </a:rPr>
              <a:t>負担増</a:t>
            </a:r>
            <a:r>
              <a:rPr kumimoji="1" lang="ja-JP" altLang="en-US" dirty="0" smtClean="0"/>
              <a:t>。</a:t>
            </a:r>
            <a:endParaRPr kumimoji="1" lang="ja-JP" altLang="en-US" dirty="0"/>
          </a:p>
        </p:txBody>
      </p:sp>
      <p:sp>
        <p:nvSpPr>
          <p:cNvPr id="4" name="直方体 3"/>
          <p:cNvSpPr/>
          <p:nvPr/>
        </p:nvSpPr>
        <p:spPr>
          <a:xfrm>
            <a:off x="6143896" y="3862250"/>
            <a:ext cx="2960914" cy="1456509"/>
          </a:xfrm>
          <a:prstGeom prst="cube">
            <a:avLst>
              <a:gd name="adj" fmla="val 84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モデルクラス</a:t>
            </a:r>
            <a:endParaRPr kumimoji="1" lang="en-US" altLang="ja-JP" dirty="0" smtClean="0"/>
          </a:p>
          <a:p>
            <a:pPr algn="ctr"/>
            <a:r>
              <a:rPr kumimoji="1" lang="ja-JP" altLang="en-US" dirty="0" smtClean="0"/>
              <a:t>（コンストラクタ）</a:t>
            </a:r>
            <a:endParaRPr kumimoji="1" lang="ja-JP" altLang="en-US" dirty="0"/>
          </a:p>
        </p:txBody>
      </p:sp>
      <p:sp>
        <p:nvSpPr>
          <p:cNvPr id="5" name="メモ 4"/>
          <p:cNvSpPr/>
          <p:nvPr/>
        </p:nvSpPr>
        <p:spPr>
          <a:xfrm>
            <a:off x="1554481" y="3582488"/>
            <a:ext cx="1968138" cy="944880"/>
          </a:xfrm>
          <a:prstGeom prst="foldedCorne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smtClean="0"/>
              <a:t>フィールド</a:t>
            </a:r>
            <a:endParaRPr kumimoji="1" lang="en-US" altLang="ja-JP" dirty="0" smtClean="0"/>
          </a:p>
          <a:p>
            <a:pPr algn="ctr"/>
            <a:r>
              <a:rPr kumimoji="1" lang="ja-JP" altLang="en-US" dirty="0" smtClean="0"/>
              <a:t>文字列</a:t>
            </a:r>
            <a:r>
              <a:rPr kumimoji="1" lang="en-US" altLang="ja-JP" dirty="0" smtClean="0"/>
              <a:t>[2]</a:t>
            </a:r>
            <a:endParaRPr kumimoji="1" lang="ja-JP" altLang="en-US" dirty="0"/>
          </a:p>
        </p:txBody>
      </p:sp>
      <p:sp>
        <p:nvSpPr>
          <p:cNvPr id="6" name="メモ 5"/>
          <p:cNvSpPr/>
          <p:nvPr/>
        </p:nvSpPr>
        <p:spPr>
          <a:xfrm>
            <a:off x="2024742" y="4208417"/>
            <a:ext cx="1968138" cy="944880"/>
          </a:xfrm>
          <a:prstGeom prst="foldedCorne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smtClean="0"/>
              <a:t>フィールド</a:t>
            </a:r>
            <a:endParaRPr kumimoji="1" lang="en-US" altLang="ja-JP" dirty="0" smtClean="0"/>
          </a:p>
          <a:p>
            <a:pPr algn="ctr"/>
            <a:r>
              <a:rPr kumimoji="1" lang="ja-JP" altLang="en-US" dirty="0" smtClean="0"/>
              <a:t>文字列</a:t>
            </a:r>
            <a:r>
              <a:rPr kumimoji="1" lang="en-US" altLang="ja-JP" dirty="0" smtClean="0"/>
              <a:t>[1]</a:t>
            </a:r>
            <a:endParaRPr kumimoji="1" lang="ja-JP" altLang="en-US" dirty="0"/>
          </a:p>
        </p:txBody>
      </p:sp>
      <p:sp>
        <p:nvSpPr>
          <p:cNvPr id="7" name="メモ 6"/>
          <p:cNvSpPr/>
          <p:nvPr/>
        </p:nvSpPr>
        <p:spPr>
          <a:xfrm>
            <a:off x="2486295" y="4846319"/>
            <a:ext cx="1968138" cy="944880"/>
          </a:xfrm>
          <a:prstGeom prst="foldedCorne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smtClean="0"/>
              <a:t>フィールド</a:t>
            </a:r>
            <a:endParaRPr kumimoji="1" lang="en-US" altLang="ja-JP" dirty="0" smtClean="0"/>
          </a:p>
          <a:p>
            <a:pPr algn="ctr"/>
            <a:r>
              <a:rPr kumimoji="1" lang="ja-JP" altLang="en-US" dirty="0" smtClean="0"/>
              <a:t>文字列</a:t>
            </a:r>
            <a:r>
              <a:rPr kumimoji="1" lang="en-US" altLang="ja-JP" dirty="0" smtClean="0"/>
              <a:t>[0]</a:t>
            </a:r>
            <a:endParaRPr kumimoji="1" lang="ja-JP" altLang="en-US" dirty="0"/>
          </a:p>
        </p:txBody>
      </p:sp>
      <p:sp>
        <p:nvSpPr>
          <p:cNvPr id="8" name="右中かっこ 7"/>
          <p:cNvSpPr/>
          <p:nvPr/>
        </p:nvSpPr>
        <p:spPr>
          <a:xfrm>
            <a:off x="4663440" y="3457303"/>
            <a:ext cx="518160" cy="2512423"/>
          </a:xfrm>
          <a:prstGeom prst="rightBrace">
            <a:avLst>
              <a:gd name="adj1" fmla="val 33543"/>
              <a:gd name="adj2" fmla="val 50000"/>
            </a:avLst>
          </a:prstGeom>
          <a:ln w="349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右矢印 8"/>
          <p:cNvSpPr/>
          <p:nvPr/>
        </p:nvSpPr>
        <p:spPr>
          <a:xfrm>
            <a:off x="5386250" y="4377689"/>
            <a:ext cx="849086" cy="67164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0" name="フローチャート: 定義済み処理 9"/>
          <p:cNvSpPr/>
          <p:nvPr/>
        </p:nvSpPr>
        <p:spPr>
          <a:xfrm>
            <a:off x="6407330" y="5969726"/>
            <a:ext cx="2312125" cy="696685"/>
          </a:xfrm>
          <a:prstGeom prst="flowChartPredefinedProcess">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文字列変換</a:t>
            </a:r>
            <a:endParaRPr kumimoji="1" lang="ja-JP" altLang="en-US" dirty="0"/>
          </a:p>
        </p:txBody>
      </p:sp>
      <p:cxnSp>
        <p:nvCxnSpPr>
          <p:cNvPr id="13" name="カギ線コネクタ 12"/>
          <p:cNvCxnSpPr>
            <a:stCxn id="4" idx="3"/>
            <a:endCxn id="10" idx="0"/>
          </p:cNvCxnSpPr>
          <p:nvPr/>
        </p:nvCxnSpPr>
        <p:spPr>
          <a:xfrm rot="16200000" flipH="1">
            <a:off x="7237596" y="5643928"/>
            <a:ext cx="650967" cy="628"/>
          </a:xfrm>
          <a:prstGeom prst="bentConnector3">
            <a:avLst/>
          </a:prstGeom>
          <a:ln w="19050">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6" name="直方体 15"/>
          <p:cNvSpPr/>
          <p:nvPr/>
        </p:nvSpPr>
        <p:spPr>
          <a:xfrm>
            <a:off x="9026328" y="2680061"/>
            <a:ext cx="2044335" cy="902427"/>
          </a:xfrm>
          <a:prstGeom prst="cube">
            <a:avLst>
              <a:gd name="adj" fmla="val 8457"/>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ソース</a:t>
            </a:r>
            <a:endParaRPr kumimoji="1" lang="en-US" altLang="ja-JP" dirty="0" smtClean="0"/>
          </a:p>
          <a:p>
            <a:pPr algn="ctr"/>
            <a:r>
              <a:rPr kumimoji="1" lang="ja-JP" altLang="en-US" dirty="0" smtClean="0"/>
              <a:t>ジェネレーター</a:t>
            </a:r>
            <a:endParaRPr kumimoji="1" lang="ja-JP" altLang="en-US" dirty="0"/>
          </a:p>
        </p:txBody>
      </p:sp>
      <p:cxnSp>
        <p:nvCxnSpPr>
          <p:cNvPr id="18" name="曲線コネクタ 17"/>
          <p:cNvCxnSpPr>
            <a:stCxn id="16" idx="2"/>
            <a:endCxn id="4" idx="0"/>
          </p:cNvCxnSpPr>
          <p:nvPr/>
        </p:nvCxnSpPr>
        <p:spPr>
          <a:xfrm rot="10800000" flipV="1">
            <a:off x="7685942" y="3169434"/>
            <a:ext cx="1340387" cy="692816"/>
          </a:xfrm>
          <a:prstGeom prst="curvedConnector2">
            <a:avLst/>
          </a:prstGeom>
          <a:ln w="28575">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654771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文字列変換をユーティリティに分離</a:t>
            </a:r>
            <a:endParaRPr kumimoji="1" lang="ja-JP" altLang="en-US" dirty="0"/>
          </a:p>
        </p:txBody>
      </p:sp>
      <p:sp>
        <p:nvSpPr>
          <p:cNvPr id="3" name="コンテンツ プレースホルダー 2"/>
          <p:cNvSpPr>
            <a:spLocks noGrp="1"/>
          </p:cNvSpPr>
          <p:nvPr>
            <p:ph idx="1"/>
          </p:nvPr>
        </p:nvSpPr>
        <p:spPr>
          <a:xfrm>
            <a:off x="810000" y="1334013"/>
            <a:ext cx="10554574" cy="499141"/>
          </a:xfrm>
        </p:spPr>
        <p:txBody>
          <a:bodyPr/>
          <a:lstStyle/>
          <a:p>
            <a:r>
              <a:rPr kumimoji="1" lang="ja-JP" altLang="en-US" dirty="0" smtClean="0"/>
              <a:t>モデルのカスタムコードで変換を行いたいので、あらかじめ</a:t>
            </a:r>
            <a:r>
              <a:rPr lang="ja-JP" altLang="en-US" dirty="0"/>
              <a:t>リファクタ</a:t>
            </a:r>
            <a:r>
              <a:rPr kumimoji="1" lang="ja-JP" altLang="en-US" dirty="0" smtClean="0"/>
              <a:t>して分離しておく。</a:t>
            </a:r>
            <a:endParaRPr kumimoji="1" lang="ja-JP" altLang="en-US" dirty="0"/>
          </a:p>
        </p:txBody>
      </p:sp>
      <p:pic>
        <p:nvPicPr>
          <p:cNvPr id="4" name="図 3"/>
          <p:cNvPicPr>
            <a:picLocks noChangeAspect="1"/>
          </p:cNvPicPr>
          <p:nvPr/>
        </p:nvPicPr>
        <p:blipFill>
          <a:blip r:embed="rId2"/>
          <a:stretch>
            <a:fillRect/>
          </a:stretch>
        </p:blipFill>
        <p:spPr>
          <a:xfrm>
            <a:off x="1150914" y="1972338"/>
            <a:ext cx="7175546" cy="4371856"/>
          </a:xfrm>
          <a:prstGeom prst="rect">
            <a:avLst/>
          </a:prstGeom>
        </p:spPr>
      </p:pic>
      <p:sp>
        <p:nvSpPr>
          <p:cNvPr id="5" name="正方形/長方形 4"/>
          <p:cNvSpPr/>
          <p:nvPr/>
        </p:nvSpPr>
        <p:spPr>
          <a:xfrm>
            <a:off x="3043215" y="2625904"/>
            <a:ext cx="3644967" cy="18696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5323795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コンストラクタを定義する</a:t>
            </a:r>
            <a:endParaRPr kumimoji="1" lang="ja-JP" altLang="en-US" dirty="0"/>
          </a:p>
        </p:txBody>
      </p:sp>
      <p:pic>
        <p:nvPicPr>
          <p:cNvPr id="4" name="図 3"/>
          <p:cNvPicPr>
            <a:picLocks noChangeAspect="1"/>
          </p:cNvPicPr>
          <p:nvPr/>
        </p:nvPicPr>
        <p:blipFill>
          <a:blip r:embed="rId2"/>
          <a:stretch>
            <a:fillRect/>
          </a:stretch>
        </p:blipFill>
        <p:spPr>
          <a:xfrm>
            <a:off x="294773" y="1406331"/>
            <a:ext cx="6200961" cy="2752011"/>
          </a:xfrm>
          <a:prstGeom prst="rect">
            <a:avLst/>
          </a:prstGeom>
        </p:spPr>
      </p:pic>
      <p:pic>
        <p:nvPicPr>
          <p:cNvPr id="5" name="図 4"/>
          <p:cNvPicPr>
            <a:picLocks noChangeAspect="1"/>
          </p:cNvPicPr>
          <p:nvPr/>
        </p:nvPicPr>
        <p:blipFill>
          <a:blip r:embed="rId3"/>
          <a:stretch>
            <a:fillRect/>
          </a:stretch>
        </p:blipFill>
        <p:spPr>
          <a:xfrm>
            <a:off x="5172165" y="3753394"/>
            <a:ext cx="6599896" cy="2924557"/>
          </a:xfrm>
          <a:prstGeom prst="rect">
            <a:avLst/>
          </a:prstGeom>
        </p:spPr>
      </p:pic>
      <p:sp>
        <p:nvSpPr>
          <p:cNvPr id="6" name="曲折矢印 5"/>
          <p:cNvSpPr/>
          <p:nvPr/>
        </p:nvSpPr>
        <p:spPr>
          <a:xfrm flipV="1">
            <a:off x="3043646" y="3944982"/>
            <a:ext cx="1894114" cy="1637211"/>
          </a:xfrm>
          <a:prstGeom prst="bentArrow">
            <a:avLst>
              <a:gd name="adj1" fmla="val 25000"/>
              <a:gd name="adj2" fmla="val 27793"/>
              <a:gd name="adj3" fmla="val 43883"/>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正方形/長方形 6"/>
          <p:cNvSpPr/>
          <p:nvPr/>
        </p:nvSpPr>
        <p:spPr>
          <a:xfrm>
            <a:off x="609169" y="2782337"/>
            <a:ext cx="5991928" cy="89703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6274525" y="3903447"/>
            <a:ext cx="1280161" cy="20331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6495734" y="4206739"/>
            <a:ext cx="3527832" cy="20331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2534194" y="2028407"/>
            <a:ext cx="1362892" cy="20331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吹き出し 10"/>
          <p:cNvSpPr/>
          <p:nvPr/>
        </p:nvSpPr>
        <p:spPr>
          <a:xfrm>
            <a:off x="6165583" y="1809129"/>
            <a:ext cx="5606478" cy="845182"/>
          </a:xfrm>
          <a:prstGeom prst="wedgeRoundRectCallout">
            <a:avLst>
              <a:gd name="adj1" fmla="val -43883"/>
              <a:gd name="adj2" fmla="val 93799"/>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dirty="0" smtClean="0"/>
              <a:t>課題：共通の「</a:t>
            </a:r>
            <a:r>
              <a:rPr kumimoji="1" lang="en-US" altLang="ja-JP" dirty="0" err="1" smtClean="0"/>
              <a:t>ConvertTo</a:t>
            </a:r>
            <a:r>
              <a:rPr kumimoji="1" lang="ja-JP" altLang="en-US" dirty="0" smtClean="0"/>
              <a:t>」よりも、型でメソッドを呼び分けた方が更に効率が上がる</a:t>
            </a:r>
            <a:endParaRPr kumimoji="1" lang="en-US" altLang="ja-JP" dirty="0" smtClean="0"/>
          </a:p>
        </p:txBody>
      </p:sp>
    </p:spTree>
    <p:extLst>
      <p:ext uri="{BB962C8B-B14F-4D97-AF65-F5344CB8AC3E}">
        <p14:creationId xmlns:p14="http://schemas.microsoft.com/office/powerpoint/2010/main" val="30020729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モデルのインスタンス生成が</a:t>
            </a:r>
            <a:r>
              <a:rPr kumimoji="1" lang="en-US" altLang="ja-JP" dirty="0" smtClean="0"/>
              <a:t>…</a:t>
            </a:r>
            <a:endParaRPr kumimoji="1" lang="ja-JP" altLang="en-US" dirty="0"/>
          </a:p>
        </p:txBody>
      </p:sp>
      <p:pic>
        <p:nvPicPr>
          <p:cNvPr id="4" name="図 3"/>
          <p:cNvPicPr>
            <a:picLocks noChangeAspect="1"/>
          </p:cNvPicPr>
          <p:nvPr/>
        </p:nvPicPr>
        <p:blipFill>
          <a:blip r:embed="rId2"/>
          <a:stretch>
            <a:fillRect/>
          </a:stretch>
        </p:blipFill>
        <p:spPr>
          <a:xfrm>
            <a:off x="525503" y="1879277"/>
            <a:ext cx="7412894" cy="3759523"/>
          </a:xfrm>
          <a:prstGeom prst="rect">
            <a:avLst/>
          </a:prstGeom>
        </p:spPr>
      </p:pic>
      <p:sp>
        <p:nvSpPr>
          <p:cNvPr id="5" name="正方形/長方形 4"/>
          <p:cNvSpPr/>
          <p:nvPr/>
        </p:nvSpPr>
        <p:spPr>
          <a:xfrm>
            <a:off x="3946562" y="1968137"/>
            <a:ext cx="211782" cy="32657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吹き出し 5"/>
          <p:cNvSpPr/>
          <p:nvPr/>
        </p:nvSpPr>
        <p:spPr>
          <a:xfrm>
            <a:off x="4948084" y="1212606"/>
            <a:ext cx="6098739" cy="762465"/>
          </a:xfrm>
          <a:prstGeom prst="wedgeRoundRectCallout">
            <a:avLst>
              <a:gd name="adj1" fmla="val -59837"/>
              <a:gd name="adj2" fmla="val 4711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ジェネリック制約「</a:t>
            </a:r>
            <a:r>
              <a:rPr kumimoji="1" lang="en-US" altLang="ja-JP" dirty="0" smtClean="0">
                <a:solidFill>
                  <a:srgbClr val="00B0F0"/>
                </a:solidFill>
              </a:rPr>
              <a:t>where</a:t>
            </a:r>
            <a:r>
              <a:rPr kumimoji="1" lang="en-US" altLang="ja-JP" dirty="0" smtClean="0"/>
              <a:t> T : </a:t>
            </a:r>
            <a:r>
              <a:rPr kumimoji="1" lang="en-US" altLang="ja-JP" dirty="0" smtClean="0">
                <a:solidFill>
                  <a:srgbClr val="00B0F0"/>
                </a:solidFill>
              </a:rPr>
              <a:t>new</a:t>
            </a:r>
            <a:r>
              <a:rPr kumimoji="1" lang="en-US" altLang="ja-JP" dirty="0" smtClean="0"/>
              <a:t>()</a:t>
            </a:r>
            <a:r>
              <a:rPr kumimoji="1" lang="ja-JP" altLang="en-US" dirty="0" smtClean="0"/>
              <a:t>」が使えない。</a:t>
            </a:r>
            <a:endParaRPr kumimoji="1" lang="en-US" altLang="ja-JP" dirty="0" smtClean="0"/>
          </a:p>
          <a:p>
            <a:pPr algn="ctr"/>
            <a:r>
              <a:rPr kumimoji="1" lang="ja-JP" altLang="en-US" dirty="0"/>
              <a:t>制約</a:t>
            </a:r>
            <a:r>
              <a:rPr kumimoji="1" lang="ja-JP" altLang="en-US" dirty="0" smtClean="0"/>
              <a:t>には</a:t>
            </a:r>
            <a:r>
              <a:rPr kumimoji="1" lang="ja-JP" altLang="en-US" dirty="0" smtClean="0">
                <a:solidFill>
                  <a:srgbClr val="FFFF00"/>
                </a:solidFill>
              </a:rPr>
              <a:t>コンストラクタ引数を定義出来ない</a:t>
            </a:r>
            <a:r>
              <a:rPr kumimoji="1" lang="ja-JP" altLang="en-US" dirty="0" smtClean="0"/>
              <a:t>ため</a:t>
            </a:r>
            <a:endParaRPr kumimoji="1" lang="en-US" altLang="ja-JP" dirty="0" smtClean="0"/>
          </a:p>
        </p:txBody>
      </p:sp>
      <p:pic>
        <p:nvPicPr>
          <p:cNvPr id="8" name="図 7"/>
          <p:cNvPicPr>
            <a:picLocks noChangeAspect="1"/>
          </p:cNvPicPr>
          <p:nvPr/>
        </p:nvPicPr>
        <p:blipFill>
          <a:blip r:embed="rId3"/>
          <a:stretch>
            <a:fillRect/>
          </a:stretch>
        </p:blipFill>
        <p:spPr>
          <a:xfrm>
            <a:off x="4399043" y="5899285"/>
            <a:ext cx="3438980" cy="705432"/>
          </a:xfrm>
          <a:prstGeom prst="rect">
            <a:avLst/>
          </a:prstGeom>
        </p:spPr>
      </p:pic>
      <p:sp>
        <p:nvSpPr>
          <p:cNvPr id="9" name="正方形/長方形 8"/>
          <p:cNvSpPr/>
          <p:nvPr/>
        </p:nvSpPr>
        <p:spPr>
          <a:xfrm>
            <a:off x="2588025" y="4615543"/>
            <a:ext cx="4618318" cy="27867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吹き出し 6"/>
          <p:cNvSpPr/>
          <p:nvPr/>
        </p:nvSpPr>
        <p:spPr>
          <a:xfrm>
            <a:off x="5344324" y="3618411"/>
            <a:ext cx="6098739" cy="960523"/>
          </a:xfrm>
          <a:prstGeom prst="wedgeRoundRectCallout">
            <a:avLst>
              <a:gd name="adj1" fmla="val -59623"/>
              <a:gd name="adj2" fmla="val 5796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すると、「</a:t>
            </a:r>
            <a:r>
              <a:rPr kumimoji="1" lang="en-US" altLang="ja-JP" dirty="0" err="1" smtClean="0">
                <a:solidFill>
                  <a:srgbClr val="00B0F0"/>
                </a:solidFill>
              </a:rPr>
              <a:t>var</a:t>
            </a:r>
            <a:r>
              <a:rPr kumimoji="1" lang="en-US" altLang="ja-JP" dirty="0" smtClean="0">
                <a:solidFill>
                  <a:srgbClr val="00B0F0"/>
                </a:solidFill>
              </a:rPr>
              <a:t> </a:t>
            </a:r>
            <a:r>
              <a:rPr kumimoji="1" lang="en-US" altLang="ja-JP" dirty="0" smtClean="0"/>
              <a:t>model = </a:t>
            </a:r>
            <a:r>
              <a:rPr kumimoji="1" lang="en-US" altLang="ja-JP" dirty="0" smtClean="0">
                <a:solidFill>
                  <a:srgbClr val="00B0F0"/>
                </a:solidFill>
              </a:rPr>
              <a:t>new</a:t>
            </a:r>
            <a:r>
              <a:rPr kumimoji="1" lang="en-US" altLang="ja-JP" dirty="0" smtClean="0"/>
              <a:t> T();</a:t>
            </a:r>
            <a:r>
              <a:rPr kumimoji="1" lang="ja-JP" altLang="en-US" dirty="0" smtClean="0"/>
              <a:t>」と</a:t>
            </a:r>
            <a:r>
              <a:rPr kumimoji="1" lang="ja-JP" altLang="en-US" dirty="0" smtClean="0">
                <a:solidFill>
                  <a:srgbClr val="FFFF00"/>
                </a:solidFill>
              </a:rPr>
              <a:t>書けなくなる。</a:t>
            </a:r>
            <a:endParaRPr kumimoji="1" lang="en-US" altLang="ja-JP" dirty="0" smtClean="0">
              <a:solidFill>
                <a:srgbClr val="FFFF00"/>
              </a:solidFill>
            </a:endParaRPr>
          </a:p>
          <a:p>
            <a:pPr algn="ctr"/>
            <a:r>
              <a:rPr kumimoji="1" lang="ja-JP" altLang="en-US" dirty="0"/>
              <a:t>仕方</a:t>
            </a:r>
            <a:r>
              <a:rPr kumimoji="1" lang="ja-JP" altLang="en-US" dirty="0" smtClean="0"/>
              <a:t>が</a:t>
            </a:r>
            <a:r>
              <a:rPr kumimoji="1" lang="ja-JP" altLang="en-US" dirty="0"/>
              <a:t>無</a:t>
            </a:r>
            <a:r>
              <a:rPr kumimoji="1" lang="ja-JP" altLang="en-US" dirty="0" smtClean="0"/>
              <a:t>いので、動的にインスタンスを生成。</a:t>
            </a:r>
            <a:endParaRPr kumimoji="1" lang="en-US" altLang="ja-JP" dirty="0" smtClean="0"/>
          </a:p>
        </p:txBody>
      </p:sp>
      <p:sp>
        <p:nvSpPr>
          <p:cNvPr id="10" name="正方形/長方形 9"/>
          <p:cNvSpPr/>
          <p:nvPr/>
        </p:nvSpPr>
        <p:spPr>
          <a:xfrm>
            <a:off x="6010719" y="6110065"/>
            <a:ext cx="1827304" cy="27867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吹き出し 10"/>
          <p:cNvSpPr/>
          <p:nvPr/>
        </p:nvSpPr>
        <p:spPr>
          <a:xfrm>
            <a:off x="8314173" y="5520500"/>
            <a:ext cx="3229264" cy="739385"/>
          </a:xfrm>
          <a:prstGeom prst="wedgeRoundRectCallout">
            <a:avLst>
              <a:gd name="adj1" fmla="val -66230"/>
              <a:gd name="adj2" fmla="val 4382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コンストラクタ引数がある（フィールド文字列群）</a:t>
            </a:r>
            <a:endParaRPr kumimoji="1" lang="en-US" altLang="ja-JP" dirty="0" smtClean="0"/>
          </a:p>
        </p:txBody>
      </p:sp>
    </p:spTree>
    <p:extLst>
      <p:ext uri="{BB962C8B-B14F-4D97-AF65-F5344CB8AC3E}">
        <p14:creationId xmlns:p14="http://schemas.microsoft.com/office/powerpoint/2010/main" val="272053010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式木を使ってインスタンスを生成</a:t>
            </a:r>
            <a:endParaRPr kumimoji="1" lang="ja-JP" altLang="en-US" dirty="0"/>
          </a:p>
        </p:txBody>
      </p:sp>
      <p:pic>
        <p:nvPicPr>
          <p:cNvPr id="4" name="図 3"/>
          <p:cNvPicPr>
            <a:picLocks noChangeAspect="1"/>
          </p:cNvPicPr>
          <p:nvPr/>
        </p:nvPicPr>
        <p:blipFill>
          <a:blip r:embed="rId2"/>
          <a:stretch>
            <a:fillRect/>
          </a:stretch>
        </p:blipFill>
        <p:spPr>
          <a:xfrm>
            <a:off x="466012" y="1291373"/>
            <a:ext cx="6940628" cy="5415668"/>
          </a:xfrm>
          <a:prstGeom prst="rect">
            <a:avLst/>
          </a:prstGeom>
        </p:spPr>
      </p:pic>
      <p:sp>
        <p:nvSpPr>
          <p:cNvPr id="5" name="正方形/長方形 4"/>
          <p:cNvSpPr/>
          <p:nvPr/>
        </p:nvSpPr>
        <p:spPr>
          <a:xfrm>
            <a:off x="696254" y="1689463"/>
            <a:ext cx="4833689" cy="174606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1471318" y="5603966"/>
            <a:ext cx="2112260" cy="34398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吹き出し 6"/>
          <p:cNvSpPr/>
          <p:nvPr/>
        </p:nvSpPr>
        <p:spPr>
          <a:xfrm>
            <a:off x="6013268" y="1767840"/>
            <a:ext cx="5860870" cy="1306286"/>
          </a:xfrm>
          <a:prstGeom prst="wedgeRoundRectCallout">
            <a:avLst>
              <a:gd name="adj1" fmla="val -61475"/>
              <a:gd name="adj2" fmla="val 3782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FF00"/>
                </a:solidFill>
              </a:rPr>
              <a:t>「</a:t>
            </a:r>
            <a:r>
              <a:rPr kumimoji="1" lang="en-US" altLang="ja-JP" dirty="0" smtClean="0">
                <a:solidFill>
                  <a:srgbClr val="FFFF00"/>
                </a:solidFill>
              </a:rPr>
              <a:t>model = (fields) =&gt; new T(fields)</a:t>
            </a:r>
            <a:r>
              <a:rPr kumimoji="1" lang="ja-JP" altLang="en-US" dirty="0" smtClean="0">
                <a:solidFill>
                  <a:srgbClr val="FFFF00"/>
                </a:solidFill>
              </a:rPr>
              <a:t>」</a:t>
            </a:r>
            <a:r>
              <a:rPr kumimoji="1" lang="ja-JP" altLang="en-US" dirty="0" smtClean="0"/>
              <a:t>という式に相当するコードを、実行時に生成</a:t>
            </a:r>
            <a:endParaRPr kumimoji="1" lang="en-US" altLang="ja-JP" dirty="0" smtClean="0"/>
          </a:p>
          <a:p>
            <a:pPr algn="ctr"/>
            <a:r>
              <a:rPr kumimoji="1" lang="ja-JP" altLang="en-US" dirty="0" smtClean="0"/>
              <a:t>（ループ中で生成すると負担が大きいので、ループ外で生成しておく）</a:t>
            </a:r>
            <a:endParaRPr kumimoji="1" lang="en-US" altLang="ja-JP" dirty="0" smtClean="0"/>
          </a:p>
        </p:txBody>
      </p:sp>
      <p:sp>
        <p:nvSpPr>
          <p:cNvPr id="8" name="角丸四角形吹き出し 7"/>
          <p:cNvSpPr/>
          <p:nvPr/>
        </p:nvSpPr>
        <p:spPr>
          <a:xfrm>
            <a:off x="4101736" y="5774489"/>
            <a:ext cx="4929052" cy="932552"/>
          </a:xfrm>
          <a:prstGeom prst="wedgeRoundRectCallout">
            <a:avLst>
              <a:gd name="adj1" fmla="val -62873"/>
              <a:gd name="adj2" fmla="val -3881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err="1" smtClean="0">
                <a:solidFill>
                  <a:srgbClr val="FFFF00"/>
                </a:solidFill>
              </a:rPr>
              <a:t>Activator.CreateInstance</a:t>
            </a:r>
            <a:r>
              <a:rPr kumimoji="1" lang="ja-JP" altLang="en-US" dirty="0" smtClean="0">
                <a:solidFill>
                  <a:schemeClr val="tx1"/>
                </a:solidFill>
              </a:rPr>
              <a:t>と比べてコストは殆どない（</a:t>
            </a:r>
            <a:r>
              <a:rPr kumimoji="1" lang="en-US" altLang="ja-JP" dirty="0" smtClean="0">
                <a:solidFill>
                  <a:schemeClr val="tx1"/>
                </a:solidFill>
              </a:rPr>
              <a:t>new</a:t>
            </a:r>
            <a:r>
              <a:rPr kumimoji="1" lang="ja-JP" altLang="en-US" dirty="0" smtClean="0">
                <a:solidFill>
                  <a:schemeClr val="tx1"/>
                </a:solidFill>
              </a:rPr>
              <a:t>したのとほぼ同じ）</a:t>
            </a:r>
            <a:endParaRPr kumimoji="1" lang="en-US" altLang="ja-JP" dirty="0" smtClean="0">
              <a:solidFill>
                <a:schemeClr val="tx1"/>
              </a:solidFill>
            </a:endParaRPr>
          </a:p>
        </p:txBody>
      </p:sp>
    </p:spTree>
    <p:extLst>
      <p:ext uri="{BB962C8B-B14F-4D97-AF65-F5344CB8AC3E}">
        <p14:creationId xmlns:p14="http://schemas.microsoft.com/office/powerpoint/2010/main" val="18695563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EXCEL</a:t>
            </a:r>
            <a:r>
              <a:rPr kumimoji="1" lang="ja-JP" altLang="en-US" dirty="0" smtClean="0"/>
              <a:t>仕様書の全てを否定するわけじゃない</a:t>
            </a:r>
            <a:endParaRPr kumimoji="1" lang="ja-JP" altLang="en-US" dirty="0"/>
          </a:p>
        </p:txBody>
      </p:sp>
      <p:sp>
        <p:nvSpPr>
          <p:cNvPr id="3" name="コンテンツ プレースホルダー 2"/>
          <p:cNvSpPr>
            <a:spLocks noGrp="1"/>
          </p:cNvSpPr>
          <p:nvPr>
            <p:ph idx="1"/>
          </p:nvPr>
        </p:nvSpPr>
        <p:spPr>
          <a:xfrm>
            <a:off x="818711" y="1351884"/>
            <a:ext cx="11060605" cy="3947868"/>
          </a:xfrm>
        </p:spPr>
        <p:txBody>
          <a:bodyPr/>
          <a:lstStyle/>
          <a:p>
            <a:r>
              <a:rPr kumimoji="1" lang="ja-JP" altLang="en-US" dirty="0" smtClean="0">
                <a:solidFill>
                  <a:srgbClr val="FF0000"/>
                </a:solidFill>
              </a:rPr>
              <a:t>無駄</a:t>
            </a:r>
            <a:r>
              <a:rPr kumimoji="1" lang="ja-JP" altLang="en-US" dirty="0" smtClean="0">
                <a:solidFill>
                  <a:srgbClr val="FFFF00"/>
                </a:solidFill>
              </a:rPr>
              <a:t>をなくしたい</a:t>
            </a:r>
            <a:r>
              <a:rPr kumimoji="1" lang="ja-JP" altLang="en-US" dirty="0" smtClean="0"/>
              <a:t>（という所は</a:t>
            </a:r>
            <a:r>
              <a:rPr kumimoji="1" lang="ja-JP" altLang="en-US" dirty="0" smtClean="0">
                <a:solidFill>
                  <a:srgbClr val="FFFF00"/>
                </a:solidFill>
              </a:rPr>
              <a:t>共通認識</a:t>
            </a:r>
            <a:r>
              <a:rPr kumimoji="1" lang="ja-JP" altLang="en-US" dirty="0" smtClean="0"/>
              <a:t>だよね</a:t>
            </a:r>
            <a:r>
              <a:rPr lang="ja-JP" altLang="en-US" dirty="0" smtClean="0"/>
              <a:t>？ </a:t>
            </a:r>
            <a:r>
              <a:rPr kumimoji="1" lang="ja-JP" altLang="en-US" dirty="0" smtClean="0"/>
              <a:t>ね？！）</a:t>
            </a:r>
            <a:endParaRPr kumimoji="1" lang="en-US" altLang="ja-JP" dirty="0" smtClean="0"/>
          </a:p>
          <a:p>
            <a:r>
              <a:rPr kumimoji="1" lang="ja-JP" altLang="en-US" dirty="0" smtClean="0"/>
              <a:t>一番うんざりするのは、</a:t>
            </a:r>
            <a:r>
              <a:rPr kumimoji="1" lang="ja-JP" altLang="en-US" dirty="0" smtClean="0">
                <a:solidFill>
                  <a:srgbClr val="FFFF00"/>
                </a:solidFill>
              </a:rPr>
              <a:t>データ構造の定義</a:t>
            </a:r>
            <a:r>
              <a:rPr kumimoji="1" lang="ja-JP" altLang="en-US" dirty="0" smtClean="0"/>
              <a:t>とか、</a:t>
            </a:r>
            <a:r>
              <a:rPr kumimoji="1" lang="ja-JP" altLang="en-US" dirty="0" smtClean="0">
                <a:solidFill>
                  <a:srgbClr val="FFFF00"/>
                </a:solidFill>
              </a:rPr>
              <a:t>マトリックス表</a:t>
            </a:r>
            <a:r>
              <a:rPr kumimoji="1" lang="ja-JP" altLang="en-US" dirty="0" smtClean="0"/>
              <a:t>とか</a:t>
            </a:r>
            <a:endParaRPr kumimoji="1" lang="en-US" altLang="ja-JP" dirty="0" smtClean="0"/>
          </a:p>
          <a:p>
            <a:r>
              <a:rPr lang="ja-JP" altLang="en-US" dirty="0" smtClean="0"/>
              <a:t>だって、この後、</a:t>
            </a:r>
            <a:r>
              <a:rPr lang="ja-JP" altLang="en-US" dirty="0" smtClean="0">
                <a:solidFill>
                  <a:srgbClr val="FF0000"/>
                </a:solidFill>
              </a:rPr>
              <a:t>これを見ながらコード書くんでしょ？ </a:t>
            </a:r>
            <a:r>
              <a:rPr lang="ja-JP" altLang="en-US" dirty="0" smtClean="0"/>
              <a:t>機械的な作業なんて無駄だよね。</a:t>
            </a:r>
            <a:endParaRPr lang="en-US" altLang="ja-JP" dirty="0" smtClean="0"/>
          </a:p>
          <a:p>
            <a:r>
              <a:rPr kumimoji="1" lang="ja-JP" altLang="en-US" dirty="0" smtClean="0"/>
              <a:t>それに対して、アーキテクチャの説明とか、</a:t>
            </a:r>
            <a:r>
              <a:rPr kumimoji="1" lang="ja-JP" altLang="en-US" dirty="0" smtClean="0">
                <a:solidFill>
                  <a:srgbClr val="FFFF00"/>
                </a:solidFill>
              </a:rPr>
              <a:t>人間にしか読めないし書けない部分は、勿論仕様書として書き起こすべき。</a:t>
            </a:r>
            <a:endParaRPr kumimoji="1" lang="en-US" altLang="ja-JP" dirty="0" smtClean="0">
              <a:solidFill>
                <a:srgbClr val="FFFF00"/>
              </a:solidFill>
            </a:endParaRPr>
          </a:p>
          <a:p>
            <a:pPr lvl="1"/>
            <a:r>
              <a:rPr lang="ja-JP" altLang="en-US" dirty="0" smtClean="0"/>
              <a:t>ところで、それって、</a:t>
            </a:r>
            <a:r>
              <a:rPr lang="en-US" altLang="ja-JP" dirty="0" smtClean="0"/>
              <a:t>EXCEL</a:t>
            </a:r>
            <a:r>
              <a:rPr lang="ja-JP" altLang="en-US" dirty="0" smtClean="0"/>
              <a:t>方眼紙で書く必要性あるの？</a:t>
            </a:r>
            <a:r>
              <a:rPr lang="en-US" altLang="ja-JP" dirty="0"/>
              <a:t> </a:t>
            </a:r>
            <a:r>
              <a:rPr lang="en-US" altLang="ja-JP" dirty="0" smtClean="0"/>
              <a:t>W</a:t>
            </a:r>
          </a:p>
          <a:p>
            <a:pPr lvl="1"/>
            <a:r>
              <a:rPr lang="ja-JP" altLang="en-US" dirty="0" smtClean="0">
                <a:solidFill>
                  <a:srgbClr val="FFFF00"/>
                </a:solidFill>
              </a:rPr>
              <a:t>ややこしい組み合わせの検証</a:t>
            </a:r>
            <a:r>
              <a:rPr lang="ja-JP" altLang="en-US" dirty="0" smtClean="0"/>
              <a:t>の為に、表にして可視化するのは</a:t>
            </a:r>
            <a:r>
              <a:rPr lang="en-US" altLang="ja-JP" dirty="0" smtClean="0"/>
              <a:t>OK</a:t>
            </a:r>
            <a:r>
              <a:rPr lang="ja-JP" altLang="en-US" dirty="0" err="1" smtClean="0"/>
              <a:t>。</a:t>
            </a:r>
            <a:r>
              <a:rPr lang="ja-JP" altLang="en-US" dirty="0" smtClean="0"/>
              <a:t>ただ、</a:t>
            </a:r>
            <a:r>
              <a:rPr lang="ja-JP" altLang="en-US" dirty="0" smtClean="0">
                <a:solidFill>
                  <a:srgbClr val="FFFF00"/>
                </a:solidFill>
              </a:rPr>
              <a:t>そもそもその構造本当に大丈夫？</a:t>
            </a:r>
            <a:endParaRPr lang="en-US" altLang="ja-JP" dirty="0" smtClean="0">
              <a:solidFill>
                <a:srgbClr val="FFFF00"/>
              </a:solidFill>
            </a:endParaRPr>
          </a:p>
          <a:p>
            <a:pPr lvl="1"/>
            <a:endParaRPr lang="en-US" altLang="ja-JP" dirty="0"/>
          </a:p>
          <a:p>
            <a:r>
              <a:rPr lang="ja-JP" altLang="en-US" dirty="0" smtClean="0"/>
              <a:t>でも、やっぱり定義系の記述は、表形式になっていたほうが、</a:t>
            </a:r>
            <a:r>
              <a:rPr lang="ja-JP" altLang="en-US" dirty="0" smtClean="0">
                <a:solidFill>
                  <a:srgbClr val="FFFF00"/>
                </a:solidFill>
              </a:rPr>
              <a:t>保守しやすい</a:t>
            </a:r>
            <a:r>
              <a:rPr lang="ja-JP" altLang="en-US" dirty="0" smtClean="0"/>
              <a:t>よね。</a:t>
            </a:r>
            <a:endParaRPr kumimoji="1" lang="ja-JP" altLang="en-US" dirty="0"/>
          </a:p>
        </p:txBody>
      </p:sp>
      <p:sp>
        <p:nvSpPr>
          <p:cNvPr id="4" name="角丸四角形吹き出し 3"/>
          <p:cNvSpPr/>
          <p:nvPr/>
        </p:nvSpPr>
        <p:spPr>
          <a:xfrm>
            <a:off x="7462346" y="5449524"/>
            <a:ext cx="4044478" cy="1056290"/>
          </a:xfrm>
          <a:prstGeom prst="wedgeRoundRectCallout">
            <a:avLst>
              <a:gd name="adj1" fmla="val -40833"/>
              <a:gd name="adj2" fmla="val -8720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err="1" smtClean="0">
                <a:solidFill>
                  <a:srgbClr val="FFFF00"/>
                </a:solidFill>
              </a:rPr>
              <a:t>って</a:t>
            </a:r>
            <a:r>
              <a:rPr kumimoji="1" lang="ja-JP" altLang="en-US" dirty="0" smtClean="0">
                <a:solidFill>
                  <a:srgbClr val="FFFF00"/>
                </a:solidFill>
              </a:rPr>
              <a:t>言うけど、保守って何さ？</a:t>
            </a:r>
            <a:endParaRPr kumimoji="1" lang="en-US" altLang="ja-JP" dirty="0" smtClean="0">
              <a:solidFill>
                <a:srgbClr val="FFFF00"/>
              </a:solidFill>
            </a:endParaRPr>
          </a:p>
          <a:p>
            <a:pPr algn="ctr"/>
            <a:r>
              <a:rPr kumimoji="1" lang="en-US" altLang="ja-JP" dirty="0" smtClean="0">
                <a:solidFill>
                  <a:srgbClr val="FF0000"/>
                </a:solidFill>
              </a:rPr>
              <a:t>EXCEL</a:t>
            </a:r>
            <a:r>
              <a:rPr kumimoji="1" lang="ja-JP" altLang="en-US" dirty="0" smtClean="0">
                <a:solidFill>
                  <a:srgbClr val="FF0000"/>
                </a:solidFill>
              </a:rPr>
              <a:t>直してコード直して</a:t>
            </a:r>
            <a:endParaRPr kumimoji="1" lang="en-US" altLang="ja-JP" dirty="0" smtClean="0">
              <a:solidFill>
                <a:srgbClr val="FF0000"/>
              </a:solidFill>
            </a:endParaRPr>
          </a:p>
          <a:p>
            <a:pPr algn="ctr"/>
            <a:r>
              <a:rPr kumimoji="1" lang="ja-JP" altLang="en-US" dirty="0" smtClean="0"/>
              <a:t>だんだん！</a:t>
            </a:r>
            <a:r>
              <a:rPr kumimoji="1" lang="ja-JP" altLang="en-US" dirty="0"/>
              <a:t>！</a:t>
            </a:r>
          </a:p>
        </p:txBody>
      </p:sp>
    </p:spTree>
    <p:extLst>
      <p:ext uri="{BB962C8B-B14F-4D97-AF65-F5344CB8AC3E}">
        <p14:creationId xmlns:p14="http://schemas.microsoft.com/office/powerpoint/2010/main" val="356974059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どうせ式木使うなら</a:t>
            </a:r>
            <a:endParaRPr kumimoji="1" lang="ja-JP" altLang="en-US" dirty="0"/>
          </a:p>
        </p:txBody>
      </p:sp>
      <p:sp>
        <p:nvSpPr>
          <p:cNvPr id="3" name="コンテンツ プレースホルダー 2"/>
          <p:cNvSpPr>
            <a:spLocks noGrp="1"/>
          </p:cNvSpPr>
          <p:nvPr>
            <p:ph idx="1"/>
          </p:nvPr>
        </p:nvSpPr>
        <p:spPr>
          <a:xfrm>
            <a:off x="692438" y="1446255"/>
            <a:ext cx="10554574" cy="1622766"/>
          </a:xfrm>
        </p:spPr>
        <p:txBody>
          <a:bodyPr/>
          <a:lstStyle/>
          <a:p>
            <a:r>
              <a:rPr kumimoji="1" lang="ja-JP" altLang="en-US" dirty="0" smtClean="0"/>
              <a:t>生成</a:t>
            </a:r>
            <a:r>
              <a:rPr lang="ja-JP" altLang="en-US" dirty="0" smtClean="0"/>
              <a:t>からプロパティ設定まで、全部式木でビルドすればいいじゃ</a:t>
            </a:r>
            <a:r>
              <a:rPr lang="ja-JP" altLang="en-US" dirty="0" err="1" smtClean="0"/>
              <a:t>ん</a:t>
            </a:r>
            <a:r>
              <a:rPr lang="ja-JP" altLang="en-US" dirty="0" smtClean="0"/>
              <a:t>？</a:t>
            </a:r>
            <a:endParaRPr lang="en-US" altLang="ja-JP" dirty="0" smtClean="0"/>
          </a:p>
          <a:p>
            <a:r>
              <a:rPr kumimoji="1" lang="ja-JP" altLang="en-US" dirty="0" smtClean="0"/>
              <a:t>コード例は大きすぎるので省略。デモンストレーションします。</a:t>
            </a:r>
            <a:r>
              <a:rPr kumimoji="1" lang="en-US" altLang="ja-JP" dirty="0" smtClean="0"/>
              <a:t/>
            </a:r>
            <a:br>
              <a:rPr kumimoji="1" lang="en-US" altLang="ja-JP" dirty="0" smtClean="0"/>
            </a:br>
            <a:r>
              <a:rPr kumimoji="1" lang="ja-JP" altLang="en-US" dirty="0" smtClean="0"/>
              <a:t>（</a:t>
            </a:r>
            <a:r>
              <a:rPr kumimoji="1" lang="en-US" altLang="ja-JP" dirty="0" smtClean="0"/>
              <a:t>GitHub</a:t>
            </a:r>
            <a:r>
              <a:rPr kumimoji="1" lang="ja-JP" altLang="en-US" dirty="0" smtClean="0"/>
              <a:t>のソースコードを参照してください）</a:t>
            </a:r>
            <a:endParaRPr kumimoji="1" lang="ja-JP" altLang="en-US" dirty="0"/>
          </a:p>
        </p:txBody>
      </p:sp>
      <p:pic>
        <p:nvPicPr>
          <p:cNvPr id="13" name="図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2583" y="4700866"/>
            <a:ext cx="1828571" cy="1828571"/>
          </a:xfrm>
          <a:prstGeom prst="rect">
            <a:avLst/>
          </a:prstGeom>
        </p:spPr>
      </p:pic>
    </p:spTree>
    <p:extLst>
      <p:ext uri="{BB962C8B-B14F-4D97-AF65-F5344CB8AC3E}">
        <p14:creationId xmlns:p14="http://schemas.microsoft.com/office/powerpoint/2010/main" val="144030371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アンチパターン</a:t>
            </a:r>
            <a:endParaRPr kumimoji="1" lang="ja-JP" altLang="en-US" dirty="0"/>
          </a:p>
        </p:txBody>
      </p:sp>
      <p:sp>
        <p:nvSpPr>
          <p:cNvPr id="3" name="コンテンツ プレースホルダー 2"/>
          <p:cNvSpPr>
            <a:spLocks noGrp="1"/>
          </p:cNvSpPr>
          <p:nvPr>
            <p:ph idx="1"/>
          </p:nvPr>
        </p:nvSpPr>
        <p:spPr>
          <a:xfrm>
            <a:off x="818712" y="1497073"/>
            <a:ext cx="10554574" cy="2234099"/>
          </a:xfrm>
        </p:spPr>
        <p:txBody>
          <a:bodyPr/>
          <a:lstStyle/>
          <a:p>
            <a:r>
              <a:rPr kumimoji="1" lang="ja-JP" altLang="en-US" dirty="0" smtClean="0"/>
              <a:t>そろそろ、難易度は別にして</a:t>
            </a:r>
            <a:r>
              <a:rPr kumimoji="1" lang="ja-JP" altLang="en-US" dirty="0" smtClean="0">
                <a:solidFill>
                  <a:srgbClr val="FFFF00"/>
                </a:solidFill>
              </a:rPr>
              <a:t>「ソースコードベースで何でも出来そう」</a:t>
            </a:r>
            <a:r>
              <a:rPr kumimoji="1" lang="ja-JP" altLang="en-US" dirty="0" smtClean="0"/>
              <a:t>な気がしてきましたか？</a:t>
            </a:r>
            <a:endParaRPr kumimoji="1" lang="en-US" altLang="ja-JP" dirty="0" smtClean="0"/>
          </a:p>
          <a:p>
            <a:r>
              <a:rPr lang="en-US" altLang="ja-JP" dirty="0" smtClean="0"/>
              <a:t>EXCEL</a:t>
            </a:r>
            <a:r>
              <a:rPr lang="ja-JP" altLang="en-US" dirty="0" smtClean="0"/>
              <a:t>仕様書で延々と無駄な作業を行っていることに、疑問を感じてきましたか？</a:t>
            </a:r>
            <a:endParaRPr lang="en-US" altLang="ja-JP" dirty="0" smtClean="0"/>
          </a:p>
          <a:p>
            <a:endParaRPr kumimoji="1" lang="en-US" altLang="ja-JP" dirty="0"/>
          </a:p>
          <a:p>
            <a:r>
              <a:rPr lang="ja-JP" altLang="en-US" dirty="0" smtClean="0"/>
              <a:t>難しい式木の話はこれにて終了。</a:t>
            </a:r>
            <a:endParaRPr kumimoji="1" lang="ja-JP" altLang="en-US" dirty="0"/>
          </a:p>
        </p:txBody>
      </p:sp>
    </p:spTree>
    <p:extLst>
      <p:ext uri="{BB962C8B-B14F-4D97-AF65-F5344CB8AC3E}">
        <p14:creationId xmlns:p14="http://schemas.microsoft.com/office/powerpoint/2010/main" val="8417310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まと</a:t>
            </a:r>
            <a:r>
              <a:rPr lang="ja-JP" altLang="en-US" dirty="0"/>
              <a:t>め</a:t>
            </a:r>
            <a:endParaRPr kumimoji="1" lang="ja-JP" altLang="en-US" dirty="0"/>
          </a:p>
        </p:txBody>
      </p:sp>
      <p:sp>
        <p:nvSpPr>
          <p:cNvPr id="3" name="コンテンツ プレースホルダー 2"/>
          <p:cNvSpPr>
            <a:spLocks noGrp="1"/>
          </p:cNvSpPr>
          <p:nvPr>
            <p:ph idx="1"/>
          </p:nvPr>
        </p:nvSpPr>
        <p:spPr>
          <a:xfrm>
            <a:off x="818711" y="1370949"/>
            <a:ext cx="10910833" cy="4966790"/>
          </a:xfrm>
        </p:spPr>
        <p:txBody>
          <a:bodyPr>
            <a:normAutofit lnSpcReduction="10000"/>
          </a:bodyPr>
          <a:lstStyle/>
          <a:p>
            <a:r>
              <a:rPr lang="ja-JP" altLang="en-US" dirty="0" smtClean="0"/>
              <a:t>わざわざ難易度の高い技術まで含めてお見せしたのには訳があります。</a:t>
            </a:r>
            <a:r>
              <a:rPr kumimoji="1" lang="ja-JP" altLang="en-US" dirty="0" smtClean="0"/>
              <a:t>今や、</a:t>
            </a:r>
            <a:r>
              <a:rPr kumimoji="1" lang="en-US" altLang="ja-JP" dirty="0" smtClean="0">
                <a:solidFill>
                  <a:srgbClr val="FFFF00"/>
                </a:solidFill>
              </a:rPr>
              <a:t>CLR</a:t>
            </a:r>
            <a:r>
              <a:rPr kumimoji="1" lang="ja-JP" altLang="en-US" dirty="0" smtClean="0">
                <a:solidFill>
                  <a:srgbClr val="FFFF00"/>
                </a:solidFill>
              </a:rPr>
              <a:t>内のメタデータを使って、色々な事が出来る</a:t>
            </a:r>
            <a:r>
              <a:rPr kumimoji="1" lang="ja-JP" altLang="en-US" dirty="0" smtClean="0"/>
              <a:t>、という事を示したかったからです。</a:t>
            </a:r>
            <a:endParaRPr kumimoji="1" lang="en-US" altLang="ja-JP" dirty="0" smtClean="0"/>
          </a:p>
          <a:p>
            <a:r>
              <a:rPr lang="ja-JP" altLang="en-US" dirty="0"/>
              <a:t>実際</a:t>
            </a:r>
            <a:r>
              <a:rPr lang="ja-JP" altLang="en-US" dirty="0" smtClean="0"/>
              <a:t>には</a:t>
            </a:r>
            <a:r>
              <a:rPr lang="ja-JP" altLang="en-US" dirty="0" smtClean="0">
                <a:solidFill>
                  <a:srgbClr val="FFFF00"/>
                </a:solidFill>
              </a:rPr>
              <a:t>自分でコードを書かなくても済む場合も多い</a:t>
            </a:r>
            <a:r>
              <a:rPr lang="ja-JP" altLang="en-US" dirty="0" smtClean="0"/>
              <a:t>です。本稿で示した内部の実装は、既にライブラリとして提供されています。例として：</a:t>
            </a:r>
            <a:endParaRPr lang="en-US" altLang="ja-JP" dirty="0"/>
          </a:p>
          <a:p>
            <a:pPr lvl="1"/>
            <a:r>
              <a:rPr lang="en-US" altLang="ja-JP" dirty="0" err="1" smtClean="0"/>
              <a:t>EntityFramework</a:t>
            </a:r>
            <a:r>
              <a:rPr lang="ja-JP" altLang="en-US" dirty="0" smtClean="0"/>
              <a:t>は、データベースへのアクセスを抽象化します。テーブルやカラムといったデータベースの要素を、メタデータの属性でマッピングさせることで、データベースプログラミングを大幅に簡略化します。</a:t>
            </a:r>
            <a:endParaRPr lang="en-US" altLang="ja-JP" dirty="0" smtClean="0"/>
          </a:p>
          <a:p>
            <a:pPr lvl="1"/>
            <a:r>
              <a:rPr lang="ja-JP" altLang="en-US" dirty="0" smtClean="0"/>
              <a:t>本稿の</a:t>
            </a:r>
            <a:r>
              <a:rPr lang="en-US" altLang="ja-JP" dirty="0" smtClean="0"/>
              <a:t>CSV</a:t>
            </a:r>
            <a:r>
              <a:rPr lang="ja-JP" altLang="en-US" dirty="0" smtClean="0"/>
              <a:t>ファイルへのアクセスは、「</a:t>
            </a:r>
            <a:r>
              <a:rPr lang="en-US" altLang="ja-JP" dirty="0" smtClean="0"/>
              <a:t>LINQ to CSV</a:t>
            </a:r>
            <a:r>
              <a:rPr lang="ja-JP" altLang="en-US" dirty="0" smtClean="0"/>
              <a:t>」というオープンソースのライブラリで同様の機能を実現しています。モデルクラスへの自動マッピングによって、</a:t>
            </a:r>
            <a:r>
              <a:rPr lang="en-US" altLang="ja-JP" dirty="0" smtClean="0"/>
              <a:t>CSV</a:t>
            </a:r>
            <a:r>
              <a:rPr lang="ja-JP" altLang="en-US" dirty="0" smtClean="0"/>
              <a:t>ファイルへのアクセスもタイプセーフ性を前提に出来ます。また</a:t>
            </a:r>
            <a:r>
              <a:rPr lang="ja-JP" altLang="en-US" dirty="0"/>
              <a:t>、</a:t>
            </a:r>
            <a:r>
              <a:rPr kumimoji="1" lang="ja-JP" altLang="en-US" dirty="0" smtClean="0"/>
              <a:t>「</a:t>
            </a:r>
            <a:r>
              <a:rPr kumimoji="1" lang="en-US" altLang="ja-JP" dirty="0" smtClean="0"/>
              <a:t>LINQ to twitter</a:t>
            </a:r>
            <a:r>
              <a:rPr kumimoji="1" lang="ja-JP" altLang="en-US" dirty="0" smtClean="0"/>
              <a:t>」を使うと、ツイッターのタイムラインデータを、タイプセーフなモデルクラスを用いてアクセス出来ます。</a:t>
            </a:r>
            <a:endParaRPr kumimoji="1" lang="en-US" altLang="ja-JP" dirty="0" smtClean="0"/>
          </a:p>
          <a:p>
            <a:pPr lvl="1"/>
            <a:r>
              <a:rPr lang="ja-JP" altLang="en-US" dirty="0" smtClean="0"/>
              <a:t>もっとも</a:t>
            </a:r>
            <a:r>
              <a:rPr lang="en-US" altLang="ja-JP" dirty="0" smtClean="0"/>
              <a:t>Basic</a:t>
            </a:r>
            <a:r>
              <a:rPr lang="ja-JP" altLang="en-US" dirty="0" smtClean="0"/>
              <a:t>な、</a:t>
            </a:r>
            <a:r>
              <a:rPr lang="en-US" altLang="ja-JP" dirty="0" err="1" smtClean="0"/>
              <a:t>XmlSerializer</a:t>
            </a:r>
            <a:r>
              <a:rPr lang="ja-JP" altLang="en-US" dirty="0" smtClean="0"/>
              <a:t>も、メタデータを活用した例です。</a:t>
            </a:r>
            <a:endParaRPr lang="en-US" altLang="ja-JP" dirty="0" smtClean="0"/>
          </a:p>
          <a:p>
            <a:pPr lvl="1"/>
            <a:r>
              <a:rPr lang="en-US" altLang="ja-JP" dirty="0" err="1" smtClean="0"/>
              <a:t>SandCastle</a:t>
            </a:r>
            <a:r>
              <a:rPr lang="ja-JP" altLang="en-US" dirty="0" smtClean="0"/>
              <a:t>や類似ツールこそ、ドキュメンテーションの為にメタデータを活用する良い例です。（リファレンスとしての有用性はまた別の話題）</a:t>
            </a:r>
            <a:endParaRPr lang="en-US" altLang="ja-JP" dirty="0" smtClean="0"/>
          </a:p>
          <a:p>
            <a:pPr marL="0" indent="0">
              <a:buNone/>
            </a:pPr>
            <a:r>
              <a:rPr kumimoji="1" lang="ja-JP" altLang="en-US" sz="2800" dirty="0" smtClean="0"/>
              <a:t>総じて、</a:t>
            </a:r>
            <a:r>
              <a:rPr kumimoji="1" lang="ja-JP" altLang="en-US" sz="2800" dirty="0" smtClean="0">
                <a:solidFill>
                  <a:srgbClr val="FFFF00"/>
                </a:solidFill>
              </a:rPr>
              <a:t>昔では</a:t>
            </a:r>
            <a:r>
              <a:rPr lang="ja-JP" altLang="en-US" sz="2800" dirty="0" smtClean="0">
                <a:solidFill>
                  <a:srgbClr val="FFFF00"/>
                </a:solidFill>
              </a:rPr>
              <a:t>（事実上）</a:t>
            </a:r>
            <a:r>
              <a:rPr kumimoji="1" lang="ja-JP" altLang="en-US" sz="2800" dirty="0" smtClean="0">
                <a:solidFill>
                  <a:srgbClr val="FFFF00"/>
                </a:solidFill>
              </a:rPr>
              <a:t>出来ない事だったことは、今では当たり前に出来る事です。</a:t>
            </a:r>
            <a:endParaRPr kumimoji="1" lang="ja-JP" altLang="en-US" sz="2800" dirty="0">
              <a:solidFill>
                <a:srgbClr val="FFFF00"/>
              </a:solidFill>
            </a:endParaRPr>
          </a:p>
        </p:txBody>
      </p:sp>
    </p:spTree>
    <p:extLst>
      <p:ext uri="{BB962C8B-B14F-4D97-AF65-F5344CB8AC3E}">
        <p14:creationId xmlns:p14="http://schemas.microsoft.com/office/powerpoint/2010/main" val="18122874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まとめ</a:t>
            </a:r>
            <a:endParaRPr kumimoji="1" lang="ja-JP" altLang="en-US" dirty="0"/>
          </a:p>
        </p:txBody>
      </p:sp>
      <p:sp>
        <p:nvSpPr>
          <p:cNvPr id="3" name="コンテンツ プレースホルダー 2"/>
          <p:cNvSpPr>
            <a:spLocks noGrp="1"/>
          </p:cNvSpPr>
          <p:nvPr>
            <p:ph idx="1"/>
          </p:nvPr>
        </p:nvSpPr>
        <p:spPr>
          <a:xfrm>
            <a:off x="597994" y="1328908"/>
            <a:ext cx="11110529" cy="4872195"/>
          </a:xfrm>
        </p:spPr>
        <p:txBody>
          <a:bodyPr>
            <a:normAutofit/>
          </a:bodyPr>
          <a:lstStyle/>
          <a:p>
            <a:r>
              <a:rPr kumimoji="1" lang="ja-JP" altLang="en-US" dirty="0" smtClean="0"/>
              <a:t>これらのサードパーティライブラリ群に加えて、</a:t>
            </a:r>
            <a:r>
              <a:rPr kumimoji="1" lang="en-US" altLang="ja-JP" dirty="0" smtClean="0"/>
              <a:t>Visual Studio</a:t>
            </a:r>
            <a:r>
              <a:rPr kumimoji="1" lang="ja-JP" altLang="en-US" dirty="0" smtClean="0"/>
              <a:t>を取り巻く開発環境が非常に強力です。</a:t>
            </a:r>
            <a:endParaRPr kumimoji="1" lang="en-US" altLang="ja-JP" dirty="0" smtClean="0"/>
          </a:p>
          <a:p>
            <a:r>
              <a:rPr lang="ja-JP" altLang="en-US" dirty="0" smtClean="0"/>
              <a:t>本稿で取り上げた</a:t>
            </a:r>
            <a:r>
              <a:rPr lang="ja-JP" altLang="en-US" dirty="0" smtClean="0">
                <a:solidFill>
                  <a:srgbClr val="FFFF00"/>
                </a:solidFill>
              </a:rPr>
              <a:t>「インテリセンス」</a:t>
            </a:r>
            <a:r>
              <a:rPr lang="ja-JP" altLang="en-US" dirty="0" smtClean="0"/>
              <a:t>や</a:t>
            </a:r>
            <a:r>
              <a:rPr lang="ja-JP" altLang="en-US" dirty="0" smtClean="0">
                <a:solidFill>
                  <a:srgbClr val="FFFF00"/>
                </a:solidFill>
              </a:rPr>
              <a:t>「リファクタリング」</a:t>
            </a:r>
            <a:r>
              <a:rPr lang="ja-JP" altLang="en-US" dirty="0" smtClean="0"/>
              <a:t>機能が標準で備わっています。従来のテキストベースの一括置換で、誤って変更してしまうような事故がありません。</a:t>
            </a:r>
            <a:endParaRPr lang="en-US" altLang="ja-JP" dirty="0" smtClean="0"/>
          </a:p>
          <a:p>
            <a:pPr lvl="1"/>
            <a:r>
              <a:rPr kumimoji="1" lang="ja-JP" altLang="en-US" dirty="0" smtClean="0">
                <a:solidFill>
                  <a:srgbClr val="FFFF00"/>
                </a:solidFill>
              </a:rPr>
              <a:t>「一度決めた仕様を変えるな！」</a:t>
            </a:r>
            <a:r>
              <a:rPr kumimoji="1" lang="ja-JP" altLang="en-US" dirty="0" smtClean="0"/>
              <a:t>あるいは</a:t>
            </a:r>
            <a:r>
              <a:rPr kumimoji="1" lang="ja-JP" altLang="en-US" dirty="0" smtClean="0">
                <a:solidFill>
                  <a:srgbClr val="FFFF00"/>
                </a:solidFill>
              </a:rPr>
              <a:t>「一度決めた仕様を変えるためには開発運用手順に従って</a:t>
            </a:r>
            <a:r>
              <a:rPr kumimoji="1" lang="en-US" altLang="ja-JP" dirty="0" smtClean="0">
                <a:solidFill>
                  <a:srgbClr val="FFFF00"/>
                </a:solidFill>
              </a:rPr>
              <a:t>….</a:t>
            </a:r>
            <a:r>
              <a:rPr kumimoji="1" lang="ja-JP" altLang="en-US" dirty="0" smtClean="0">
                <a:solidFill>
                  <a:srgbClr val="FFFF00"/>
                </a:solidFill>
              </a:rPr>
              <a:t>」</a:t>
            </a:r>
            <a:r>
              <a:rPr kumimoji="1" lang="ja-JP" altLang="en-US" dirty="0" smtClean="0"/>
              <a:t>という足かせは、</a:t>
            </a:r>
            <a:r>
              <a:rPr kumimoji="1" lang="ja-JP" altLang="en-US" dirty="0" smtClean="0">
                <a:solidFill>
                  <a:srgbClr val="FF0000"/>
                </a:solidFill>
              </a:rPr>
              <a:t>改善に対する前向きな取り組みを徐々に破壊</a:t>
            </a:r>
            <a:r>
              <a:rPr kumimoji="1" lang="ja-JP" altLang="en-US" dirty="0" smtClean="0"/>
              <a:t>していきます。</a:t>
            </a:r>
            <a:r>
              <a:rPr kumimoji="1" lang="en-US" altLang="ja-JP" dirty="0" smtClean="0"/>
              <a:t/>
            </a:r>
            <a:br>
              <a:rPr kumimoji="1" lang="en-US" altLang="ja-JP" dirty="0" smtClean="0"/>
            </a:br>
            <a:r>
              <a:rPr kumimoji="1" lang="ja-JP" altLang="en-US" dirty="0" smtClean="0">
                <a:solidFill>
                  <a:srgbClr val="FFFF00"/>
                </a:solidFill>
              </a:rPr>
              <a:t>「どうせ言ってもムダだし」「言われたところだけを言われたようにやっておけばいい」</a:t>
            </a:r>
            <a:r>
              <a:rPr kumimoji="1" lang="ja-JP" altLang="en-US" dirty="0" smtClean="0"/>
              <a:t>という文化につながってしまいます。</a:t>
            </a:r>
            <a:endParaRPr kumimoji="1" lang="en-US" altLang="ja-JP" dirty="0" smtClean="0"/>
          </a:p>
          <a:p>
            <a:pPr lvl="1"/>
            <a:r>
              <a:rPr kumimoji="1" lang="ja-JP" altLang="en-US" dirty="0" smtClean="0"/>
              <a:t>そもそも、ルールを定めなければならなかった理由の一つが、そうしないと</a:t>
            </a:r>
            <a:r>
              <a:rPr kumimoji="1" lang="ja-JP" altLang="en-US" dirty="0" smtClean="0">
                <a:solidFill>
                  <a:srgbClr val="FFFF00"/>
                </a:solidFill>
              </a:rPr>
              <a:t>直ぐにコードが破綻してしまう</a:t>
            </a:r>
            <a:r>
              <a:rPr kumimoji="1" lang="ja-JP" altLang="en-US" dirty="0" smtClean="0"/>
              <a:t>からです。しかし、リファクタリングツールはそれを機械的に自動的に安全に処理出来ます。このエコシステムに乗って開発しないと、</a:t>
            </a:r>
            <a:r>
              <a:rPr kumimoji="1" lang="ja-JP" altLang="en-US" dirty="0" smtClean="0">
                <a:solidFill>
                  <a:srgbClr val="FFFF00"/>
                </a:solidFill>
              </a:rPr>
              <a:t>高価なツールを使っている意味がありません</a:t>
            </a:r>
            <a:r>
              <a:rPr kumimoji="1" lang="ja-JP" altLang="en-US" dirty="0" smtClean="0"/>
              <a:t>。</a:t>
            </a:r>
            <a:endParaRPr kumimoji="1" lang="en-US" altLang="ja-JP" dirty="0" smtClean="0"/>
          </a:p>
          <a:p>
            <a:r>
              <a:rPr lang="ja-JP" altLang="en-US" dirty="0" smtClean="0"/>
              <a:t>リファクタリングや静的解析ツールは、サードパーティ製のツールを導入すると、更に強力になります。</a:t>
            </a:r>
            <a:r>
              <a:rPr lang="ja-JP" altLang="en-US" dirty="0" smtClean="0">
                <a:solidFill>
                  <a:srgbClr val="FFFF00"/>
                </a:solidFill>
              </a:rPr>
              <a:t>「</a:t>
            </a:r>
            <a:r>
              <a:rPr lang="en-US" altLang="ja-JP" dirty="0" err="1" smtClean="0">
                <a:solidFill>
                  <a:srgbClr val="FFFF00"/>
                </a:solidFill>
              </a:rPr>
              <a:t>Resharper</a:t>
            </a:r>
            <a:r>
              <a:rPr lang="ja-JP" altLang="en-US" dirty="0" smtClean="0">
                <a:solidFill>
                  <a:srgbClr val="FFFF00"/>
                </a:solidFill>
              </a:rPr>
              <a:t>」や「</a:t>
            </a:r>
            <a:r>
              <a:rPr lang="en-US" altLang="ja-JP" dirty="0" err="1" smtClean="0">
                <a:solidFill>
                  <a:srgbClr val="FFFF00"/>
                </a:solidFill>
              </a:rPr>
              <a:t>NDepend</a:t>
            </a:r>
            <a:r>
              <a:rPr lang="ja-JP" altLang="en-US" dirty="0" smtClean="0">
                <a:solidFill>
                  <a:srgbClr val="FFFF00"/>
                </a:solidFill>
              </a:rPr>
              <a:t>」の価格と、自分の時給換算の報酬額を比較してみて下さい</a:t>
            </a:r>
            <a:r>
              <a:rPr lang="ja-JP" altLang="en-US" dirty="0" smtClean="0"/>
              <a:t>。無駄な残業何日分で導入できるでしょうか？ そして、全自動・半自動で行われるこれらの作業が、自分の時間をどれだけ解放できるでしょうか？ その時間は是非「人間にしか出来ない作業」に使って下さい。</a:t>
            </a:r>
            <a:endParaRPr lang="en-US" altLang="ja-JP" dirty="0" smtClean="0"/>
          </a:p>
        </p:txBody>
      </p:sp>
    </p:spTree>
    <p:extLst>
      <p:ext uri="{BB962C8B-B14F-4D97-AF65-F5344CB8AC3E}">
        <p14:creationId xmlns:p14="http://schemas.microsoft.com/office/powerpoint/2010/main" val="27179637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3" name="コンテンツ プレースホルダー 2"/>
          <p:cNvSpPr>
            <a:spLocks noGrp="1"/>
          </p:cNvSpPr>
          <p:nvPr>
            <p:ph idx="1"/>
          </p:nvPr>
        </p:nvSpPr>
        <p:spPr>
          <a:xfrm>
            <a:off x="818712" y="1602176"/>
            <a:ext cx="10554574" cy="4094431"/>
          </a:xfrm>
        </p:spPr>
        <p:txBody>
          <a:bodyPr>
            <a:normAutofit/>
          </a:bodyPr>
          <a:lstStyle/>
          <a:p>
            <a:pPr marL="0" indent="0">
              <a:buNone/>
            </a:pPr>
            <a:r>
              <a:rPr lang="ja-JP" altLang="en-US" sz="3600" dirty="0"/>
              <a:t>そして、これらのすべてが、</a:t>
            </a:r>
            <a:r>
              <a:rPr lang="ja-JP" altLang="en-US" sz="3600" dirty="0">
                <a:solidFill>
                  <a:srgbClr val="FFFF00"/>
                </a:solidFill>
              </a:rPr>
              <a:t>「ソースコード」</a:t>
            </a:r>
            <a:r>
              <a:rPr lang="ja-JP" altLang="en-US" sz="3600" dirty="0"/>
              <a:t>そのものや</a:t>
            </a:r>
            <a:r>
              <a:rPr lang="ja-JP" altLang="en-US" sz="3600" dirty="0">
                <a:solidFill>
                  <a:srgbClr val="FFFF00"/>
                </a:solidFill>
              </a:rPr>
              <a:t>「</a:t>
            </a:r>
            <a:r>
              <a:rPr lang="en-US" altLang="ja-JP" sz="3600" dirty="0">
                <a:solidFill>
                  <a:srgbClr val="FFFF00"/>
                </a:solidFill>
              </a:rPr>
              <a:t>CLR</a:t>
            </a:r>
            <a:r>
              <a:rPr lang="ja-JP" altLang="en-US" sz="3600" dirty="0">
                <a:solidFill>
                  <a:srgbClr val="FFFF00"/>
                </a:solidFill>
              </a:rPr>
              <a:t>メタデータ」</a:t>
            </a:r>
            <a:r>
              <a:rPr lang="ja-JP" altLang="en-US" sz="3600" dirty="0"/>
              <a:t>を元に動作します。そこに</a:t>
            </a:r>
            <a:r>
              <a:rPr lang="ja-JP" altLang="en-US" sz="3600" dirty="0">
                <a:solidFill>
                  <a:srgbClr val="FF0000"/>
                </a:solidFill>
              </a:rPr>
              <a:t>「</a:t>
            </a:r>
            <a:r>
              <a:rPr lang="en-US" altLang="ja-JP" sz="3600" dirty="0">
                <a:solidFill>
                  <a:srgbClr val="FF0000"/>
                </a:solidFill>
              </a:rPr>
              <a:t>EXCEL</a:t>
            </a:r>
            <a:r>
              <a:rPr lang="ja-JP" altLang="en-US" sz="3600" dirty="0">
                <a:solidFill>
                  <a:srgbClr val="FF0000"/>
                </a:solidFill>
              </a:rPr>
              <a:t>仕様書」の出番は全くありません</a:t>
            </a:r>
            <a:r>
              <a:rPr lang="ja-JP" altLang="en-US" sz="3600" dirty="0" smtClean="0"/>
              <a:t>。</a:t>
            </a:r>
            <a:endParaRPr lang="en-US" altLang="ja-JP" sz="3600" dirty="0" smtClean="0"/>
          </a:p>
          <a:p>
            <a:endParaRPr lang="en-US" altLang="ja-JP" dirty="0"/>
          </a:p>
          <a:p>
            <a:endParaRPr lang="en-US" altLang="ja-JP" dirty="0" smtClean="0"/>
          </a:p>
          <a:p>
            <a:r>
              <a:rPr lang="ja-JP" altLang="en-US" dirty="0" smtClean="0"/>
              <a:t>繰り返しになりますが、</a:t>
            </a:r>
            <a:r>
              <a:rPr lang="en-US" altLang="ja-JP" dirty="0" smtClean="0"/>
              <a:t>EXCEL</a:t>
            </a:r>
            <a:r>
              <a:rPr lang="ja-JP" altLang="en-US" dirty="0" err="1" smtClean="0"/>
              <a:t>には</a:t>
            </a:r>
            <a:r>
              <a:rPr lang="en-US" altLang="ja-JP" dirty="0" smtClean="0"/>
              <a:t>EXCEL</a:t>
            </a:r>
            <a:r>
              <a:rPr lang="ja-JP" altLang="en-US" dirty="0" smtClean="0"/>
              <a:t>の良さがあります。しかし、使い方が明後日の方向を向き、外野でどんどん技術が進歩している現実を無視し、トータルでどのように改善できるかを考えないうちは、ソフトウェア開発の効率性を上げて行くことは出来ません。</a:t>
            </a:r>
            <a:endParaRPr lang="ja-JP" altLang="en-US" dirty="0"/>
          </a:p>
        </p:txBody>
      </p:sp>
    </p:spTree>
    <p:extLst>
      <p:ext uri="{BB962C8B-B14F-4D97-AF65-F5344CB8AC3E}">
        <p14:creationId xmlns:p14="http://schemas.microsoft.com/office/powerpoint/2010/main" val="1315217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長時間のご清聴、ありがとうございました！</a:t>
            </a:r>
            <a:endParaRPr kumimoji="1" lang="ja-JP" altLang="en-US" dirty="0"/>
          </a:p>
        </p:txBody>
      </p:sp>
      <p:sp>
        <p:nvSpPr>
          <p:cNvPr id="3" name="コンテンツ プレースホルダー 2"/>
          <p:cNvSpPr>
            <a:spLocks noGrp="1"/>
          </p:cNvSpPr>
          <p:nvPr>
            <p:ph idx="1"/>
          </p:nvPr>
        </p:nvSpPr>
        <p:spPr>
          <a:xfrm>
            <a:off x="441435" y="1391971"/>
            <a:ext cx="8324194" cy="3243091"/>
          </a:xfrm>
        </p:spPr>
        <p:txBody>
          <a:bodyPr/>
          <a:lstStyle/>
          <a:p>
            <a:r>
              <a:rPr kumimoji="1" lang="ja-JP" altLang="en-US" dirty="0" smtClean="0"/>
              <a:t>質疑応答：どんな質問でも受け付けます。必ず家に持ち帰って、自分なりに噛み砕けるように、不明点は今のうちに掘り下げて下さい（本日はかなり時間に余裕があります）。</a:t>
            </a:r>
            <a:endParaRPr kumimoji="1" lang="en-US" altLang="ja-JP" dirty="0" smtClean="0"/>
          </a:p>
          <a:p>
            <a:r>
              <a:rPr lang="ja-JP" altLang="en-US" dirty="0" smtClean="0"/>
              <a:t>本稿のデモコードは</a:t>
            </a:r>
            <a:r>
              <a:rPr lang="en-US" altLang="ja-JP" dirty="0" smtClean="0"/>
              <a:t>GitHub</a:t>
            </a:r>
            <a:r>
              <a:rPr lang="ja-JP" altLang="en-US" dirty="0" smtClean="0"/>
              <a:t>に上げてあります。</a:t>
            </a:r>
            <a:r>
              <a:rPr lang="en-US" altLang="ja-JP" dirty="0" smtClean="0"/>
              <a:t/>
            </a:r>
            <a:br>
              <a:rPr lang="en-US" altLang="ja-JP" dirty="0" smtClean="0"/>
            </a:br>
            <a:r>
              <a:rPr lang="en-US" altLang="ja-JP" dirty="0" smtClean="0">
                <a:hlinkClick r:id="rId2"/>
              </a:rPr>
              <a:t>https://github.com/kekyo/CenterCLR.Demo1</a:t>
            </a:r>
            <a:endParaRPr lang="en-US" altLang="ja-JP" dirty="0" smtClean="0"/>
          </a:p>
          <a:p>
            <a:r>
              <a:rPr lang="ja-JP" altLang="en-US" dirty="0"/>
              <a:t>スライド</a:t>
            </a:r>
            <a:r>
              <a:rPr lang="ja-JP" altLang="en-US" dirty="0" smtClean="0"/>
              <a:t>は、私のブログに掲載予定です。</a:t>
            </a:r>
            <a:r>
              <a:rPr lang="en-US" altLang="ja-JP" dirty="0" smtClean="0"/>
              <a:t/>
            </a:r>
            <a:br>
              <a:rPr lang="en-US" altLang="ja-JP" dirty="0" smtClean="0"/>
            </a:br>
            <a:r>
              <a:rPr lang="en-US" altLang="ja-JP" dirty="0" smtClean="0">
                <a:hlinkClick r:id="rId3"/>
              </a:rPr>
              <a:t>http://www.kekyo.net/</a:t>
            </a:r>
            <a:r>
              <a:rPr lang="en-US" altLang="ja-JP" dirty="0" smtClean="0"/>
              <a:t> </a:t>
            </a:r>
          </a:p>
        </p:txBody>
      </p:sp>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3093" y="3836277"/>
            <a:ext cx="3787410" cy="3021724"/>
          </a:xfrm>
          <a:prstGeom prst="rect">
            <a:avLst/>
          </a:prstGeom>
        </p:spPr>
      </p:pic>
    </p:spTree>
    <p:extLst>
      <p:ext uri="{BB962C8B-B14F-4D97-AF65-F5344CB8AC3E}">
        <p14:creationId xmlns:p14="http://schemas.microsoft.com/office/powerpoint/2010/main" val="615389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逆方向に出来ないか</a:t>
            </a:r>
            <a:endParaRPr kumimoji="1" lang="ja-JP" altLang="en-US" dirty="0"/>
          </a:p>
        </p:txBody>
      </p:sp>
      <p:sp>
        <p:nvSpPr>
          <p:cNvPr id="3" name="コンテンツ プレースホルダー 2"/>
          <p:cNvSpPr>
            <a:spLocks noGrp="1"/>
          </p:cNvSpPr>
          <p:nvPr>
            <p:ph idx="1"/>
          </p:nvPr>
        </p:nvSpPr>
        <p:spPr>
          <a:xfrm>
            <a:off x="818711" y="1378832"/>
            <a:ext cx="10898671" cy="3865830"/>
          </a:xfrm>
        </p:spPr>
        <p:txBody>
          <a:bodyPr/>
          <a:lstStyle/>
          <a:p>
            <a:r>
              <a:rPr kumimoji="1" lang="ja-JP" altLang="en-US" dirty="0" smtClean="0"/>
              <a:t>発想を逆転させるんだ。</a:t>
            </a:r>
            <a:endParaRPr kumimoji="1" lang="en-US" altLang="ja-JP" dirty="0" smtClean="0"/>
          </a:p>
          <a:p>
            <a:r>
              <a:rPr lang="ja-JP" altLang="en-US" dirty="0" smtClean="0"/>
              <a:t>こういう発想は、そもそも</a:t>
            </a:r>
            <a:r>
              <a:rPr lang="ja-JP" altLang="en-US" dirty="0" smtClean="0">
                <a:solidFill>
                  <a:srgbClr val="FFFF00"/>
                </a:solidFill>
              </a:rPr>
              <a:t>「ソースコードの情報を、再解析するのが難しい」</a:t>
            </a:r>
            <a:r>
              <a:rPr lang="ja-JP" altLang="en-US" dirty="0" smtClean="0"/>
              <a:t>から、ドキュメント→ソースコード　の順で考えるのが</a:t>
            </a:r>
            <a:r>
              <a:rPr lang="ja-JP" altLang="en-US" dirty="0" smtClean="0">
                <a:solidFill>
                  <a:srgbClr val="FFFF00"/>
                </a:solidFill>
              </a:rPr>
              <a:t>自然って事になってるだけでは？</a:t>
            </a:r>
            <a:endParaRPr lang="en-US" altLang="ja-JP" dirty="0" smtClean="0">
              <a:solidFill>
                <a:srgbClr val="FFFF00"/>
              </a:solidFill>
            </a:endParaRPr>
          </a:p>
          <a:p>
            <a:pPr lvl="1"/>
            <a:r>
              <a:rPr kumimoji="1" lang="ja-JP" altLang="en-US" dirty="0" smtClean="0"/>
              <a:t>それがウォーターフォール的な手法に組み込まれて、効率が良いように見えてしまっているのが問題。</a:t>
            </a:r>
            <a:endParaRPr kumimoji="1" lang="en-US" altLang="ja-JP" dirty="0" smtClean="0"/>
          </a:p>
          <a:p>
            <a:pPr lvl="1"/>
            <a:r>
              <a:rPr kumimoji="1" lang="ja-JP" altLang="en-US" dirty="0" smtClean="0">
                <a:solidFill>
                  <a:srgbClr val="FFFF00"/>
                </a:solidFill>
              </a:rPr>
              <a:t>コードを書いた</a:t>
            </a:r>
            <a:r>
              <a:rPr kumimoji="1" lang="ja-JP" altLang="en-US" dirty="0" smtClean="0">
                <a:solidFill>
                  <a:srgbClr val="FF0000"/>
                </a:solidFill>
              </a:rPr>
              <a:t>後</a:t>
            </a:r>
            <a:r>
              <a:rPr kumimoji="1" lang="ja-JP" altLang="en-US" dirty="0" smtClean="0">
                <a:solidFill>
                  <a:srgbClr val="FFFF00"/>
                </a:solidFill>
              </a:rPr>
              <a:t>で</a:t>
            </a:r>
            <a:r>
              <a:rPr kumimoji="1" lang="ja-JP" altLang="en-US" dirty="0" smtClean="0"/>
              <a:t>、定型的にデータ構造表やらマトリックス表が抽出できれば？ </a:t>
            </a:r>
            <a:r>
              <a:rPr kumimoji="1" lang="ja-JP" altLang="en-US" dirty="0" smtClean="0">
                <a:solidFill>
                  <a:srgbClr val="FFFF00"/>
                </a:solidFill>
              </a:rPr>
              <a:t>しかもそれを自動で。</a:t>
            </a:r>
            <a:endParaRPr kumimoji="1" lang="en-US" altLang="ja-JP" dirty="0" smtClean="0">
              <a:solidFill>
                <a:srgbClr val="FFFF00"/>
              </a:solidFill>
            </a:endParaRPr>
          </a:p>
          <a:p>
            <a:pPr lvl="1"/>
            <a:r>
              <a:rPr lang="ja-JP" altLang="en-US" dirty="0" smtClean="0"/>
              <a:t>「そんなの事実上無理じゃ</a:t>
            </a:r>
            <a:r>
              <a:rPr lang="ja-JP" altLang="en-US" dirty="0" err="1" smtClean="0"/>
              <a:t>ん</a:t>
            </a:r>
            <a:r>
              <a:rPr lang="ja-JP" altLang="en-US" dirty="0" smtClean="0"/>
              <a:t>。</a:t>
            </a:r>
            <a:r>
              <a:rPr lang="en-US" altLang="ja-JP" dirty="0" smtClean="0">
                <a:solidFill>
                  <a:srgbClr val="FFFF00"/>
                </a:solidFill>
              </a:rPr>
              <a:t>C#</a:t>
            </a:r>
            <a:r>
              <a:rPr lang="ja-JP" altLang="en-US" dirty="0" smtClean="0">
                <a:solidFill>
                  <a:srgbClr val="FFFF00"/>
                </a:solidFill>
              </a:rPr>
              <a:t>のコードを解析しないと出来ない</a:t>
            </a:r>
            <a:r>
              <a:rPr lang="ja-JP" altLang="en-US" dirty="0" smtClean="0"/>
              <a:t>わけで、コンパイラの</a:t>
            </a:r>
            <a:r>
              <a:rPr lang="ja-JP" altLang="en-US" dirty="0" smtClean="0">
                <a:solidFill>
                  <a:srgbClr val="FFFF00"/>
                </a:solidFill>
              </a:rPr>
              <a:t>パーサー書け</a:t>
            </a:r>
            <a:r>
              <a:rPr lang="ja-JP" altLang="en-US" dirty="0" smtClean="0"/>
              <a:t>ってレベルじゃ</a:t>
            </a:r>
            <a:r>
              <a:rPr lang="ja-JP" altLang="en-US" dirty="0" err="1" smtClean="0"/>
              <a:t>ん</a:t>
            </a:r>
            <a:r>
              <a:rPr lang="ja-JP" altLang="en-US" dirty="0" smtClean="0"/>
              <a:t>」</a:t>
            </a:r>
            <a:endParaRPr lang="en-US" altLang="ja-JP" dirty="0"/>
          </a:p>
          <a:p>
            <a:endParaRPr kumimoji="1" lang="en-US" altLang="ja-JP" dirty="0" smtClean="0"/>
          </a:p>
          <a:p>
            <a:r>
              <a:rPr lang="ja-JP" altLang="en-US" dirty="0" smtClean="0"/>
              <a:t>さて、その為にこの勉強会があるわけですよ。</a:t>
            </a:r>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8787" y="4412135"/>
            <a:ext cx="2244516" cy="1957292"/>
          </a:xfrm>
          <a:prstGeom prst="rect">
            <a:avLst/>
          </a:prstGeom>
        </p:spPr>
      </p:pic>
      <p:sp>
        <p:nvSpPr>
          <p:cNvPr id="5" name="テキスト ボックス 4"/>
          <p:cNvSpPr txBox="1"/>
          <p:nvPr/>
        </p:nvSpPr>
        <p:spPr>
          <a:xfrm>
            <a:off x="729506" y="6046261"/>
            <a:ext cx="6911515" cy="646331"/>
          </a:xfrm>
          <a:prstGeom prst="rect">
            <a:avLst/>
          </a:prstGeom>
          <a:noFill/>
        </p:spPr>
        <p:txBody>
          <a:bodyPr wrap="square" rtlCol="0">
            <a:spAutoFit/>
          </a:bodyPr>
          <a:lstStyle/>
          <a:p>
            <a:r>
              <a:rPr kumimoji="1" lang="ja-JP" altLang="en-US" dirty="0" smtClean="0">
                <a:solidFill>
                  <a:srgbClr val="0000FF"/>
                </a:solidFill>
              </a:rPr>
              <a:t>ご注意：ウォーターフォールはクソと思っているので、バイアスかかってます。補正する気は無いです。</a:t>
            </a:r>
            <a:endParaRPr kumimoji="1" lang="ja-JP" altLang="en-US" dirty="0">
              <a:solidFill>
                <a:srgbClr val="0000FF"/>
              </a:solidFill>
            </a:endParaRPr>
          </a:p>
        </p:txBody>
      </p:sp>
    </p:spTree>
    <p:extLst>
      <p:ext uri="{BB962C8B-B14F-4D97-AF65-F5344CB8AC3E}">
        <p14:creationId xmlns:p14="http://schemas.microsoft.com/office/powerpoint/2010/main" val="5820633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メッセージテーブルあるある</a:t>
            </a:r>
            <a:endParaRPr kumimoji="1" lang="ja-JP" altLang="en-US" dirty="0"/>
          </a:p>
        </p:txBody>
      </p:sp>
      <p:sp>
        <p:nvSpPr>
          <p:cNvPr id="3" name="テキスト プレースホルダー 2"/>
          <p:cNvSpPr>
            <a:spLocks noGrp="1"/>
          </p:cNvSpPr>
          <p:nvPr>
            <p:ph type="body" idx="1"/>
          </p:nvPr>
        </p:nvSpPr>
        <p:spPr/>
        <p:txBody>
          <a:bodyPr/>
          <a:lstStyle/>
          <a:p>
            <a:r>
              <a:rPr kumimoji="1" lang="ja-JP" altLang="en-US" dirty="0" smtClean="0"/>
              <a:t>レベル</a:t>
            </a:r>
            <a:r>
              <a:rPr kumimoji="1" lang="en-US" altLang="ja-JP" dirty="0" smtClean="0"/>
              <a:t>1</a:t>
            </a:r>
            <a:r>
              <a:rPr kumimoji="1" lang="ja-JP" altLang="en-US" dirty="0" smtClean="0"/>
              <a:t>勇者がスライムいじめする話</a:t>
            </a:r>
            <a:endParaRPr kumimoji="1" lang="ja-JP" altLang="en-US" dirty="0"/>
          </a:p>
        </p:txBody>
      </p:sp>
      <p:pic>
        <p:nvPicPr>
          <p:cNvPr id="4" name="図 3"/>
          <p:cNvPicPr>
            <a:picLocks noChangeAspect="1"/>
          </p:cNvPicPr>
          <p:nvPr/>
        </p:nvPicPr>
        <p:blipFill>
          <a:blip r:embed="rId2"/>
          <a:stretch>
            <a:fillRect/>
          </a:stretch>
        </p:blipFill>
        <p:spPr>
          <a:xfrm>
            <a:off x="636580" y="1116357"/>
            <a:ext cx="5121084" cy="1120237"/>
          </a:xfrm>
          <a:prstGeom prst="rect">
            <a:avLst/>
          </a:prstGeom>
        </p:spPr>
      </p:pic>
    </p:spTree>
    <p:extLst>
      <p:ext uri="{BB962C8B-B14F-4D97-AF65-F5344CB8AC3E}">
        <p14:creationId xmlns:p14="http://schemas.microsoft.com/office/powerpoint/2010/main" val="40549702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メッセージテーブルって！</a:t>
            </a:r>
            <a:endParaRPr kumimoji="1" lang="ja-JP" altLang="en-US" dirty="0"/>
          </a:p>
        </p:txBody>
      </p:sp>
      <p:sp>
        <p:nvSpPr>
          <p:cNvPr id="3" name="コンテンツ プレースホルダー 2"/>
          <p:cNvSpPr>
            <a:spLocks noGrp="1"/>
          </p:cNvSpPr>
          <p:nvPr>
            <p:ph idx="1"/>
          </p:nvPr>
        </p:nvSpPr>
        <p:spPr>
          <a:xfrm>
            <a:off x="818712" y="1235991"/>
            <a:ext cx="10554574" cy="2251128"/>
          </a:xfrm>
        </p:spPr>
        <p:txBody>
          <a:bodyPr/>
          <a:lstStyle/>
          <a:p>
            <a:r>
              <a:rPr kumimoji="1" lang="en-US" altLang="ja-JP" dirty="0" smtClean="0">
                <a:solidFill>
                  <a:srgbClr val="FFFF00"/>
                </a:solidFill>
              </a:rPr>
              <a:t>EXCEL</a:t>
            </a:r>
            <a:r>
              <a:rPr kumimoji="1" lang="ja-JP" altLang="en-US" dirty="0" smtClean="0"/>
              <a:t>で管理します</a:t>
            </a:r>
            <a:r>
              <a:rPr lang="ja-JP" altLang="en-US" dirty="0"/>
              <a:t>。</a:t>
            </a:r>
            <a:endParaRPr kumimoji="1" lang="en-US" altLang="ja-JP" dirty="0" smtClean="0"/>
          </a:p>
          <a:p>
            <a:r>
              <a:rPr lang="en-US" altLang="ja-JP" dirty="0" smtClean="0"/>
              <a:t>EXCEL</a:t>
            </a:r>
            <a:r>
              <a:rPr lang="ja-JP" altLang="en-US" dirty="0" smtClean="0"/>
              <a:t>シート上に、</a:t>
            </a:r>
            <a:r>
              <a:rPr lang="en-US" altLang="ja-JP" dirty="0" smtClean="0"/>
              <a:t>UI</a:t>
            </a:r>
            <a:r>
              <a:rPr lang="ja-JP" altLang="en-US" dirty="0" smtClean="0"/>
              <a:t>に表示する</a:t>
            </a:r>
            <a:r>
              <a:rPr lang="ja-JP" altLang="en-US" dirty="0" smtClean="0">
                <a:solidFill>
                  <a:srgbClr val="FFFF00"/>
                </a:solidFill>
              </a:rPr>
              <a:t>メッセージ</a:t>
            </a:r>
            <a:r>
              <a:rPr lang="ja-JP" altLang="en-US" dirty="0" smtClean="0"/>
              <a:t>を書きます。</a:t>
            </a:r>
            <a:endParaRPr lang="en-US" altLang="ja-JP" dirty="0" smtClean="0"/>
          </a:p>
          <a:p>
            <a:r>
              <a:rPr kumimoji="1" lang="ja-JP" altLang="en-US" dirty="0"/>
              <a:t>対応</a:t>
            </a:r>
            <a:r>
              <a:rPr kumimoji="1" lang="ja-JP" altLang="en-US" dirty="0" smtClean="0"/>
              <a:t>する</a:t>
            </a:r>
            <a:r>
              <a:rPr kumimoji="1" lang="ja-JP" altLang="en-US" dirty="0" smtClean="0">
                <a:solidFill>
                  <a:srgbClr val="FFFF00"/>
                </a:solidFill>
              </a:rPr>
              <a:t>キー（管理番号）</a:t>
            </a:r>
            <a:r>
              <a:rPr kumimoji="1" lang="ja-JP" altLang="en-US" dirty="0" smtClean="0"/>
              <a:t>を、</a:t>
            </a:r>
            <a:r>
              <a:rPr kumimoji="1" lang="ja-JP" altLang="en-US" dirty="0" smtClean="0">
                <a:solidFill>
                  <a:srgbClr val="FF0000"/>
                </a:solidFill>
              </a:rPr>
              <a:t>連番</a:t>
            </a:r>
            <a:r>
              <a:rPr kumimoji="1" lang="ja-JP" altLang="en-US" dirty="0" smtClean="0"/>
              <a:t>で含めます。</a:t>
            </a:r>
            <a:endParaRPr kumimoji="1" lang="en-US" altLang="ja-JP" dirty="0" smtClean="0"/>
          </a:p>
          <a:p>
            <a:r>
              <a:rPr lang="ja-JP" altLang="en-US" dirty="0" smtClean="0"/>
              <a:t>この</a:t>
            </a:r>
            <a:r>
              <a:rPr lang="en-US" altLang="ja-JP" dirty="0" smtClean="0"/>
              <a:t>EXCEL</a:t>
            </a:r>
            <a:r>
              <a:rPr lang="ja-JP" altLang="en-US" dirty="0" smtClean="0"/>
              <a:t>ファイルを、チーム内で共有し、メッセージの追加や変更が必要なら編集します。</a:t>
            </a:r>
            <a:endParaRPr lang="en-US" altLang="ja-JP" dirty="0" smtClean="0"/>
          </a:p>
          <a:p>
            <a:r>
              <a:rPr kumimoji="1" lang="ja-JP" altLang="en-US" dirty="0" smtClean="0"/>
              <a:t>実行</a:t>
            </a:r>
            <a:r>
              <a:rPr kumimoji="1" lang="ja-JP" altLang="en-US" dirty="0"/>
              <a:t>時</a:t>
            </a:r>
            <a:r>
              <a:rPr kumimoji="1" lang="ja-JP" altLang="en-US" dirty="0" smtClean="0"/>
              <a:t>に読み取り、</a:t>
            </a:r>
            <a:r>
              <a:rPr kumimoji="1" lang="en-US" altLang="ja-JP" dirty="0" smtClean="0"/>
              <a:t>UI</a:t>
            </a:r>
            <a:r>
              <a:rPr lang="ja-JP" altLang="en-US" dirty="0" smtClean="0"/>
              <a:t>の表示に使用します。コード上では、管理番号から参照します。</a:t>
            </a:r>
            <a:endParaRPr kumimoji="1" lang="ja-JP" altLang="en-US" dirty="0"/>
          </a:p>
        </p:txBody>
      </p:sp>
      <p:pic>
        <p:nvPicPr>
          <p:cNvPr id="4" name="図 3"/>
          <p:cNvPicPr>
            <a:picLocks noChangeAspect="1"/>
          </p:cNvPicPr>
          <p:nvPr/>
        </p:nvPicPr>
        <p:blipFill>
          <a:blip r:embed="rId2"/>
          <a:stretch>
            <a:fillRect/>
          </a:stretch>
        </p:blipFill>
        <p:spPr>
          <a:xfrm>
            <a:off x="459599" y="3688595"/>
            <a:ext cx="4001159" cy="2922275"/>
          </a:xfrm>
          <a:prstGeom prst="rect">
            <a:avLst/>
          </a:prstGeom>
        </p:spPr>
      </p:pic>
      <p:sp>
        <p:nvSpPr>
          <p:cNvPr id="6" name="右矢印 5"/>
          <p:cNvSpPr/>
          <p:nvPr/>
        </p:nvSpPr>
        <p:spPr>
          <a:xfrm>
            <a:off x="4045058" y="4382614"/>
            <a:ext cx="1239864" cy="153423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3"/>
          <a:stretch>
            <a:fillRect/>
          </a:stretch>
        </p:blipFill>
        <p:spPr>
          <a:xfrm>
            <a:off x="5330972" y="3809750"/>
            <a:ext cx="6543241" cy="1279260"/>
          </a:xfrm>
          <a:prstGeom prst="rect">
            <a:avLst/>
          </a:prstGeom>
        </p:spPr>
      </p:pic>
      <p:pic>
        <p:nvPicPr>
          <p:cNvPr id="5" name="図 4"/>
          <p:cNvPicPr>
            <a:picLocks noChangeAspect="1"/>
          </p:cNvPicPr>
          <p:nvPr/>
        </p:nvPicPr>
        <p:blipFill>
          <a:blip r:embed="rId4"/>
          <a:stretch>
            <a:fillRect/>
          </a:stretch>
        </p:blipFill>
        <p:spPr>
          <a:xfrm>
            <a:off x="8744918" y="4991920"/>
            <a:ext cx="2207217" cy="1489871"/>
          </a:xfrm>
          <a:prstGeom prst="rect">
            <a:avLst/>
          </a:prstGeom>
        </p:spPr>
      </p:pic>
      <p:sp>
        <p:nvSpPr>
          <p:cNvPr id="8" name="正方形/長方形 7"/>
          <p:cNvSpPr/>
          <p:nvPr/>
        </p:nvSpPr>
        <p:spPr>
          <a:xfrm>
            <a:off x="8107680" y="4262146"/>
            <a:ext cx="352697" cy="19664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8517684" y="4414546"/>
            <a:ext cx="352697" cy="19664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7917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クォータブル">
  <a:themeElements>
    <a:clrScheme name="Quotable">
      <a:dk1>
        <a:sysClr val="windowText" lastClr="000000"/>
      </a:dk1>
      <a:lt1>
        <a:sysClr val="window" lastClr="FFFFFF"/>
      </a:lt1>
      <a:dk2>
        <a:srgbClr val="212121"/>
      </a:dk2>
      <a:lt2>
        <a:srgbClr val="636363"/>
      </a:lt2>
      <a:accent1>
        <a:srgbClr val="8664B0"/>
      </a:accent1>
      <a:accent2>
        <a:srgbClr val="D75BCD"/>
      </a:accent2>
      <a:accent3>
        <a:srgbClr val="E54D86"/>
      </a:accent3>
      <a:accent4>
        <a:srgbClr val="DE4547"/>
      </a:accent4>
      <a:accent5>
        <a:srgbClr val="F16E40"/>
      </a:accent5>
      <a:accent6>
        <a:srgbClr val="EB9C5A"/>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7AF46513-5B0D-4B03-9323-32F3F0BFC9D6}"/>
    </a:ext>
  </a:extLst>
</a:theme>
</file>

<file path=docProps/app.xml><?xml version="1.0" encoding="utf-8"?>
<Properties xmlns="http://schemas.openxmlformats.org/officeDocument/2006/extended-properties" xmlns:vt="http://schemas.openxmlformats.org/officeDocument/2006/docPropsVTypes">
  <Template>TC103457503[[fn=クォータブル]]</Template>
  <TotalTime>0</TotalTime>
  <Words>3779</Words>
  <Application>Microsoft Office PowerPoint</Application>
  <PresentationFormat>ワイド画面</PresentationFormat>
  <Paragraphs>381</Paragraphs>
  <Slides>65</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65</vt:i4>
      </vt:variant>
    </vt:vector>
  </HeadingPairs>
  <TitlesOfParts>
    <vt:vector size="69" baseType="lpstr">
      <vt:lpstr>ＭＳ ゴシック</vt:lpstr>
      <vt:lpstr>Century Gothic</vt:lpstr>
      <vt:lpstr>Wingdings 2</vt:lpstr>
      <vt:lpstr>クォータブル</vt:lpstr>
      <vt:lpstr>メタプログラミング で EXCEL仕様書よ、 さらば！</vt:lpstr>
      <vt:lpstr>自己紹介</vt:lpstr>
      <vt:lpstr>アジェンダ</vt:lpstr>
      <vt:lpstr>ダークサイドEXCEL仕様書</vt:lpstr>
      <vt:lpstr>EXCEL仕様書（設計書）とは？</vt:lpstr>
      <vt:lpstr>EXCEL仕様書の全てを否定するわけじゃない</vt:lpstr>
      <vt:lpstr>逆方向に出来ないか</vt:lpstr>
      <vt:lpstr>メッセージテーブルあるある</vt:lpstr>
      <vt:lpstr>メッセージテーブルって！</vt:lpstr>
      <vt:lpstr>勃発</vt:lpstr>
      <vt:lpstr>をいをい…</vt:lpstr>
      <vt:lpstr>ソースコードから表を起こす</vt:lpstr>
      <vt:lpstr>メタデータを使おう</vt:lpstr>
      <vt:lpstr>まずはフィールド情報を入手する</vt:lpstr>
      <vt:lpstr>問題点</vt:lpstr>
      <vt:lpstr>式木（Expression Tree）を使う</vt:lpstr>
      <vt:lpstr>ラムダ式でデリゲート</vt:lpstr>
      <vt:lpstr>ラムダ式で式木</vt:lpstr>
      <vt:lpstr>式木（Expression Tree）を使う</vt:lpstr>
      <vt:lpstr>基本的なインフラ出来たじゃん</vt:lpstr>
      <vt:lpstr>EXCELファイルの読み取り</vt:lpstr>
      <vt:lpstr>キーから辞書の引き当て</vt:lpstr>
      <vt:lpstr>インスタンスクラス化したので</vt:lpstr>
      <vt:lpstr>残る課題</vt:lpstr>
      <vt:lpstr>リフレクションでぎょばぎょば</vt:lpstr>
      <vt:lpstr>これで文句ない？</vt:lpstr>
      <vt:lpstr>開発手順がどう変わるか？</vt:lpstr>
      <vt:lpstr>開発手順がどう変わるか？</vt:lpstr>
      <vt:lpstr>休憩</vt:lpstr>
      <vt:lpstr>CSVファイルのあれこれ (1)</vt:lpstr>
      <vt:lpstr>CSVファイルを読み取る</vt:lpstr>
      <vt:lpstr>で、CSVファイルのカラム定義とか</vt:lpstr>
      <vt:lpstr>じゃぁ、EXCELを読み取ってモデルを作りますか</vt:lpstr>
      <vt:lpstr>モデルクラスを作る</vt:lpstr>
      <vt:lpstr>ちょっと修正する</vt:lpstr>
      <vt:lpstr>モデルクラス is 何</vt:lpstr>
      <vt:lpstr>出来た…</vt:lpstr>
      <vt:lpstr>TextFieldParserでCSVファイルを処理する</vt:lpstr>
      <vt:lpstr>LINQで使えるようにしよう</vt:lpstr>
      <vt:lpstr>よっしゃよっしゃ</vt:lpstr>
      <vt:lpstr>リフレクションで入れればいいんでね？</vt:lpstr>
      <vt:lpstr>属性クラス is 何</vt:lpstr>
      <vt:lpstr>カスタム属性クラス is 何</vt:lpstr>
      <vt:lpstr>モデルクラス生成コードを修正</vt:lpstr>
      <vt:lpstr>メタデータついた！</vt:lpstr>
      <vt:lpstr>お膳立てが整ったので、自動化する</vt:lpstr>
      <vt:lpstr>例外発生 orz</vt:lpstr>
      <vt:lpstr>特別なパース処理</vt:lpstr>
      <vt:lpstr>特別なパース処理</vt:lpstr>
      <vt:lpstr>使いやすくする</vt:lpstr>
      <vt:lpstr>クエリを試してみる</vt:lpstr>
      <vt:lpstr>休憩</vt:lpstr>
      <vt:lpstr>CSVファイルのあれこれ (2)</vt:lpstr>
      <vt:lpstr>リフレクションをどうにかしたい</vt:lpstr>
      <vt:lpstr>カスタムコード生成方式</vt:lpstr>
      <vt:lpstr>文字列変換をユーティリティに分離</vt:lpstr>
      <vt:lpstr>コンストラクタを定義する</vt:lpstr>
      <vt:lpstr>モデルのインスタンス生成が…</vt:lpstr>
      <vt:lpstr>式木を使ってインスタンスを生成</vt:lpstr>
      <vt:lpstr>どうせ式木使うなら</vt:lpstr>
      <vt:lpstr>アンチパターン</vt:lpstr>
      <vt:lpstr>まとめ</vt:lpstr>
      <vt:lpstr>まとめ</vt:lpstr>
      <vt:lpstr>まとめ</vt:lpstr>
      <vt:lpstr>長時間のご清聴、ありがとうございました！</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2014-11-02T03:48:04Z</dcterms:created>
  <dcterms:modified xsi:type="dcterms:W3CDTF">2014-11-02T03:48:12Z</dcterms:modified>
  <cp:contentStatus>最終版</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