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8" r:id="rId14"/>
    <p:sldId id="269" r:id="rId15"/>
    <p:sldId id="270" r:id="rId16"/>
    <p:sldId id="272" r:id="rId17"/>
    <p:sldId id="271"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6" autoAdjust="0"/>
    <p:restoredTop sz="94660"/>
  </p:normalViewPr>
  <p:slideViewPr>
    <p:cSldViewPr snapToGrid="0">
      <p:cViewPr varScale="1">
        <p:scale>
          <a:sx n="86" d="100"/>
          <a:sy n="86" d="100"/>
        </p:scale>
        <p:origin x="11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smtClean="0"/>
              <a:t>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8C79C5D-2A6F-F04D-97DA-BEF2467B64E4}" type="datetimeFigureOut">
              <a:rPr lang="en-US" dirty="0"/>
              <a:pPr/>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smtClean="0"/>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smtClean="0"/>
              <a:t>マスター テキストの書式設定</a:t>
            </a:r>
          </a:p>
        </p:txBody>
      </p:sp>
      <p:sp>
        <p:nvSpPr>
          <p:cNvPr id="2" name="Date Placeholder 1"/>
          <p:cNvSpPr>
            <a:spLocks noGrp="1"/>
          </p:cNvSpPr>
          <p:nvPr>
            <p:ph type="dt" sz="half" idx="10"/>
          </p:nvPr>
        </p:nvSpPr>
        <p:spPr/>
        <p:txBody>
          <a:bodyPr/>
          <a:lstStyle/>
          <a:p>
            <a:fld id="{FBF54567-0DE4-3F47-BF90-CB84690072F9}" type="datetimeFigureOut">
              <a:rPr lang="en-US" dirty="0"/>
              <a:pPr/>
              <a:t>9/20/2014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1570616"/>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206223"/>
            <a:ext cx="11288972" cy="970450"/>
          </a:xfrm>
        </p:spPr>
        <p:txBody>
          <a:bodyPr/>
          <a:lstStyle>
            <a:lvl1pPr>
              <a:defRPr sz="4800"/>
            </a:lvl1p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451514" y="1776839"/>
            <a:ext cx="11288972" cy="4774568"/>
          </a:xfrm>
        </p:spPr>
        <p:txBody>
          <a:bodyPr anchor="t" anchorCtr="0"/>
          <a:lstStyle>
            <a:lvl1pPr>
              <a:lnSpc>
                <a:spcPct val="150000"/>
              </a:lnSpc>
              <a:spcAft>
                <a:spcPts val="800"/>
              </a:spcAft>
              <a:defRPr/>
            </a:lvl1pPr>
            <a:lvl2pPr>
              <a:lnSpc>
                <a:spcPct val="150000"/>
              </a:lnSpc>
              <a:spcAft>
                <a:spcPts val="800"/>
              </a:spcAft>
              <a:defRPr/>
            </a:lvl2pPr>
            <a:lvl3pPr>
              <a:lnSpc>
                <a:spcPct val="150000"/>
              </a:lnSpc>
              <a:spcAft>
                <a:spcPts val="800"/>
              </a:spcAft>
              <a:defRPr/>
            </a:lvl3pPr>
            <a:lvl4pPr>
              <a:lnSpc>
                <a:spcPct val="150000"/>
              </a:lnSpc>
              <a:spcAft>
                <a:spcPts val="800"/>
              </a:spcAft>
              <a:defRPr/>
            </a:lvl4pPr>
            <a:lvl5pPr>
              <a:lnSpc>
                <a:spcPct val="150000"/>
              </a:lnSpc>
              <a:spcAft>
                <a:spcPts val="800"/>
              </a:spcAft>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dirty="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DF5E60-9974-AC48-9591-99C2BB44B7CF}" type="datetimeFigureOut">
              <a:rPr lang="en-US" dirty="0"/>
              <a:pPr/>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smtClean="0"/>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smtClean="0"/>
              <a:t>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9/20/2014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9/20/2014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kekyo.net/2014/08/25/wordpress-on-microsoft-azure/"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001" y="408709"/>
            <a:ext cx="10572000" cy="4011489"/>
          </a:xfrm>
        </p:spPr>
        <p:txBody>
          <a:bodyPr/>
          <a:lstStyle/>
          <a:p>
            <a:r>
              <a:rPr lang="ja-JP" altLang="en-US" dirty="0"/>
              <a:t>趣味の</a:t>
            </a:r>
            <a:r>
              <a:rPr lang="en-US" altLang="ja-JP" dirty="0">
                <a:solidFill>
                  <a:srgbClr val="0000FF"/>
                </a:solidFill>
              </a:rPr>
              <a:t>Azure Websites</a:t>
            </a:r>
            <a:r>
              <a:rPr lang="ja-JP" altLang="en-US" dirty="0" smtClean="0"/>
              <a:t>で</a:t>
            </a:r>
            <a:r>
              <a:rPr lang="en-US" altLang="ja-JP" dirty="0" smtClean="0"/>
              <a:t/>
            </a:r>
            <a:br>
              <a:rPr lang="en-US" altLang="ja-JP" dirty="0" smtClean="0"/>
            </a:br>
            <a:r>
              <a:rPr lang="ja-JP" altLang="en-US" dirty="0" smtClean="0">
                <a:solidFill>
                  <a:srgbClr val="FF0000"/>
                </a:solidFill>
              </a:rPr>
              <a:t>パケ</a:t>
            </a:r>
            <a:r>
              <a:rPr lang="ja-JP" altLang="en-US" dirty="0" smtClean="0">
                <a:solidFill>
                  <a:schemeClr val="bg1"/>
                </a:solidFill>
              </a:rPr>
              <a:t>死</a:t>
            </a:r>
            <a:r>
              <a:rPr lang="en-US" altLang="ja-JP" dirty="0" smtClean="0">
                <a:solidFill>
                  <a:schemeClr val="bg1"/>
                </a:solidFill>
              </a:rPr>
              <a:t/>
            </a:r>
            <a:br>
              <a:rPr lang="en-US" altLang="ja-JP" dirty="0" smtClean="0">
                <a:solidFill>
                  <a:schemeClr val="bg1"/>
                </a:solidFill>
              </a:rPr>
            </a:br>
            <a:r>
              <a:rPr lang="ja-JP" altLang="en-US" dirty="0" smtClean="0"/>
              <a:t>必定</a:t>
            </a:r>
            <a:r>
              <a:rPr lang="ja-JP" altLang="en-US" dirty="0"/>
              <a:t>？</a:t>
            </a:r>
            <a:r>
              <a:rPr lang="ja-JP" altLang="en-US" dirty="0" smtClean="0"/>
              <a:t>！</a:t>
            </a:r>
            <a:r>
              <a:rPr lang="en-US" altLang="ja-JP" dirty="0" smtClean="0"/>
              <a:t/>
            </a:r>
            <a:br>
              <a:rPr lang="en-US" altLang="ja-JP" dirty="0" smtClean="0"/>
            </a:br>
            <a:r>
              <a:rPr lang="ja-JP" altLang="en-US" dirty="0" smtClean="0">
                <a:solidFill>
                  <a:srgbClr val="FF0000"/>
                </a:solidFill>
              </a:rPr>
              <a:t>自腹</a:t>
            </a:r>
            <a:r>
              <a:rPr lang="ja-JP" altLang="en-US" dirty="0">
                <a:solidFill>
                  <a:srgbClr val="FFC000"/>
                </a:solidFill>
              </a:rPr>
              <a:t>課金</a:t>
            </a:r>
            <a:r>
              <a:rPr lang="ja-JP" altLang="en-US" dirty="0"/>
              <a:t>の現実</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JAZUG</a:t>
            </a:r>
            <a:r>
              <a:rPr kumimoji="1" lang="ja-JP" altLang="en-US" dirty="0" smtClean="0"/>
              <a:t>名古屋</a:t>
            </a:r>
            <a:r>
              <a:rPr kumimoji="1" lang="en-US" altLang="ja-JP" dirty="0" smtClean="0"/>
              <a:t>@3</a:t>
            </a:r>
            <a:r>
              <a:rPr lang="ja-JP" altLang="en-US" dirty="0"/>
              <a:t>碧目 ～ツナガレ</a:t>
            </a:r>
            <a:r>
              <a:rPr lang="en-US" altLang="ja-JP" dirty="0"/>
              <a:t>JAZUG 4</a:t>
            </a:r>
            <a:r>
              <a:rPr lang="ja-JP" altLang="en-US" dirty="0"/>
              <a:t>周年！</a:t>
            </a:r>
            <a:r>
              <a:rPr lang="ja-JP" altLang="en-US" dirty="0" smtClean="0"/>
              <a:t>～      </a:t>
            </a:r>
            <a:r>
              <a:rPr lang="en-US" altLang="ja-JP" dirty="0" err="1" smtClean="0"/>
              <a:t>CenterCLR</a:t>
            </a:r>
            <a:r>
              <a:rPr lang="en-US" altLang="ja-JP" dirty="0" smtClean="0"/>
              <a:t> Kouji Matsui (@kekyo2)</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115" y="3368094"/>
            <a:ext cx="4130225" cy="807176"/>
          </a:xfrm>
          <a:prstGeom prst="rect">
            <a:avLst/>
          </a:prstGeom>
          <a:effectLst>
            <a:outerShdw blurRad="546100" dist="165100" dir="2700000" algn="tl" rotWithShape="0">
              <a:prstClr val="black">
                <a:alpha val="53000"/>
              </a:prstClr>
            </a:outerShdw>
          </a:effectLst>
        </p:spPr>
      </p:pic>
    </p:spTree>
    <p:extLst>
      <p:ext uri="{BB962C8B-B14F-4D97-AF65-F5344CB8AC3E}">
        <p14:creationId xmlns:p14="http://schemas.microsoft.com/office/powerpoint/2010/main" val="348947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共有モードとは？</a:t>
            </a:r>
            <a:endParaRPr kumimoji="1" lang="ja-JP" altLang="en-US" dirty="0"/>
          </a:p>
        </p:txBody>
      </p:sp>
      <p:pic>
        <p:nvPicPr>
          <p:cNvPr id="4" name="図 3"/>
          <p:cNvPicPr>
            <a:picLocks noChangeAspect="1"/>
          </p:cNvPicPr>
          <p:nvPr/>
        </p:nvPicPr>
        <p:blipFill>
          <a:blip r:embed="rId2"/>
          <a:stretch>
            <a:fillRect/>
          </a:stretch>
        </p:blipFill>
        <p:spPr>
          <a:xfrm>
            <a:off x="391570" y="1758474"/>
            <a:ext cx="7277731" cy="2606266"/>
          </a:xfrm>
          <a:prstGeom prst="rect">
            <a:avLst/>
          </a:prstGeom>
        </p:spPr>
      </p:pic>
      <p:sp>
        <p:nvSpPr>
          <p:cNvPr id="5" name="角丸四角形 4"/>
          <p:cNvSpPr/>
          <p:nvPr/>
        </p:nvSpPr>
        <p:spPr>
          <a:xfrm>
            <a:off x="3159579" y="2327002"/>
            <a:ext cx="775607" cy="489857"/>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3159579" y="4703026"/>
            <a:ext cx="3571875" cy="1018267"/>
          </a:xfrm>
          <a:prstGeom prst="wedgeRoundRectCallout">
            <a:avLst>
              <a:gd name="adj1" fmla="val -41079"/>
              <a:gd name="adj2" fmla="val -9094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err="1" smtClean="0"/>
              <a:t>つつつ</a:t>
            </a:r>
            <a:r>
              <a:rPr kumimoji="1" lang="ja-JP" altLang="en-US" dirty="0" smtClean="0"/>
              <a:t>つまり、</a:t>
            </a:r>
            <a:endParaRPr kumimoji="1" lang="en-US" altLang="ja-JP" dirty="0" smtClean="0"/>
          </a:p>
          <a:p>
            <a:pPr algn="ctr"/>
            <a:r>
              <a:rPr kumimoji="1" lang="ja-JP" altLang="en-US" dirty="0" smtClean="0">
                <a:solidFill>
                  <a:schemeClr val="tx1"/>
                </a:solidFill>
              </a:rPr>
              <a:t>有料</a:t>
            </a:r>
            <a:r>
              <a:rPr kumimoji="1" lang="ja-JP" altLang="en-US" dirty="0" smtClean="0"/>
              <a:t>って事で</a:t>
            </a:r>
            <a:r>
              <a:rPr kumimoji="1" lang="ja-JP" altLang="en-US" dirty="0"/>
              <a:t>つ</a:t>
            </a:r>
            <a:r>
              <a:rPr kumimoji="1" lang="ja-JP" altLang="en-US" dirty="0" smtClean="0"/>
              <a:t>ね   </a:t>
            </a:r>
            <a:r>
              <a:rPr kumimoji="1" lang="en-US" altLang="ja-JP" dirty="0" smtClean="0"/>
              <a:t>(</a:t>
            </a:r>
            <a:r>
              <a:rPr kumimoji="1" lang="ja-JP" altLang="en-US" dirty="0" smtClean="0"/>
              <a:t>ｶﾞｸﾌﾞﾙ</a:t>
            </a:r>
            <a:endParaRPr kumimoji="1" lang="ja-JP" altLang="en-US" dirty="0"/>
          </a:p>
        </p:txBody>
      </p:sp>
    </p:spTree>
    <p:extLst>
      <p:ext uri="{BB962C8B-B14F-4D97-AF65-F5344CB8AC3E}">
        <p14:creationId xmlns:p14="http://schemas.microsoft.com/office/powerpoint/2010/main" val="3606241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おいくらなのか</a:t>
            </a:r>
            <a:endParaRPr kumimoji="1" lang="ja-JP" altLang="en-US" dirty="0"/>
          </a:p>
        </p:txBody>
      </p:sp>
      <p:pic>
        <p:nvPicPr>
          <p:cNvPr id="4" name="図 3"/>
          <p:cNvPicPr>
            <a:picLocks noChangeAspect="1"/>
          </p:cNvPicPr>
          <p:nvPr/>
        </p:nvPicPr>
        <p:blipFill>
          <a:blip r:embed="rId2"/>
          <a:stretch>
            <a:fillRect/>
          </a:stretch>
        </p:blipFill>
        <p:spPr>
          <a:xfrm>
            <a:off x="4577554" y="1561837"/>
            <a:ext cx="7162932" cy="4493398"/>
          </a:xfrm>
          <a:prstGeom prst="rect">
            <a:avLst/>
          </a:prstGeom>
        </p:spPr>
      </p:pic>
      <p:sp>
        <p:nvSpPr>
          <p:cNvPr id="5" name="角丸四角形吹き出し 4"/>
          <p:cNvSpPr/>
          <p:nvPr/>
        </p:nvSpPr>
        <p:spPr>
          <a:xfrm>
            <a:off x="666750" y="5625591"/>
            <a:ext cx="6151792" cy="1018267"/>
          </a:xfrm>
          <a:prstGeom prst="wedgeRoundRectCallout">
            <a:avLst>
              <a:gd name="adj1" fmla="val 41805"/>
              <a:gd name="adj2" fmla="val -9895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Azure Pricing Calculator</a:t>
            </a:r>
          </a:p>
          <a:p>
            <a:pPr algn="ctr"/>
            <a:r>
              <a:rPr kumimoji="1" lang="en-US" altLang="ja-JP" dirty="0"/>
              <a:t>http://azure.microsoft.com/ja-jp/pricing/calculator/</a:t>
            </a:r>
            <a:endParaRPr kumimoji="1" lang="ja-JP" altLang="en-US" dirty="0"/>
          </a:p>
        </p:txBody>
      </p:sp>
      <p:sp>
        <p:nvSpPr>
          <p:cNvPr id="6" name="角丸四角形 5"/>
          <p:cNvSpPr/>
          <p:nvPr/>
        </p:nvSpPr>
        <p:spPr>
          <a:xfrm>
            <a:off x="9035565" y="2585830"/>
            <a:ext cx="2018879" cy="614569"/>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 name="角丸四角形 6"/>
          <p:cNvSpPr/>
          <p:nvPr/>
        </p:nvSpPr>
        <p:spPr>
          <a:xfrm>
            <a:off x="9035565" y="3705963"/>
            <a:ext cx="1626991" cy="614569"/>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 name="角丸四角形 7"/>
          <p:cNvSpPr/>
          <p:nvPr/>
        </p:nvSpPr>
        <p:spPr>
          <a:xfrm>
            <a:off x="9849060" y="5625591"/>
            <a:ext cx="1626991" cy="614569"/>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951137" y="2066314"/>
            <a:ext cx="2920336" cy="823843"/>
          </a:xfrm>
          <a:prstGeom prst="wedgeRoundRectCallout">
            <a:avLst>
              <a:gd name="adj1" fmla="val 77590"/>
              <a:gd name="adj2" fmla="val 4079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1</a:t>
            </a:r>
            <a:r>
              <a:rPr kumimoji="1" lang="ja-JP" altLang="en-US" dirty="0" smtClean="0"/>
              <a:t>サイトで約</a:t>
            </a:r>
            <a:r>
              <a:rPr kumimoji="1" lang="en-US" altLang="ja-JP" dirty="0" smtClean="0"/>
              <a:t>1000</a:t>
            </a:r>
            <a:r>
              <a:rPr kumimoji="1" lang="ja-JP" altLang="en-US" dirty="0" smtClean="0"/>
              <a:t>円</a:t>
            </a:r>
            <a:endParaRPr kumimoji="1" lang="ja-JP" altLang="en-US" dirty="0"/>
          </a:p>
        </p:txBody>
      </p:sp>
      <p:sp>
        <p:nvSpPr>
          <p:cNvPr id="10" name="角丸四角形吹き出し 9"/>
          <p:cNvSpPr/>
          <p:nvPr/>
        </p:nvSpPr>
        <p:spPr>
          <a:xfrm>
            <a:off x="636814" y="3294041"/>
            <a:ext cx="3234659" cy="823843"/>
          </a:xfrm>
          <a:prstGeom prst="wedgeRoundRectCallout">
            <a:avLst>
              <a:gd name="adj1" fmla="val 77590"/>
              <a:gd name="adj2" fmla="val 4079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5GB</a:t>
            </a:r>
            <a:r>
              <a:rPr kumimoji="1" lang="ja-JP" altLang="en-US" dirty="0" smtClean="0"/>
              <a:t>までは無料は変わらず</a:t>
            </a:r>
            <a:endParaRPr kumimoji="1" lang="ja-JP" altLang="en-US" dirty="0"/>
          </a:p>
        </p:txBody>
      </p:sp>
      <p:sp>
        <p:nvSpPr>
          <p:cNvPr id="11" name="角丸四角形吹き出し 10"/>
          <p:cNvSpPr/>
          <p:nvPr/>
        </p:nvSpPr>
        <p:spPr>
          <a:xfrm>
            <a:off x="951137" y="4459816"/>
            <a:ext cx="2920336" cy="823843"/>
          </a:xfrm>
          <a:prstGeom prst="wedgeRoundRectCallout">
            <a:avLst>
              <a:gd name="adj1" fmla="val 77590"/>
              <a:gd name="adj2" fmla="val 4079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サポートは使わない</a:t>
            </a:r>
            <a:endParaRPr kumimoji="1" lang="ja-JP" altLang="en-US" dirty="0"/>
          </a:p>
        </p:txBody>
      </p:sp>
      <p:sp>
        <p:nvSpPr>
          <p:cNvPr id="13" name="角丸四角形吹き出し 12"/>
          <p:cNvSpPr/>
          <p:nvPr/>
        </p:nvSpPr>
        <p:spPr>
          <a:xfrm>
            <a:off x="6901991" y="4596494"/>
            <a:ext cx="2728223" cy="1094666"/>
          </a:xfrm>
          <a:prstGeom prst="wedgeRoundRectCallout">
            <a:avLst>
              <a:gd name="adj1" fmla="val 69968"/>
              <a:gd name="adj2" fmla="val 5466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大体こんなもんか</a:t>
            </a:r>
            <a:r>
              <a:rPr kumimoji="1" lang="en-US" altLang="ja-JP" dirty="0" smtClean="0"/>
              <a:t>…</a:t>
            </a:r>
          </a:p>
          <a:p>
            <a:pPr algn="ctr"/>
            <a:r>
              <a:rPr kumimoji="1" lang="ja-JP" altLang="en-US" dirty="0" smtClean="0"/>
              <a:t>（まだ信用してない）</a:t>
            </a:r>
            <a:endParaRPr kumimoji="1" lang="ja-JP" altLang="en-US" dirty="0"/>
          </a:p>
        </p:txBody>
      </p:sp>
    </p:spTree>
    <p:extLst>
      <p:ext uri="{BB962C8B-B14F-4D97-AF65-F5344CB8AC3E}">
        <p14:creationId xmlns:p14="http://schemas.microsoft.com/office/powerpoint/2010/main" val="2406608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共有モードに移行してみた</a:t>
            </a:r>
            <a:endParaRPr kumimoji="1" lang="ja-JP" altLang="en-US" dirty="0"/>
          </a:p>
        </p:txBody>
      </p:sp>
      <p:pic>
        <p:nvPicPr>
          <p:cNvPr id="4" name="図 3"/>
          <p:cNvPicPr>
            <a:picLocks noChangeAspect="1"/>
          </p:cNvPicPr>
          <p:nvPr/>
        </p:nvPicPr>
        <p:blipFill>
          <a:blip r:embed="rId2"/>
          <a:stretch>
            <a:fillRect/>
          </a:stretch>
        </p:blipFill>
        <p:spPr>
          <a:xfrm>
            <a:off x="313189" y="1763940"/>
            <a:ext cx="7369179" cy="2072820"/>
          </a:xfrm>
          <a:prstGeom prst="rect">
            <a:avLst/>
          </a:prstGeom>
        </p:spPr>
      </p:pic>
      <p:pic>
        <p:nvPicPr>
          <p:cNvPr id="5" name="図 4"/>
          <p:cNvPicPr>
            <a:picLocks noChangeAspect="1"/>
          </p:cNvPicPr>
          <p:nvPr/>
        </p:nvPicPr>
        <p:blipFill>
          <a:blip r:embed="rId3"/>
          <a:stretch>
            <a:fillRect/>
          </a:stretch>
        </p:blipFill>
        <p:spPr>
          <a:xfrm>
            <a:off x="313189" y="4193097"/>
            <a:ext cx="7414903" cy="1851820"/>
          </a:xfrm>
          <a:prstGeom prst="rect">
            <a:avLst/>
          </a:prstGeom>
        </p:spPr>
      </p:pic>
      <p:sp>
        <p:nvSpPr>
          <p:cNvPr id="6" name="角丸四角形吹き出し 5"/>
          <p:cNvSpPr/>
          <p:nvPr/>
        </p:nvSpPr>
        <p:spPr>
          <a:xfrm>
            <a:off x="6200774" y="2487528"/>
            <a:ext cx="3400425" cy="867993"/>
          </a:xfrm>
          <a:prstGeom prst="wedgeRoundRectCallout">
            <a:avLst>
              <a:gd name="adj1" fmla="val -75822"/>
              <a:gd name="adj2" fmla="val -3802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とうとうやっちまった</a:t>
            </a:r>
            <a:r>
              <a:rPr kumimoji="1" lang="en-US" altLang="ja-JP" dirty="0" smtClean="0"/>
              <a:t>….</a:t>
            </a:r>
            <a:endParaRPr kumimoji="1" lang="ja-JP" altLang="en-US" dirty="0"/>
          </a:p>
        </p:txBody>
      </p:sp>
      <p:sp>
        <p:nvSpPr>
          <p:cNvPr id="7" name="角丸四角形吹き出し 6"/>
          <p:cNvSpPr/>
          <p:nvPr/>
        </p:nvSpPr>
        <p:spPr>
          <a:xfrm>
            <a:off x="3212646" y="4901396"/>
            <a:ext cx="3645354" cy="867993"/>
          </a:xfrm>
          <a:prstGeom prst="wedgeRoundRectCallout">
            <a:avLst>
              <a:gd name="adj1" fmla="val -75822"/>
              <a:gd name="adj2" fmla="val -3802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早速独自ドメインを割り当て</a:t>
            </a:r>
            <a:endParaRPr kumimoji="1" lang="ja-JP" altLang="en-US" dirty="0"/>
          </a:p>
        </p:txBody>
      </p:sp>
      <p:sp>
        <p:nvSpPr>
          <p:cNvPr id="8" name="コンテンツ プレースホルダー 2"/>
          <p:cNvSpPr>
            <a:spLocks noGrp="1"/>
          </p:cNvSpPr>
          <p:nvPr>
            <p:ph idx="1"/>
          </p:nvPr>
        </p:nvSpPr>
        <p:spPr>
          <a:xfrm>
            <a:off x="8180614" y="4816806"/>
            <a:ext cx="3641515" cy="1905165"/>
          </a:xfrm>
        </p:spPr>
        <p:txBody>
          <a:bodyPr>
            <a:normAutofit/>
          </a:bodyPr>
          <a:lstStyle/>
          <a:p>
            <a:r>
              <a:rPr kumimoji="1" lang="ja-JP" altLang="en-US" dirty="0" smtClean="0"/>
              <a:t>ドメインホスティング側にも、</a:t>
            </a:r>
            <a:r>
              <a:rPr kumimoji="1" lang="en-US" altLang="ja-JP" dirty="0" smtClean="0"/>
              <a:t>CNAME</a:t>
            </a:r>
            <a:r>
              <a:rPr kumimoji="1" lang="ja-JP" altLang="en-US" dirty="0" smtClean="0"/>
              <a:t>レコードの追加が必要です。</a:t>
            </a:r>
            <a:endParaRPr kumimoji="1" lang="ja-JP" altLang="en-US" dirty="0"/>
          </a:p>
        </p:txBody>
      </p:sp>
      <p:sp>
        <p:nvSpPr>
          <p:cNvPr id="9" name="角丸四角形 8"/>
          <p:cNvSpPr/>
          <p:nvPr/>
        </p:nvSpPr>
        <p:spPr>
          <a:xfrm>
            <a:off x="3042979" y="2351314"/>
            <a:ext cx="843221" cy="465365"/>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角丸四角形 9"/>
          <p:cNvSpPr/>
          <p:nvPr/>
        </p:nvSpPr>
        <p:spPr>
          <a:xfrm>
            <a:off x="389586" y="4816806"/>
            <a:ext cx="1463707" cy="367515"/>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2092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行けたぜ</a:t>
            </a:r>
            <a:r>
              <a:rPr kumimoji="1" lang="en-US" altLang="ja-JP" dirty="0" smtClean="0"/>
              <a:t>…</a:t>
            </a:r>
            <a:endParaRPr kumimoji="1" lang="ja-JP" altLang="en-US" dirty="0"/>
          </a:p>
        </p:txBody>
      </p:sp>
      <p:pic>
        <p:nvPicPr>
          <p:cNvPr id="5" name="図 4"/>
          <p:cNvPicPr>
            <a:picLocks noChangeAspect="1"/>
          </p:cNvPicPr>
          <p:nvPr/>
        </p:nvPicPr>
        <p:blipFill>
          <a:blip r:embed="rId2"/>
          <a:stretch>
            <a:fillRect/>
          </a:stretch>
        </p:blipFill>
        <p:spPr>
          <a:xfrm>
            <a:off x="329049" y="1791589"/>
            <a:ext cx="8677055" cy="4821481"/>
          </a:xfrm>
          <a:prstGeom prst="rect">
            <a:avLst/>
          </a:prstGeom>
        </p:spPr>
      </p:pic>
      <p:sp>
        <p:nvSpPr>
          <p:cNvPr id="6" name="角丸四角形 5"/>
          <p:cNvSpPr/>
          <p:nvPr/>
        </p:nvSpPr>
        <p:spPr>
          <a:xfrm>
            <a:off x="936593" y="1712252"/>
            <a:ext cx="2296464" cy="492106"/>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221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当然、転送量を減らしたい</a:t>
            </a:r>
            <a:endParaRPr kumimoji="1" lang="ja-JP" altLang="en-US" dirty="0"/>
          </a:p>
        </p:txBody>
      </p:sp>
      <p:sp>
        <p:nvSpPr>
          <p:cNvPr id="3" name="コンテンツ プレースホルダー 2"/>
          <p:cNvSpPr>
            <a:spLocks noGrp="1"/>
          </p:cNvSpPr>
          <p:nvPr>
            <p:ph idx="1"/>
          </p:nvPr>
        </p:nvSpPr>
        <p:spPr>
          <a:xfrm>
            <a:off x="451514" y="1776839"/>
            <a:ext cx="7639293" cy="4069779"/>
          </a:xfrm>
        </p:spPr>
        <p:txBody>
          <a:bodyPr/>
          <a:lstStyle/>
          <a:p>
            <a:r>
              <a:rPr kumimoji="1" lang="ja-JP" altLang="en-US" dirty="0" smtClean="0"/>
              <a:t>痛い目に合わないように、何とかしたい。</a:t>
            </a:r>
            <a:endParaRPr kumimoji="1" lang="en-US" altLang="ja-JP" dirty="0" smtClean="0"/>
          </a:p>
          <a:p>
            <a:r>
              <a:rPr lang="ja-JP" altLang="en-US" dirty="0" smtClean="0"/>
              <a:t>一番</a:t>
            </a:r>
            <a:r>
              <a:rPr lang="ja-JP" altLang="en-US" dirty="0"/>
              <a:t>簡単</a:t>
            </a:r>
            <a:r>
              <a:rPr lang="ja-JP" altLang="en-US" dirty="0" smtClean="0"/>
              <a:t>なのは、</a:t>
            </a:r>
            <a:r>
              <a:rPr lang="en-US" altLang="ja-JP" dirty="0" smtClean="0"/>
              <a:t>WordPress.com</a:t>
            </a:r>
            <a:r>
              <a:rPr lang="ja-JP" altLang="en-US" dirty="0" err="1" smtClean="0"/>
              <a:t>が提</a:t>
            </a:r>
            <a:r>
              <a:rPr lang="ja-JP" altLang="en-US" dirty="0" smtClean="0"/>
              <a:t>供する</a:t>
            </a:r>
            <a:r>
              <a:rPr lang="ja-JP" altLang="en-US" dirty="0" smtClean="0">
                <a:solidFill>
                  <a:srgbClr val="FF0000"/>
                </a:solidFill>
              </a:rPr>
              <a:t>「</a:t>
            </a:r>
            <a:r>
              <a:rPr lang="en-US" altLang="ja-JP" dirty="0" err="1" smtClean="0">
                <a:solidFill>
                  <a:srgbClr val="FF0000"/>
                </a:solidFill>
              </a:rPr>
              <a:t>JetPack</a:t>
            </a:r>
            <a:r>
              <a:rPr lang="ja-JP" altLang="en-US" dirty="0" smtClean="0">
                <a:solidFill>
                  <a:srgbClr val="FF0000"/>
                </a:solidFill>
              </a:rPr>
              <a:t>」</a:t>
            </a:r>
            <a:r>
              <a:rPr lang="ja-JP" altLang="en-US" dirty="0" smtClean="0"/>
              <a:t>を導入すること。</a:t>
            </a:r>
            <a:endParaRPr lang="en-US" altLang="ja-JP" dirty="0" smtClean="0"/>
          </a:p>
        </p:txBody>
      </p:sp>
      <p:pic>
        <p:nvPicPr>
          <p:cNvPr id="4" name="図 3"/>
          <p:cNvPicPr>
            <a:picLocks noChangeAspect="1"/>
          </p:cNvPicPr>
          <p:nvPr/>
        </p:nvPicPr>
        <p:blipFill>
          <a:blip r:embed="rId2"/>
          <a:stretch>
            <a:fillRect/>
          </a:stretch>
        </p:blipFill>
        <p:spPr>
          <a:xfrm>
            <a:off x="8311245" y="473528"/>
            <a:ext cx="3706847" cy="6236770"/>
          </a:xfrm>
          <a:prstGeom prst="rect">
            <a:avLst/>
          </a:prstGeom>
        </p:spPr>
      </p:pic>
      <p:pic>
        <p:nvPicPr>
          <p:cNvPr id="5" name="図 4"/>
          <p:cNvPicPr>
            <a:picLocks noChangeAspect="1"/>
          </p:cNvPicPr>
          <p:nvPr/>
        </p:nvPicPr>
        <p:blipFill>
          <a:blip r:embed="rId3"/>
          <a:stretch>
            <a:fillRect/>
          </a:stretch>
        </p:blipFill>
        <p:spPr>
          <a:xfrm>
            <a:off x="858894" y="3527103"/>
            <a:ext cx="3177815" cy="1234547"/>
          </a:xfrm>
          <a:prstGeom prst="rect">
            <a:avLst/>
          </a:prstGeom>
        </p:spPr>
      </p:pic>
      <p:sp>
        <p:nvSpPr>
          <p:cNvPr id="6" name="角丸四角形吹き出し 5"/>
          <p:cNvSpPr/>
          <p:nvPr/>
        </p:nvSpPr>
        <p:spPr>
          <a:xfrm>
            <a:off x="4451016" y="3675132"/>
            <a:ext cx="4833014" cy="1379764"/>
          </a:xfrm>
          <a:prstGeom prst="wedgeRoundRectCallout">
            <a:avLst>
              <a:gd name="adj1" fmla="val -61294"/>
              <a:gd name="adj2" fmla="val -4039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これが目当て。</a:t>
            </a:r>
            <a:endParaRPr kumimoji="1" lang="en-US" altLang="ja-JP" dirty="0" smtClean="0"/>
          </a:p>
          <a:p>
            <a:pPr algn="ctr"/>
            <a:r>
              <a:rPr kumimoji="1" lang="ja-JP" altLang="en-US" dirty="0" smtClean="0"/>
              <a:t>有効化するだけで、画像データを自動的に</a:t>
            </a:r>
            <a:r>
              <a:rPr kumimoji="1" lang="en-US" altLang="ja-JP" dirty="0" smtClean="0"/>
              <a:t>WordPress.com</a:t>
            </a:r>
            <a:r>
              <a:rPr kumimoji="1" lang="ja-JP" altLang="en-US" dirty="0" smtClean="0"/>
              <a:t>から</a:t>
            </a:r>
            <a:r>
              <a:rPr kumimoji="1" lang="en-US" altLang="ja-JP" dirty="0" smtClean="0"/>
              <a:t>CDN</a:t>
            </a:r>
            <a:r>
              <a:rPr kumimoji="1" lang="ja-JP" altLang="en-US" dirty="0" smtClean="0"/>
              <a:t>配信してくれる</a:t>
            </a:r>
            <a:endParaRPr kumimoji="1" lang="ja-JP" altLang="en-US" dirty="0"/>
          </a:p>
        </p:txBody>
      </p:sp>
    </p:spTree>
    <p:extLst>
      <p:ext uri="{BB962C8B-B14F-4D97-AF65-F5344CB8AC3E}">
        <p14:creationId xmlns:p14="http://schemas.microsoft.com/office/powerpoint/2010/main" val="3300834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確かに</a:t>
            </a:r>
            <a:r>
              <a:rPr kumimoji="1" lang="en-US" altLang="ja-JP" dirty="0" smtClean="0"/>
              <a:t>CDN</a:t>
            </a:r>
            <a:r>
              <a:rPr kumimoji="1" lang="ja-JP" altLang="en-US" dirty="0" smtClean="0"/>
              <a:t>から配信されているようだ</a:t>
            </a:r>
            <a:endParaRPr kumimoji="1" lang="ja-JP" altLang="en-US" dirty="0"/>
          </a:p>
        </p:txBody>
      </p:sp>
      <p:pic>
        <p:nvPicPr>
          <p:cNvPr id="4" name="図 3"/>
          <p:cNvPicPr>
            <a:picLocks noChangeAspect="1"/>
          </p:cNvPicPr>
          <p:nvPr/>
        </p:nvPicPr>
        <p:blipFill>
          <a:blip r:embed="rId2"/>
          <a:stretch>
            <a:fillRect/>
          </a:stretch>
        </p:blipFill>
        <p:spPr>
          <a:xfrm>
            <a:off x="451514" y="1708911"/>
            <a:ext cx="6247751" cy="4847010"/>
          </a:xfrm>
          <a:prstGeom prst="rect">
            <a:avLst/>
          </a:prstGeom>
        </p:spPr>
      </p:pic>
      <p:sp>
        <p:nvSpPr>
          <p:cNvPr id="5" name="角丸四角形 4"/>
          <p:cNvSpPr/>
          <p:nvPr/>
        </p:nvSpPr>
        <p:spPr>
          <a:xfrm>
            <a:off x="4267621" y="4928980"/>
            <a:ext cx="2149508" cy="320656"/>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7013365" y="3442534"/>
            <a:ext cx="4833014" cy="1379764"/>
          </a:xfrm>
          <a:prstGeom prst="wedgeRoundRectCallout">
            <a:avLst>
              <a:gd name="adj1" fmla="val -64335"/>
              <a:gd name="adj2" fmla="val 5369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dirty="0"/>
              <a:t>http://</a:t>
            </a:r>
            <a:r>
              <a:rPr kumimoji="1" lang="en-US" altLang="ja-JP" dirty="0">
                <a:solidFill>
                  <a:srgbClr val="FF0000"/>
                </a:solidFill>
              </a:rPr>
              <a:t>i2.wp.com</a:t>
            </a:r>
            <a:r>
              <a:rPr kumimoji="1" lang="en-US" altLang="ja-JP" dirty="0"/>
              <a:t>/www.kekyo.net/wp-content/uploads/2014/09/async-await-geekbar.png?zoom=1.5&amp;resize=474%2C265</a:t>
            </a:r>
            <a:endParaRPr kumimoji="1" lang="ja-JP" altLang="en-US" dirty="0"/>
          </a:p>
        </p:txBody>
      </p:sp>
    </p:spTree>
    <p:extLst>
      <p:ext uri="{BB962C8B-B14F-4D97-AF65-F5344CB8AC3E}">
        <p14:creationId xmlns:p14="http://schemas.microsoft.com/office/powerpoint/2010/main" val="3783167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JetPack</a:t>
            </a:r>
            <a:r>
              <a:rPr kumimoji="1" lang="ja-JP" altLang="en-US" dirty="0" smtClean="0"/>
              <a:t>で得られる統計を見る</a:t>
            </a:r>
            <a:endParaRPr kumimoji="1" lang="ja-JP" altLang="en-US" dirty="0"/>
          </a:p>
        </p:txBody>
      </p:sp>
      <p:pic>
        <p:nvPicPr>
          <p:cNvPr id="4" name="図 3"/>
          <p:cNvPicPr>
            <a:picLocks noChangeAspect="1"/>
          </p:cNvPicPr>
          <p:nvPr/>
        </p:nvPicPr>
        <p:blipFill>
          <a:blip r:embed="rId2"/>
          <a:stretch>
            <a:fillRect/>
          </a:stretch>
        </p:blipFill>
        <p:spPr>
          <a:xfrm>
            <a:off x="388333" y="1690906"/>
            <a:ext cx="7571846" cy="5007189"/>
          </a:xfrm>
          <a:prstGeom prst="rect">
            <a:avLst/>
          </a:prstGeom>
        </p:spPr>
      </p:pic>
      <p:sp>
        <p:nvSpPr>
          <p:cNvPr id="5" name="角丸四角形吹き出し 4"/>
          <p:cNvSpPr/>
          <p:nvPr/>
        </p:nvSpPr>
        <p:spPr>
          <a:xfrm>
            <a:off x="8147957" y="2452859"/>
            <a:ext cx="3020785" cy="1163920"/>
          </a:xfrm>
          <a:prstGeom prst="wedgeRoundRectCallout">
            <a:avLst>
              <a:gd name="adj1" fmla="val -65686"/>
              <a:gd name="adj2" fmla="val 4126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PV</a:t>
            </a:r>
            <a:r>
              <a:rPr kumimoji="1" lang="ja-JP" altLang="en-US" dirty="0" smtClean="0"/>
              <a:t>全然なので、いわゆる趣味のブログの典型例</a:t>
            </a:r>
            <a:endParaRPr kumimoji="1" lang="ja-JP" altLang="en-US" dirty="0"/>
          </a:p>
        </p:txBody>
      </p:sp>
      <p:sp>
        <p:nvSpPr>
          <p:cNvPr id="6" name="右中かっこ 5"/>
          <p:cNvSpPr/>
          <p:nvPr/>
        </p:nvSpPr>
        <p:spPr>
          <a:xfrm rot="5400000">
            <a:off x="4155620" y="2383972"/>
            <a:ext cx="465364" cy="6441621"/>
          </a:xfrm>
          <a:prstGeom prst="rightBrace">
            <a:avLst>
              <a:gd name="adj1" fmla="val 41244"/>
              <a:gd name="adj2" fmla="val 47972"/>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角丸四角形吹き出し 6"/>
          <p:cNvSpPr/>
          <p:nvPr/>
        </p:nvSpPr>
        <p:spPr>
          <a:xfrm>
            <a:off x="8311241" y="5535385"/>
            <a:ext cx="3020785" cy="884039"/>
          </a:xfrm>
          <a:prstGeom prst="wedgeRoundRectCallout">
            <a:avLst>
              <a:gd name="adj1" fmla="val -73524"/>
              <a:gd name="adj2" fmla="val -3545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移行してほぼ</a:t>
            </a:r>
            <a:r>
              <a:rPr kumimoji="1" lang="en-US" altLang="ja-JP" dirty="0" smtClean="0"/>
              <a:t>1</a:t>
            </a:r>
            <a:r>
              <a:rPr kumimoji="1" lang="ja-JP" altLang="en-US" dirty="0" smtClean="0"/>
              <a:t>か月の実績</a:t>
            </a:r>
            <a:endParaRPr kumimoji="1" lang="ja-JP" altLang="en-US" dirty="0"/>
          </a:p>
        </p:txBody>
      </p:sp>
    </p:spTree>
    <p:extLst>
      <p:ext uri="{BB962C8B-B14F-4D97-AF65-F5344CB8AC3E}">
        <p14:creationId xmlns:p14="http://schemas.microsoft.com/office/powerpoint/2010/main" val="2644511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で、実際どうなのか</a:t>
            </a:r>
            <a:endParaRPr kumimoji="1" lang="ja-JP" altLang="en-US" dirty="0"/>
          </a:p>
        </p:txBody>
      </p:sp>
      <p:pic>
        <p:nvPicPr>
          <p:cNvPr id="4" name="図 3"/>
          <p:cNvPicPr>
            <a:picLocks noChangeAspect="1"/>
          </p:cNvPicPr>
          <p:nvPr/>
        </p:nvPicPr>
        <p:blipFill>
          <a:blip r:embed="rId2"/>
          <a:stretch>
            <a:fillRect/>
          </a:stretch>
        </p:blipFill>
        <p:spPr>
          <a:xfrm>
            <a:off x="380504" y="1697154"/>
            <a:ext cx="9409072" cy="4924081"/>
          </a:xfrm>
          <a:prstGeom prst="rect">
            <a:avLst/>
          </a:prstGeom>
        </p:spPr>
      </p:pic>
      <p:sp>
        <p:nvSpPr>
          <p:cNvPr id="5" name="角丸四角形吹き出し 4"/>
          <p:cNvSpPr/>
          <p:nvPr/>
        </p:nvSpPr>
        <p:spPr>
          <a:xfrm>
            <a:off x="8082885" y="2412037"/>
            <a:ext cx="3739000" cy="1379764"/>
          </a:xfrm>
          <a:prstGeom prst="wedgeRoundRectCallout">
            <a:avLst>
              <a:gd name="adj1" fmla="val -65686"/>
              <a:gd name="adj2" fmla="val 4126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2GB</a:t>
            </a:r>
            <a:r>
              <a:rPr kumimoji="1" lang="ja-JP" altLang="en-US" dirty="0" smtClean="0"/>
              <a:t>切ってますね</a:t>
            </a:r>
            <a:r>
              <a:rPr kumimoji="1" lang="en-US" altLang="ja-JP" dirty="0" smtClean="0"/>
              <a:t>….</a:t>
            </a:r>
          </a:p>
          <a:p>
            <a:pPr algn="ctr"/>
            <a:r>
              <a:rPr kumimoji="1" lang="ja-JP" altLang="en-US" dirty="0" smtClean="0"/>
              <a:t>従量課金</a:t>
            </a:r>
            <a:r>
              <a:rPr kumimoji="1" lang="ja-JP" altLang="en-US" dirty="0"/>
              <a:t>部分</a:t>
            </a:r>
            <a:r>
              <a:rPr kumimoji="1" lang="ja-JP" altLang="en-US" dirty="0" smtClean="0"/>
              <a:t>では無料だったと</a:t>
            </a:r>
            <a:endParaRPr kumimoji="1" lang="en-US" altLang="ja-JP" dirty="0" smtClean="0"/>
          </a:p>
          <a:p>
            <a:pPr algn="ctr"/>
            <a:r>
              <a:rPr kumimoji="1" lang="ja-JP" altLang="en-US" dirty="0" smtClean="0"/>
              <a:t>いうわけで。</a:t>
            </a:r>
            <a:endParaRPr kumimoji="1" lang="ja-JP" altLang="en-US" dirty="0"/>
          </a:p>
        </p:txBody>
      </p:sp>
      <p:sp>
        <p:nvSpPr>
          <p:cNvPr id="6" name="角丸四角形 5"/>
          <p:cNvSpPr/>
          <p:nvPr/>
        </p:nvSpPr>
        <p:spPr>
          <a:xfrm>
            <a:off x="2202056" y="6300579"/>
            <a:ext cx="949358" cy="410464"/>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4260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結局</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「共有</a:t>
            </a:r>
            <a:r>
              <a:rPr kumimoji="1" lang="en-US" altLang="ja-JP" dirty="0" err="1" smtClean="0"/>
              <a:t>WebSites</a:t>
            </a:r>
            <a:r>
              <a:rPr kumimoji="1" lang="ja-JP" altLang="en-US" dirty="0" smtClean="0"/>
              <a:t>時間」＝ </a:t>
            </a:r>
            <a:r>
              <a:rPr kumimoji="1" lang="en-US" altLang="ja-JP" dirty="0" smtClean="0"/>
              <a:t>758</a:t>
            </a:r>
            <a:r>
              <a:rPr kumimoji="1" lang="ja-JP" altLang="en-US" dirty="0" smtClean="0"/>
              <a:t>時間</a:t>
            </a:r>
            <a:r>
              <a:rPr kumimoji="1" lang="en-US" altLang="ja-JP" dirty="0" smtClean="0"/>
              <a:t> × 1.325858 </a:t>
            </a:r>
            <a:r>
              <a:rPr kumimoji="1" lang="ja-JP" altLang="en-US" dirty="0" smtClean="0"/>
              <a:t>＝ </a:t>
            </a:r>
            <a:r>
              <a:rPr kumimoji="1" lang="en-US" altLang="ja-JP" dirty="0" smtClean="0">
                <a:solidFill>
                  <a:srgbClr val="FF0000"/>
                </a:solidFill>
              </a:rPr>
              <a:t>\1,005 </a:t>
            </a:r>
            <a:r>
              <a:rPr kumimoji="1" lang="en-US" altLang="ja-JP" dirty="0" smtClean="0"/>
              <a:t>  </a:t>
            </a:r>
            <a:r>
              <a:rPr kumimoji="1" lang="ja-JP" altLang="en-US" dirty="0" smtClean="0"/>
              <a:t>（共有はプレビューで</a:t>
            </a:r>
            <a:r>
              <a:rPr kumimoji="1" lang="en-US" altLang="ja-JP" dirty="0" smtClean="0"/>
              <a:t>33%</a:t>
            </a:r>
            <a:r>
              <a:rPr kumimoji="1" lang="ja-JP" altLang="en-US" dirty="0" smtClean="0"/>
              <a:t>割引きが適用）</a:t>
            </a:r>
            <a:endParaRPr kumimoji="1" lang="en-US" altLang="ja-JP" dirty="0" smtClean="0"/>
          </a:p>
          <a:p>
            <a:r>
              <a:rPr lang="ja-JP" altLang="en-US" dirty="0" smtClean="0"/>
              <a:t>「</a:t>
            </a:r>
            <a:r>
              <a:rPr lang="en-US" altLang="ja-JP" dirty="0" smtClean="0"/>
              <a:t>Data Transfer – </a:t>
            </a:r>
            <a:r>
              <a:rPr lang="ja-JP" altLang="en-US" dirty="0" smtClean="0"/>
              <a:t>送信</a:t>
            </a:r>
            <a:r>
              <a:rPr lang="en-US" altLang="ja-JP" dirty="0" smtClean="0"/>
              <a:t>(GB)</a:t>
            </a:r>
            <a:r>
              <a:rPr lang="ja-JP" altLang="en-US" dirty="0" smtClean="0"/>
              <a:t>」＝ </a:t>
            </a:r>
            <a:r>
              <a:rPr lang="en-US" altLang="ja-JP" dirty="0" smtClean="0"/>
              <a:t>1.987971GB × 0 = </a:t>
            </a:r>
            <a:r>
              <a:rPr lang="en-US" altLang="ja-JP" dirty="0" smtClean="0">
                <a:solidFill>
                  <a:srgbClr val="FF0000"/>
                </a:solidFill>
              </a:rPr>
              <a:t>\0</a:t>
            </a:r>
            <a:r>
              <a:rPr lang="en-US" altLang="ja-JP" dirty="0" smtClean="0"/>
              <a:t>   </a:t>
            </a:r>
            <a:r>
              <a:rPr lang="ja-JP" altLang="en-US" dirty="0" smtClean="0"/>
              <a:t>（</a:t>
            </a:r>
            <a:r>
              <a:rPr lang="en-US" altLang="ja-JP" dirty="0" smtClean="0"/>
              <a:t>5GB</a:t>
            </a:r>
            <a:r>
              <a:rPr lang="ja-JP" altLang="en-US" dirty="0" smtClean="0"/>
              <a:t>に届かず）</a:t>
            </a:r>
            <a:endParaRPr lang="en-US" altLang="ja-JP" dirty="0" smtClean="0"/>
          </a:p>
          <a:p>
            <a:r>
              <a:rPr lang="ja-JP" altLang="en-US" dirty="0" smtClean="0"/>
              <a:t>「ストレージ」＝</a:t>
            </a:r>
            <a:r>
              <a:rPr lang="en-US" altLang="ja-JP" dirty="0" smtClean="0"/>
              <a:t>160.57MB </a:t>
            </a:r>
            <a:r>
              <a:rPr lang="en-US" altLang="ja-JP" dirty="0"/>
              <a:t>= </a:t>
            </a:r>
            <a:r>
              <a:rPr lang="en-US" altLang="ja-JP" dirty="0">
                <a:solidFill>
                  <a:srgbClr val="FF0000"/>
                </a:solidFill>
              </a:rPr>
              <a:t>\</a:t>
            </a:r>
            <a:r>
              <a:rPr lang="en-US" altLang="ja-JP" dirty="0" smtClean="0">
                <a:solidFill>
                  <a:srgbClr val="FF0000"/>
                </a:solidFill>
              </a:rPr>
              <a:t>0</a:t>
            </a:r>
            <a:r>
              <a:rPr lang="en-US" altLang="ja-JP" dirty="0"/>
              <a:t> </a:t>
            </a:r>
            <a:r>
              <a:rPr lang="ja-JP" altLang="en-US" dirty="0" smtClean="0"/>
              <a:t>（</a:t>
            </a:r>
            <a:r>
              <a:rPr lang="en-US" altLang="ja-JP" dirty="0" smtClean="0"/>
              <a:t>1GB</a:t>
            </a:r>
            <a:r>
              <a:rPr lang="ja-JP" altLang="en-US" dirty="0"/>
              <a:t>に届かず）</a:t>
            </a:r>
            <a:r>
              <a:rPr lang="en-US" altLang="ja-JP" dirty="0" smtClean="0"/>
              <a:t/>
            </a:r>
            <a:br>
              <a:rPr lang="en-US" altLang="ja-JP" dirty="0" smtClean="0"/>
            </a:br>
            <a:r>
              <a:rPr lang="en-US" altLang="ja-JP" dirty="0" smtClean="0"/>
              <a:t/>
            </a:r>
            <a:br>
              <a:rPr lang="en-US" altLang="ja-JP" dirty="0" smtClean="0"/>
            </a:br>
            <a:endParaRPr lang="en-US" altLang="ja-JP" dirty="0" smtClean="0"/>
          </a:p>
          <a:p>
            <a:endParaRPr kumimoji="1" lang="en-US" altLang="ja-JP" dirty="0" smtClean="0"/>
          </a:p>
          <a:p>
            <a:r>
              <a:rPr kumimoji="1" lang="ja-JP" altLang="en-US" dirty="0" smtClean="0"/>
              <a:t>「</a:t>
            </a:r>
            <a:r>
              <a:rPr kumimoji="1" lang="en-US" altLang="ja-JP" dirty="0" smtClean="0"/>
              <a:t>MySQL</a:t>
            </a:r>
            <a:r>
              <a:rPr kumimoji="1" lang="ja-JP" altLang="en-US" dirty="0" smtClean="0"/>
              <a:t>（</a:t>
            </a:r>
            <a:r>
              <a:rPr kumimoji="1" lang="en-US" altLang="ja-JP" dirty="0" err="1" smtClean="0"/>
              <a:t>ClearDB</a:t>
            </a:r>
            <a:r>
              <a:rPr kumimoji="1" lang="ja-JP" altLang="en-US" dirty="0" smtClean="0"/>
              <a:t>）」＝ </a:t>
            </a:r>
            <a:r>
              <a:rPr kumimoji="1" lang="en-US" altLang="ja-JP" dirty="0" smtClean="0"/>
              <a:t>5.81MB </a:t>
            </a:r>
            <a:r>
              <a:rPr lang="en-US" altLang="ja-JP" dirty="0"/>
              <a:t>= </a:t>
            </a:r>
            <a:r>
              <a:rPr lang="en-US" altLang="ja-JP" dirty="0">
                <a:solidFill>
                  <a:srgbClr val="FF0000"/>
                </a:solidFill>
              </a:rPr>
              <a:t>\</a:t>
            </a:r>
            <a:r>
              <a:rPr lang="en-US" altLang="ja-JP" dirty="0" smtClean="0">
                <a:solidFill>
                  <a:srgbClr val="FF0000"/>
                </a:solidFill>
              </a:rPr>
              <a:t>0</a:t>
            </a:r>
            <a:r>
              <a:rPr lang="en-US" altLang="ja-JP" dirty="0"/>
              <a:t> </a:t>
            </a:r>
            <a:r>
              <a:rPr lang="ja-JP" altLang="en-US" dirty="0" smtClean="0"/>
              <a:t>（</a:t>
            </a:r>
            <a:r>
              <a:rPr lang="en-US" altLang="ja-JP" dirty="0" smtClean="0"/>
              <a:t>20MB</a:t>
            </a:r>
            <a:r>
              <a:rPr lang="ja-JP" altLang="en-US" dirty="0" smtClean="0"/>
              <a:t>に</a:t>
            </a:r>
            <a:r>
              <a:rPr lang="ja-JP" altLang="en-US" dirty="0"/>
              <a:t>届かず）</a:t>
            </a:r>
            <a:endParaRPr kumimoji="1" lang="ja-JP" altLang="en-US" dirty="0"/>
          </a:p>
        </p:txBody>
      </p:sp>
      <p:pic>
        <p:nvPicPr>
          <p:cNvPr id="4" name="図 3"/>
          <p:cNvPicPr>
            <a:picLocks noChangeAspect="1"/>
          </p:cNvPicPr>
          <p:nvPr/>
        </p:nvPicPr>
        <p:blipFill>
          <a:blip r:embed="rId2"/>
          <a:stretch>
            <a:fillRect/>
          </a:stretch>
        </p:blipFill>
        <p:spPr>
          <a:xfrm>
            <a:off x="961005" y="3485567"/>
            <a:ext cx="4701947" cy="899238"/>
          </a:xfrm>
          <a:prstGeom prst="rect">
            <a:avLst/>
          </a:prstGeom>
        </p:spPr>
      </p:pic>
      <p:pic>
        <p:nvPicPr>
          <p:cNvPr id="5" name="図 4"/>
          <p:cNvPicPr>
            <a:picLocks noChangeAspect="1"/>
          </p:cNvPicPr>
          <p:nvPr/>
        </p:nvPicPr>
        <p:blipFill>
          <a:blip r:embed="rId3"/>
          <a:stretch>
            <a:fillRect/>
          </a:stretch>
        </p:blipFill>
        <p:spPr>
          <a:xfrm>
            <a:off x="961005" y="5458057"/>
            <a:ext cx="7605419" cy="922100"/>
          </a:xfrm>
          <a:prstGeom prst="rect">
            <a:avLst/>
          </a:prstGeom>
        </p:spPr>
      </p:pic>
      <p:sp>
        <p:nvSpPr>
          <p:cNvPr id="6" name="角丸四角形吹き出し 5"/>
          <p:cNvSpPr/>
          <p:nvPr/>
        </p:nvSpPr>
        <p:spPr>
          <a:xfrm>
            <a:off x="8001242" y="3321370"/>
            <a:ext cx="3477743" cy="1227632"/>
          </a:xfrm>
          <a:prstGeom prst="wedgeRoundRectCallout">
            <a:avLst>
              <a:gd name="adj1" fmla="val -67353"/>
              <a:gd name="adj2" fmla="val -3920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心配したほどではない！</a:t>
            </a:r>
            <a:endParaRPr kumimoji="1" lang="en-US" altLang="ja-JP" dirty="0" smtClean="0"/>
          </a:p>
          <a:p>
            <a:pPr algn="ctr"/>
            <a:r>
              <a:rPr kumimoji="1" lang="ja-JP" altLang="en-US" dirty="0" smtClean="0"/>
              <a:t>コストは、そこら辺のブログホスティングと変わらない</a:t>
            </a:r>
            <a:endParaRPr kumimoji="1" lang="ja-JP" altLang="en-US" dirty="0"/>
          </a:p>
        </p:txBody>
      </p:sp>
    </p:spTree>
    <p:extLst>
      <p:ext uri="{BB962C8B-B14F-4D97-AF65-F5344CB8AC3E}">
        <p14:creationId xmlns:p14="http://schemas.microsoft.com/office/powerpoint/2010/main" val="2848568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やりましょう！</a:t>
            </a:r>
            <a:endParaRPr kumimoji="1" lang="ja-JP" altLang="en-US" dirty="0"/>
          </a:p>
        </p:txBody>
      </p:sp>
      <p:sp>
        <p:nvSpPr>
          <p:cNvPr id="3" name="コンテンツ プレースホルダー 2"/>
          <p:cNvSpPr>
            <a:spLocks noGrp="1"/>
          </p:cNvSpPr>
          <p:nvPr>
            <p:ph idx="1"/>
          </p:nvPr>
        </p:nvSpPr>
        <p:spPr>
          <a:xfrm>
            <a:off x="451514" y="1776839"/>
            <a:ext cx="8602679" cy="2680861"/>
          </a:xfrm>
        </p:spPr>
        <p:txBody>
          <a:bodyPr/>
          <a:lstStyle/>
          <a:p>
            <a:r>
              <a:rPr kumimoji="1" lang="ja-JP" altLang="en-US" dirty="0" smtClean="0"/>
              <a:t>ご清聴ありがとうございました！</a:t>
            </a:r>
            <a:endParaRPr kumimoji="1" lang="en-US" altLang="ja-JP" dirty="0" smtClean="0"/>
          </a:p>
          <a:p>
            <a:r>
              <a:rPr kumimoji="1" lang="en-US" altLang="ja-JP" dirty="0" smtClean="0"/>
              <a:t>Azure </a:t>
            </a:r>
            <a:r>
              <a:rPr kumimoji="1" lang="en-US" altLang="ja-JP" dirty="0" err="1" smtClean="0"/>
              <a:t>WebSites</a:t>
            </a:r>
            <a:r>
              <a:rPr kumimoji="1" lang="en-US" altLang="ja-JP" dirty="0" smtClean="0"/>
              <a:t> </a:t>
            </a:r>
            <a:r>
              <a:rPr kumimoji="1" lang="ja-JP" altLang="en-US" dirty="0" smtClean="0"/>
              <a:t>で</a:t>
            </a:r>
            <a:r>
              <a:rPr kumimoji="1" lang="en-US" altLang="ja-JP" dirty="0" smtClean="0"/>
              <a:t>WordPress</a:t>
            </a:r>
            <a:r>
              <a:rPr kumimoji="1" lang="ja-JP" altLang="en-US" dirty="0" smtClean="0"/>
              <a:t>は、</a:t>
            </a:r>
            <a:r>
              <a:rPr kumimoji="1" lang="ja-JP" altLang="en-US" dirty="0" smtClean="0">
                <a:solidFill>
                  <a:srgbClr val="FFFF00"/>
                </a:solidFill>
              </a:rPr>
              <a:t>クラウディアさんの本</a:t>
            </a:r>
            <a:r>
              <a:rPr kumimoji="1" lang="ja-JP" altLang="en-US" dirty="0" smtClean="0"/>
              <a:t>がお勧めです。</a:t>
            </a:r>
            <a:endParaRPr kumimoji="1" lang="en-US" altLang="ja-JP" dirty="0" smtClean="0"/>
          </a:p>
          <a:p>
            <a:r>
              <a:rPr lang="ja-JP" altLang="en-US" dirty="0" smtClean="0"/>
              <a:t>今回</a:t>
            </a:r>
            <a:r>
              <a:rPr lang="ja-JP" altLang="en-US" dirty="0"/>
              <a:t>紹介</a:t>
            </a:r>
            <a:r>
              <a:rPr lang="ja-JP" altLang="en-US" dirty="0" smtClean="0"/>
              <a:t>しなかった、ブログ移設のネタを記事にしています。よろしく！</a:t>
            </a:r>
            <a:r>
              <a:rPr lang="en-US" altLang="ja-JP" dirty="0"/>
              <a:t/>
            </a:r>
            <a:br>
              <a:rPr lang="en-US" altLang="ja-JP" dirty="0"/>
            </a:br>
            <a:r>
              <a:rPr lang="en-US" altLang="ja-JP" dirty="0">
                <a:hlinkClick r:id="rId2"/>
              </a:rPr>
              <a:t>http://www.kekyo.net/2014/08/25/wordpress-on-microsoft-azure</a:t>
            </a:r>
            <a:r>
              <a:rPr lang="en-US" altLang="ja-JP" dirty="0" smtClean="0">
                <a:hlinkClick r:id="rId2"/>
              </a:rPr>
              <a:t>/</a:t>
            </a:r>
            <a:endParaRPr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9271942" y="1613337"/>
            <a:ext cx="2610032" cy="372975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148" y="5867252"/>
            <a:ext cx="3648826" cy="684155"/>
          </a:xfrm>
          <a:prstGeom prst="rect">
            <a:avLst/>
          </a:prstGeom>
        </p:spPr>
      </p:pic>
    </p:spTree>
    <p:extLst>
      <p:ext uri="{BB962C8B-B14F-4D97-AF65-F5344CB8AC3E}">
        <p14:creationId xmlns:p14="http://schemas.microsoft.com/office/powerpoint/2010/main" val="2797056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a:xfrm>
            <a:off x="451514" y="1776839"/>
            <a:ext cx="11288972" cy="2337961"/>
          </a:xfrm>
        </p:spPr>
        <p:txBody>
          <a:bodyPr/>
          <a:lstStyle/>
          <a:p>
            <a:r>
              <a:rPr lang="ja-JP" altLang="en-US" dirty="0" smtClean="0"/>
              <a:t>けきょ </a:t>
            </a:r>
            <a:r>
              <a:rPr lang="en-US" altLang="ja-JP" dirty="0" smtClean="0"/>
              <a:t>twitter: @kekyo2</a:t>
            </a:r>
          </a:p>
          <a:p>
            <a:r>
              <a:rPr kumimoji="1" lang="ja-JP" altLang="en-US" dirty="0" smtClean="0"/>
              <a:t>自転車</a:t>
            </a:r>
            <a:r>
              <a:rPr kumimoji="1" lang="ja-JP" altLang="en-US" dirty="0"/>
              <a:t>乗</a:t>
            </a:r>
            <a:r>
              <a:rPr kumimoji="1" lang="ja-JP" altLang="en-US" dirty="0" smtClean="0"/>
              <a:t>りです</a:t>
            </a:r>
            <a:endParaRPr kumimoji="1" lang="en-US" altLang="ja-JP" dirty="0" smtClean="0"/>
          </a:p>
          <a:p>
            <a:r>
              <a:rPr lang="ja-JP" altLang="en-US" dirty="0" smtClean="0"/>
              <a:t>フレームワーク寄りのアーキです。</a:t>
            </a:r>
            <a:r>
              <a:rPr lang="en-US" altLang="ja-JP" dirty="0" smtClean="0"/>
              <a:t>CLR</a:t>
            </a:r>
            <a:r>
              <a:rPr lang="ja-JP" altLang="en-US" dirty="0" smtClean="0"/>
              <a:t>いぢりが好きです。</a:t>
            </a:r>
            <a:endParaRPr kumimoji="1" lang="ja-JP" altLang="en-US" dirty="0"/>
          </a:p>
        </p:txBody>
      </p:sp>
      <p:pic>
        <p:nvPicPr>
          <p:cNvPr id="4" name="図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1019" y="5284448"/>
            <a:ext cx="1869034" cy="1057046"/>
          </a:xfrm>
          <a:prstGeom prst="rect">
            <a:avLst/>
          </a:prstGeom>
          <a:noFill/>
          <a:ln>
            <a:noFill/>
          </a:ln>
        </p:spPr>
      </p:pic>
    </p:spTree>
    <p:extLst>
      <p:ext uri="{BB962C8B-B14F-4D97-AF65-F5344CB8AC3E}">
        <p14:creationId xmlns:p14="http://schemas.microsoft.com/office/powerpoint/2010/main" val="3986463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独自ドメインを持ってます</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000" dirty="0" smtClean="0">
                <a:solidFill>
                  <a:srgbClr val="FFFF00"/>
                </a:solidFill>
              </a:rPr>
              <a:t>「</a:t>
            </a:r>
            <a:r>
              <a:rPr lang="en-US" altLang="ja-JP" sz="2000" dirty="0" smtClean="0">
                <a:solidFill>
                  <a:srgbClr val="FFFF00"/>
                </a:solidFill>
              </a:rPr>
              <a:t>kekyo.net</a:t>
            </a:r>
            <a:r>
              <a:rPr lang="ja-JP" altLang="en-US" sz="2000" dirty="0" smtClean="0">
                <a:solidFill>
                  <a:srgbClr val="FFFF00"/>
                </a:solidFill>
              </a:rPr>
              <a:t>」</a:t>
            </a:r>
            <a:r>
              <a:rPr lang="ja-JP" altLang="en-US" sz="2000" dirty="0" smtClean="0"/>
              <a:t>です。</a:t>
            </a:r>
            <a:endParaRPr lang="en-US" altLang="ja-JP" sz="2000" dirty="0" smtClean="0"/>
          </a:p>
          <a:p>
            <a:r>
              <a:rPr kumimoji="1" lang="ja-JP" altLang="en-US" sz="2000" dirty="0" smtClean="0"/>
              <a:t>このネタを書くちょっと前までは、このドメインをメールだけに使ってました。</a:t>
            </a:r>
            <a:endParaRPr kumimoji="1" lang="en-US" altLang="ja-JP" sz="2000" dirty="0" smtClean="0"/>
          </a:p>
          <a:p>
            <a:r>
              <a:rPr lang="ja-JP" altLang="en-US" sz="2000" dirty="0"/>
              <a:t>メール</a:t>
            </a:r>
            <a:r>
              <a:rPr lang="ja-JP" altLang="en-US" sz="2000" dirty="0" smtClean="0"/>
              <a:t>は</a:t>
            </a:r>
            <a:r>
              <a:rPr lang="en-US" altLang="ja-JP" sz="2000" dirty="0" smtClean="0"/>
              <a:t>Live Domain</a:t>
            </a:r>
            <a:r>
              <a:rPr lang="ja-JP" altLang="en-US" sz="2000" dirty="0" smtClean="0"/>
              <a:t>に関連付けて、</a:t>
            </a:r>
            <a:r>
              <a:rPr lang="en-US" altLang="ja-JP" sz="2000" dirty="0" smtClean="0"/>
              <a:t>outlook.com</a:t>
            </a:r>
            <a:r>
              <a:rPr lang="ja-JP" altLang="en-US" sz="2000" dirty="0" smtClean="0"/>
              <a:t>で独自ドメインでの送受信をやってます</a:t>
            </a:r>
            <a:r>
              <a:rPr lang="en-US" altLang="ja-JP" sz="2000" dirty="0" smtClean="0"/>
              <a:t/>
            </a:r>
            <a:br>
              <a:rPr lang="en-US" altLang="ja-JP" sz="2000" dirty="0" smtClean="0"/>
            </a:br>
            <a:r>
              <a:rPr lang="ja-JP" altLang="en-US" sz="2000" dirty="0" smtClean="0"/>
              <a:t>（残念ながら、新規受け付けは終了しました。</a:t>
            </a:r>
            <a:r>
              <a:rPr lang="en-US" altLang="ja-JP" sz="2000" dirty="0" smtClean="0"/>
              <a:t>Office 365</a:t>
            </a:r>
            <a:r>
              <a:rPr lang="ja-JP" altLang="en-US" sz="2000" dirty="0" smtClean="0"/>
              <a:t>へどうぞ）。</a:t>
            </a:r>
            <a:endParaRPr lang="en-US" altLang="ja-JP" sz="2000" dirty="0" smtClean="0"/>
          </a:p>
          <a:p>
            <a:r>
              <a:rPr kumimoji="1" lang="ja-JP" altLang="en-US" sz="2000" dirty="0"/>
              <a:t>今日</a:t>
            </a:r>
            <a:r>
              <a:rPr kumimoji="1" lang="ja-JP" altLang="en-US" sz="2000" dirty="0" smtClean="0"/>
              <a:t>は、自分のブログを</a:t>
            </a:r>
            <a:r>
              <a:rPr kumimoji="1" lang="en-US" altLang="ja-JP" sz="2000" dirty="0" smtClean="0"/>
              <a:t>Azure </a:t>
            </a:r>
            <a:r>
              <a:rPr kumimoji="1" lang="en-US" altLang="ja-JP" sz="2000" dirty="0" err="1" smtClean="0"/>
              <a:t>WebSites</a:t>
            </a:r>
            <a:r>
              <a:rPr kumimoji="1" lang="ja-JP" altLang="en-US" sz="2000" dirty="0" smtClean="0"/>
              <a:t>に移設する話です。</a:t>
            </a:r>
            <a:endParaRPr kumimoji="1" lang="ja-JP" altLang="en-US" sz="2000" dirty="0"/>
          </a:p>
        </p:txBody>
      </p:sp>
    </p:spTree>
    <p:extLst>
      <p:ext uri="{BB962C8B-B14F-4D97-AF65-F5344CB8AC3E}">
        <p14:creationId xmlns:p14="http://schemas.microsoft.com/office/powerpoint/2010/main" val="160345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寝かしたままのドメインと</a:t>
            </a:r>
            <a:endParaRPr kumimoji="1" lang="ja-JP" altLang="en-US" dirty="0"/>
          </a:p>
        </p:txBody>
      </p:sp>
      <p:sp>
        <p:nvSpPr>
          <p:cNvPr id="3" name="コンテンツ プレースホルダー 2"/>
          <p:cNvSpPr>
            <a:spLocks noGrp="1"/>
          </p:cNvSpPr>
          <p:nvPr>
            <p:ph idx="1"/>
          </p:nvPr>
        </p:nvSpPr>
        <p:spPr>
          <a:xfrm>
            <a:off x="269422" y="1776839"/>
            <a:ext cx="5829300" cy="4774568"/>
          </a:xfrm>
        </p:spPr>
        <p:txBody>
          <a:bodyPr>
            <a:normAutofit/>
          </a:bodyPr>
          <a:lstStyle/>
          <a:p>
            <a:r>
              <a:rPr kumimoji="1" lang="en-US" altLang="ja-JP" sz="2000" dirty="0" smtClean="0"/>
              <a:t>WordPress.com</a:t>
            </a:r>
            <a:r>
              <a:rPr kumimoji="1" lang="ja-JP" altLang="en-US" sz="2000" dirty="0" smtClean="0"/>
              <a:t>はブログの</a:t>
            </a:r>
            <a:r>
              <a:rPr kumimoji="1" lang="en-US" altLang="ja-JP" sz="2000" dirty="0" smtClean="0"/>
              <a:t>SaaS</a:t>
            </a:r>
            <a:r>
              <a:rPr kumimoji="1" lang="ja-JP" altLang="en-US" sz="2000" dirty="0" smtClean="0"/>
              <a:t>で、管理は任せっきりで楽ちん。但し、自分で</a:t>
            </a:r>
            <a:r>
              <a:rPr kumimoji="1" lang="en-US" altLang="ja-JP" sz="2000" dirty="0" smtClean="0"/>
              <a:t>WordPress</a:t>
            </a:r>
            <a:r>
              <a:rPr kumimoji="1" lang="ja-JP" altLang="en-US" sz="2000" dirty="0" smtClean="0"/>
              <a:t>をインストールして使うのに比べると、いろいろと制約があります。</a:t>
            </a:r>
            <a:endParaRPr kumimoji="1" lang="en-US" altLang="ja-JP" sz="2000" dirty="0" smtClean="0"/>
          </a:p>
          <a:p>
            <a:r>
              <a:rPr lang="ja-JP" altLang="en-US" sz="2000" dirty="0" smtClean="0"/>
              <a:t>お</a:t>
            </a:r>
            <a:r>
              <a:rPr lang="ja-JP" altLang="en-US" sz="2000" dirty="0"/>
              <a:t>金</a:t>
            </a:r>
            <a:r>
              <a:rPr lang="ja-JP" altLang="en-US" sz="2000" dirty="0" smtClean="0"/>
              <a:t>を払うと、様々な拡張ができますが、いわゆる「プラグイン」は全く使えません。</a:t>
            </a:r>
            <a:endParaRPr lang="en-US" altLang="ja-JP" sz="2000" dirty="0" smtClean="0"/>
          </a:p>
          <a:p>
            <a:r>
              <a:rPr kumimoji="1" lang="ja-JP" altLang="en-US" sz="2000" dirty="0" smtClean="0"/>
              <a:t>独自ドメインを</a:t>
            </a:r>
            <a:r>
              <a:rPr kumimoji="1" lang="en-US" altLang="ja-JP" sz="2000" dirty="0" smtClean="0"/>
              <a:t>WordPress</a:t>
            </a:r>
            <a:r>
              <a:rPr kumimoji="1" lang="ja-JP" altLang="en-US" sz="2000" dirty="0" smtClean="0"/>
              <a:t>で使いたいけど、もうホスティングマシンを自分でおもりする程ヒマでも無くなってきた</a:t>
            </a:r>
            <a:r>
              <a:rPr kumimoji="1" lang="en-US" altLang="ja-JP" sz="2000" dirty="0" smtClean="0"/>
              <a:t>…</a:t>
            </a:r>
            <a:endParaRPr kumimoji="1" lang="ja-JP" altLang="en-US" sz="2000" dirty="0"/>
          </a:p>
        </p:txBody>
      </p:sp>
      <p:pic>
        <p:nvPicPr>
          <p:cNvPr id="4" name="図 3"/>
          <p:cNvPicPr>
            <a:picLocks noChangeAspect="1"/>
          </p:cNvPicPr>
          <p:nvPr/>
        </p:nvPicPr>
        <p:blipFill>
          <a:blip r:embed="rId2"/>
          <a:stretch>
            <a:fillRect/>
          </a:stretch>
        </p:blipFill>
        <p:spPr>
          <a:xfrm>
            <a:off x="6253842" y="1960603"/>
            <a:ext cx="5590735" cy="3178563"/>
          </a:xfrm>
          <a:prstGeom prst="rect">
            <a:avLst/>
          </a:prstGeom>
        </p:spPr>
      </p:pic>
      <p:sp>
        <p:nvSpPr>
          <p:cNvPr id="5" name="角丸四角形吹き出し 4"/>
          <p:cNvSpPr/>
          <p:nvPr/>
        </p:nvSpPr>
        <p:spPr>
          <a:xfrm>
            <a:off x="7241722" y="5033030"/>
            <a:ext cx="4033157" cy="1240972"/>
          </a:xfrm>
          <a:prstGeom prst="wedgeRoundRectCallout">
            <a:avLst>
              <a:gd name="adj1" fmla="val -67356"/>
              <a:gd name="adj2" fmla="val -355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Hatena</a:t>
            </a:r>
            <a:r>
              <a:rPr kumimoji="1" lang="ja-JP" altLang="en-US" dirty="0" smtClean="0"/>
              <a:t>を使えという声も聞こえるんですが、何となく</a:t>
            </a:r>
            <a:r>
              <a:rPr kumimoji="1" lang="en-US" altLang="ja-JP" dirty="0" smtClean="0"/>
              <a:t>WordPress</a:t>
            </a:r>
            <a:r>
              <a:rPr kumimoji="1" lang="ja-JP" altLang="en-US" dirty="0" smtClean="0"/>
              <a:t>を使い続けてます</a:t>
            </a:r>
            <a:endParaRPr kumimoji="1" lang="ja-JP" altLang="en-US" dirty="0"/>
          </a:p>
        </p:txBody>
      </p:sp>
    </p:spTree>
    <p:extLst>
      <p:ext uri="{BB962C8B-B14F-4D97-AF65-F5344CB8AC3E}">
        <p14:creationId xmlns:p14="http://schemas.microsoft.com/office/powerpoint/2010/main" val="2713592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Microsoft Azure</a:t>
            </a:r>
            <a:r>
              <a:rPr kumimoji="1" lang="ja-JP" altLang="en-US" dirty="0" smtClean="0"/>
              <a:t>があるじゃないか</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Azure</a:t>
            </a:r>
            <a:r>
              <a:rPr kumimoji="1" lang="ja-JP" altLang="en-US" dirty="0" smtClean="0"/>
              <a:t>に</a:t>
            </a:r>
            <a:r>
              <a:rPr kumimoji="1" lang="en-US" altLang="ja-JP" dirty="0" err="1" smtClean="0">
                <a:solidFill>
                  <a:srgbClr val="FFFF00"/>
                </a:solidFill>
              </a:rPr>
              <a:t>WebSites</a:t>
            </a:r>
            <a:r>
              <a:rPr kumimoji="1" lang="ja-JP" altLang="en-US" dirty="0" smtClean="0"/>
              <a:t>が追加されて結構経ちます。しかも</a:t>
            </a:r>
            <a:r>
              <a:rPr kumimoji="1" lang="ja-JP" altLang="en-US" dirty="0" smtClean="0">
                <a:solidFill>
                  <a:srgbClr val="FF0000"/>
                </a:solidFill>
              </a:rPr>
              <a:t>容量制限内であれば、無料で使える</a:t>
            </a:r>
            <a:r>
              <a:rPr kumimoji="1" lang="ja-JP" altLang="en-US" dirty="0" smtClean="0"/>
              <a:t>！</a:t>
            </a:r>
            <a:r>
              <a:rPr kumimoji="1" lang="en-US" altLang="ja-JP" dirty="0" smtClean="0"/>
              <a:t> </a:t>
            </a:r>
          </a:p>
          <a:p>
            <a:r>
              <a:rPr kumimoji="1" lang="ja-JP" altLang="en-US" dirty="0" smtClean="0"/>
              <a:t>容量（転送量）制限に掛かったときに、自動的に課金されるのではなく、サービス停止状態となるので、</a:t>
            </a:r>
            <a:r>
              <a:rPr kumimoji="1" lang="ja-JP" altLang="en-US" dirty="0" smtClean="0">
                <a:solidFill>
                  <a:srgbClr val="FF0000"/>
                </a:solidFill>
              </a:rPr>
              <a:t>いつの間にか恐ろしい状態になってしまった、という事がない</a:t>
            </a:r>
            <a:r>
              <a:rPr kumimoji="1" lang="ja-JP" altLang="en-US" dirty="0" smtClean="0"/>
              <a:t>！！</a:t>
            </a:r>
            <a:endParaRPr kumimoji="1" lang="en-US" altLang="ja-JP" dirty="0" smtClean="0"/>
          </a:p>
          <a:p>
            <a:r>
              <a:rPr lang="ja-JP" altLang="en-US" sz="3200" dirty="0" smtClean="0">
                <a:solidFill>
                  <a:srgbClr val="FFFF00"/>
                </a:solidFill>
              </a:rPr>
              <a:t>つまり、これ「使用」が必定！！！</a:t>
            </a:r>
            <a:endParaRPr lang="en-US" altLang="ja-JP" sz="3200" dirty="0" smtClean="0">
              <a:solidFill>
                <a:srgbClr val="FFFF00"/>
              </a:solidFill>
            </a:endParaRPr>
          </a:p>
          <a:p>
            <a:r>
              <a:rPr kumimoji="1" lang="ja-JP" altLang="en-US" dirty="0" smtClean="0"/>
              <a:t>それにしても、この個人向けとしか思えない施策は、</a:t>
            </a:r>
            <a:r>
              <a:rPr kumimoji="1" lang="en-US" altLang="ja-JP" dirty="0" smtClean="0"/>
              <a:t/>
            </a:r>
            <a:br>
              <a:rPr kumimoji="1" lang="en-US" altLang="ja-JP" dirty="0" smtClean="0"/>
            </a:br>
            <a:r>
              <a:rPr kumimoji="1" lang="ja-JP" altLang="en-US" dirty="0" smtClean="0">
                <a:solidFill>
                  <a:srgbClr val="FF0000"/>
                </a:solidFill>
              </a:rPr>
              <a:t>世の中に全然浸透していない</a:t>
            </a:r>
            <a:r>
              <a:rPr kumimoji="1" lang="ja-JP" altLang="en-US" dirty="0" smtClean="0"/>
              <a:t>感あり </a:t>
            </a:r>
            <a:r>
              <a:rPr kumimoji="1" lang="en-US" altLang="ja-JP" dirty="0" smtClean="0"/>
              <a:t>(;´Д</a:t>
            </a:r>
            <a:r>
              <a:rPr kumimoji="1" lang="ja-JP" altLang="en-US" dirty="0" smtClean="0"/>
              <a:t>｀</a:t>
            </a:r>
            <a:r>
              <a:rPr kumimoji="1" lang="en-US" altLang="ja-JP" dirty="0" smtClean="0"/>
              <a:t>)</a:t>
            </a:r>
            <a:endParaRPr kumimoji="1" lang="ja-JP" altLang="en-US" dirty="0"/>
          </a:p>
        </p:txBody>
      </p:sp>
      <p:sp>
        <p:nvSpPr>
          <p:cNvPr id="5" name="角丸四角形吹き出し 4"/>
          <p:cNvSpPr/>
          <p:nvPr/>
        </p:nvSpPr>
        <p:spPr>
          <a:xfrm>
            <a:off x="5127172" y="5525886"/>
            <a:ext cx="3355522" cy="869245"/>
          </a:xfrm>
          <a:prstGeom prst="wedgeRoundRectCallout">
            <a:avLst>
              <a:gd name="adj1" fmla="val -41079"/>
              <a:gd name="adj2" fmla="val -909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もっと分かりやすく展開して欲しいな～</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014" y="3027795"/>
            <a:ext cx="1266319" cy="3606944"/>
          </a:xfrm>
          <a:prstGeom prst="rect">
            <a:avLst/>
          </a:prstGeom>
        </p:spPr>
      </p:pic>
    </p:spTree>
    <p:extLst>
      <p:ext uri="{BB962C8B-B14F-4D97-AF65-F5344CB8AC3E}">
        <p14:creationId xmlns:p14="http://schemas.microsoft.com/office/powerpoint/2010/main" val="4234528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ぶっちゃ</a:t>
            </a:r>
            <a:r>
              <a:rPr kumimoji="1" lang="ja-JP" altLang="en-US" dirty="0" err="1" smtClean="0"/>
              <a:t>け</a:t>
            </a:r>
            <a:endParaRPr kumimoji="1" lang="ja-JP" altLang="en-US" dirty="0"/>
          </a:p>
        </p:txBody>
      </p:sp>
      <p:sp>
        <p:nvSpPr>
          <p:cNvPr id="3" name="コンテンツ プレースホルダー 2"/>
          <p:cNvSpPr>
            <a:spLocks noGrp="1"/>
          </p:cNvSpPr>
          <p:nvPr>
            <p:ph idx="1"/>
          </p:nvPr>
        </p:nvSpPr>
        <p:spPr>
          <a:xfrm>
            <a:off x="302079" y="2449285"/>
            <a:ext cx="11715749" cy="4102121"/>
          </a:xfrm>
        </p:spPr>
        <p:txBody>
          <a:bodyPr>
            <a:normAutofit/>
          </a:bodyPr>
          <a:lstStyle/>
          <a:p>
            <a:pPr marL="0" indent="0">
              <a:buNone/>
            </a:pPr>
            <a:r>
              <a:rPr kumimoji="1" lang="ja-JP" altLang="en-US" dirty="0" smtClean="0"/>
              <a:t>「基本は</a:t>
            </a:r>
            <a:r>
              <a:rPr kumimoji="1" lang="ja-JP" altLang="en-US" dirty="0" smtClean="0">
                <a:solidFill>
                  <a:srgbClr val="FF0000"/>
                </a:solidFill>
              </a:rPr>
              <a:t>無料</a:t>
            </a:r>
            <a:r>
              <a:rPr kumimoji="1" lang="ja-JP" altLang="en-US" dirty="0" smtClean="0"/>
              <a:t>です」</a:t>
            </a:r>
            <a:endParaRPr kumimoji="1" lang="en-US" altLang="ja-JP" dirty="0" smtClean="0"/>
          </a:p>
          <a:p>
            <a:pPr marL="0" indent="0">
              <a:buNone/>
            </a:pPr>
            <a:r>
              <a:rPr lang="ja-JP" altLang="en-US" dirty="0" smtClean="0"/>
              <a:t>「データベースに</a:t>
            </a:r>
            <a:r>
              <a:rPr lang="en-US" altLang="ja-JP" dirty="0" smtClean="0">
                <a:solidFill>
                  <a:srgbClr val="FF0000"/>
                </a:solidFill>
              </a:rPr>
              <a:t>MySQL</a:t>
            </a:r>
            <a:r>
              <a:rPr lang="ja-JP" altLang="en-US" dirty="0" smtClean="0">
                <a:solidFill>
                  <a:srgbClr val="FF0000"/>
                </a:solidFill>
              </a:rPr>
              <a:t>が</a:t>
            </a:r>
            <a:r>
              <a:rPr lang="en-US" altLang="ja-JP" dirty="0" smtClean="0">
                <a:solidFill>
                  <a:srgbClr val="FF0000"/>
                </a:solidFill>
              </a:rPr>
              <a:t>20MB</a:t>
            </a:r>
            <a:r>
              <a:rPr lang="ja-JP" altLang="en-US" dirty="0" smtClean="0">
                <a:solidFill>
                  <a:srgbClr val="FF0000"/>
                </a:solidFill>
              </a:rPr>
              <a:t>無料</a:t>
            </a:r>
            <a:r>
              <a:rPr lang="ja-JP" altLang="en-US" dirty="0" smtClean="0"/>
              <a:t>で使えます」</a:t>
            </a:r>
            <a:endParaRPr lang="en-US" altLang="ja-JP" dirty="0" smtClean="0"/>
          </a:p>
          <a:p>
            <a:pPr marL="0" indent="0">
              <a:buNone/>
            </a:pPr>
            <a:r>
              <a:rPr lang="ja-JP" altLang="en-US" dirty="0" smtClean="0"/>
              <a:t>「ストレージに</a:t>
            </a:r>
            <a:r>
              <a:rPr lang="en-US" altLang="ja-JP" dirty="0" smtClean="0">
                <a:solidFill>
                  <a:srgbClr val="FF0000"/>
                </a:solidFill>
              </a:rPr>
              <a:t>1GB</a:t>
            </a:r>
            <a:r>
              <a:rPr lang="ja-JP" altLang="en-US" dirty="0" smtClean="0">
                <a:solidFill>
                  <a:srgbClr val="FF0000"/>
                </a:solidFill>
              </a:rPr>
              <a:t>が無料</a:t>
            </a:r>
            <a:r>
              <a:rPr lang="ja-JP" altLang="en-US" dirty="0" smtClean="0"/>
              <a:t>で使えます」</a:t>
            </a:r>
            <a:endParaRPr lang="en-US" altLang="ja-JP" dirty="0" smtClean="0"/>
          </a:p>
          <a:p>
            <a:pPr marL="0" indent="0">
              <a:buNone/>
            </a:pPr>
            <a:r>
              <a:rPr lang="ja-JP" altLang="en-US" dirty="0" smtClean="0"/>
              <a:t>「転送量は、</a:t>
            </a:r>
            <a:r>
              <a:rPr lang="ja-JP" altLang="en-US" dirty="0" smtClean="0">
                <a:solidFill>
                  <a:srgbClr val="FF0000"/>
                </a:solidFill>
              </a:rPr>
              <a:t>送信</a:t>
            </a:r>
            <a:r>
              <a:rPr lang="ja-JP" altLang="en-US" dirty="0" smtClean="0"/>
              <a:t>（</a:t>
            </a:r>
            <a:r>
              <a:rPr lang="en-US" altLang="ja-JP" dirty="0" smtClean="0"/>
              <a:t>Azure</a:t>
            </a:r>
            <a:r>
              <a:rPr lang="ja-JP" altLang="en-US" dirty="0" smtClean="0"/>
              <a:t>データセンターから送信）で、</a:t>
            </a:r>
            <a:r>
              <a:rPr lang="en-US" altLang="ja-JP" dirty="0" smtClean="0">
                <a:solidFill>
                  <a:srgbClr val="FF0000"/>
                </a:solidFill>
              </a:rPr>
              <a:t>5GB/</a:t>
            </a:r>
            <a:r>
              <a:rPr lang="ja-JP" altLang="en-US" dirty="0" smtClean="0">
                <a:solidFill>
                  <a:srgbClr val="FF0000"/>
                </a:solidFill>
              </a:rPr>
              <a:t>月までが無料</a:t>
            </a:r>
            <a:r>
              <a:rPr lang="ja-JP" altLang="en-US" dirty="0" smtClean="0"/>
              <a:t>」</a:t>
            </a:r>
            <a:endParaRPr lang="en-US" altLang="ja-JP" dirty="0" smtClean="0"/>
          </a:p>
          <a:p>
            <a:pPr marL="0" indent="0">
              <a:buNone/>
            </a:pPr>
            <a:endParaRPr lang="en-US" altLang="ja-JP" dirty="0" smtClean="0"/>
          </a:p>
          <a:p>
            <a:pPr marL="0" indent="0">
              <a:buNone/>
            </a:pPr>
            <a:r>
              <a:rPr lang="ja-JP" altLang="en-US" sz="2800" dirty="0" smtClean="0"/>
              <a:t>汗</a:t>
            </a:r>
            <a:r>
              <a:rPr lang="en-US" altLang="ja-JP" sz="2800" dirty="0" smtClean="0"/>
              <a:t>…   </a:t>
            </a:r>
            <a:r>
              <a:rPr lang="ja-JP" altLang="en-US" sz="2800" dirty="0" smtClean="0"/>
              <a:t>何がいいって、</a:t>
            </a:r>
            <a:r>
              <a:rPr lang="en-US" altLang="ja-JP" sz="2800" dirty="0" smtClean="0"/>
              <a:t>WordPress</a:t>
            </a:r>
            <a:r>
              <a:rPr lang="ja-JP" altLang="en-US" sz="2800" dirty="0" smtClean="0"/>
              <a:t>であれば、</a:t>
            </a:r>
            <a:r>
              <a:rPr lang="ja-JP" altLang="en-US" sz="2800" dirty="0" smtClean="0">
                <a:solidFill>
                  <a:srgbClr val="FFFF00"/>
                </a:solidFill>
              </a:rPr>
              <a:t>セットアップは超らくちん</a:t>
            </a:r>
            <a:r>
              <a:rPr lang="ja-JP" altLang="en-US" sz="2800" dirty="0" smtClean="0"/>
              <a:t>。</a:t>
            </a:r>
            <a:endParaRPr lang="en-US" altLang="ja-JP" sz="2800" dirty="0" smtClean="0"/>
          </a:p>
          <a:p>
            <a:pPr marL="0" indent="0">
              <a:buNone/>
            </a:pPr>
            <a:endParaRPr lang="en-US" altLang="ja-JP" dirty="0" smtClean="0"/>
          </a:p>
        </p:txBody>
      </p:sp>
      <p:sp>
        <p:nvSpPr>
          <p:cNvPr id="4" name="角丸四角形吹き出し 3"/>
          <p:cNvSpPr/>
          <p:nvPr/>
        </p:nvSpPr>
        <p:spPr>
          <a:xfrm>
            <a:off x="2299849" y="1580040"/>
            <a:ext cx="3355522" cy="869245"/>
          </a:xfrm>
          <a:prstGeom prst="wedgeRoundRectCallout">
            <a:avLst>
              <a:gd name="adj1" fmla="val -43512"/>
              <a:gd name="adj2" fmla="val 7342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最も信じて貰えない感</a:t>
            </a:r>
            <a:endParaRPr kumimoji="1" lang="ja-JP" altLang="en-US" dirty="0"/>
          </a:p>
        </p:txBody>
      </p:sp>
      <p:sp>
        <p:nvSpPr>
          <p:cNvPr id="5" name="角丸四角形吹き出し 4"/>
          <p:cNvSpPr/>
          <p:nvPr/>
        </p:nvSpPr>
        <p:spPr>
          <a:xfrm>
            <a:off x="5814937" y="2330173"/>
            <a:ext cx="3676407" cy="869245"/>
          </a:xfrm>
          <a:prstGeom prst="wedgeRoundRectCallout">
            <a:avLst>
              <a:gd name="adj1" fmla="val -63636"/>
              <a:gd name="adj2" fmla="val 4994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SQL Server</a:t>
            </a:r>
            <a:r>
              <a:rPr kumimoji="1" lang="ja-JP" altLang="en-US" dirty="0" smtClean="0"/>
              <a:t>じゃ、</a:t>
            </a:r>
            <a:r>
              <a:rPr kumimoji="1" lang="en-US" altLang="ja-JP" dirty="0" smtClean="0"/>
              <a:t>OSS</a:t>
            </a:r>
            <a:r>
              <a:rPr kumimoji="1" lang="ja-JP" altLang="en-US" dirty="0" smtClean="0"/>
              <a:t>なブログシステムとか動かないじゃ</a:t>
            </a:r>
            <a:r>
              <a:rPr kumimoji="1" lang="ja-JP" altLang="en-US" dirty="0" err="1" smtClean="0"/>
              <a:t>ん</a:t>
            </a:r>
            <a:endParaRPr kumimoji="1" lang="en-US" altLang="ja-JP" dirty="0" smtClean="0"/>
          </a:p>
        </p:txBody>
      </p:sp>
      <p:sp>
        <p:nvSpPr>
          <p:cNvPr id="6" name="角丸四角形吹き出し 5"/>
          <p:cNvSpPr/>
          <p:nvPr/>
        </p:nvSpPr>
        <p:spPr>
          <a:xfrm>
            <a:off x="5065939" y="3528261"/>
            <a:ext cx="2188027" cy="597017"/>
          </a:xfrm>
          <a:prstGeom prst="wedgeRoundRectCallout">
            <a:avLst>
              <a:gd name="adj1" fmla="val -81258"/>
              <a:gd name="adj2" fmla="val -1048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ふーん？</a:t>
            </a:r>
            <a:endParaRPr kumimoji="1" lang="ja-JP" altLang="en-US" dirty="0"/>
          </a:p>
        </p:txBody>
      </p:sp>
    </p:spTree>
    <p:extLst>
      <p:ext uri="{BB962C8B-B14F-4D97-AF65-F5344CB8AC3E}">
        <p14:creationId xmlns:p14="http://schemas.microsoft.com/office/powerpoint/2010/main" val="47864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WordPress</a:t>
            </a:r>
            <a:r>
              <a:rPr lang="ja-JP" altLang="en-US" dirty="0" smtClean="0"/>
              <a:t>を</a:t>
            </a:r>
            <a:r>
              <a:rPr lang="en-US" altLang="ja-JP" dirty="0" smtClean="0"/>
              <a:t>Azure</a:t>
            </a:r>
            <a:r>
              <a:rPr lang="ja-JP" altLang="en-US" dirty="0" smtClean="0"/>
              <a:t>にセットアップする</a:t>
            </a:r>
            <a:endParaRPr kumimoji="1" lang="ja-JP" altLang="en-US" dirty="0"/>
          </a:p>
        </p:txBody>
      </p:sp>
      <p:pic>
        <p:nvPicPr>
          <p:cNvPr id="4" name="図 3"/>
          <p:cNvPicPr>
            <a:picLocks noChangeAspect="1"/>
          </p:cNvPicPr>
          <p:nvPr/>
        </p:nvPicPr>
        <p:blipFill>
          <a:blip r:embed="rId2"/>
          <a:stretch>
            <a:fillRect/>
          </a:stretch>
        </p:blipFill>
        <p:spPr>
          <a:xfrm>
            <a:off x="170317" y="2220867"/>
            <a:ext cx="4042319" cy="2635015"/>
          </a:xfrm>
          <a:prstGeom prst="rect">
            <a:avLst/>
          </a:prstGeom>
        </p:spPr>
      </p:pic>
      <p:sp>
        <p:nvSpPr>
          <p:cNvPr id="5" name="角丸四角形 4"/>
          <p:cNvSpPr/>
          <p:nvPr/>
        </p:nvSpPr>
        <p:spPr>
          <a:xfrm>
            <a:off x="873443" y="3853724"/>
            <a:ext cx="1485901" cy="489857"/>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4809218" y="1531085"/>
            <a:ext cx="5456665" cy="3522608"/>
          </a:xfrm>
          <a:prstGeom prst="rect">
            <a:avLst/>
          </a:prstGeom>
        </p:spPr>
      </p:pic>
      <p:sp>
        <p:nvSpPr>
          <p:cNvPr id="7" name="角丸四角形 6"/>
          <p:cNvSpPr/>
          <p:nvPr/>
        </p:nvSpPr>
        <p:spPr>
          <a:xfrm>
            <a:off x="3712165" y="4548171"/>
            <a:ext cx="269422" cy="307711"/>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 name="角丸四角形 7"/>
          <p:cNvSpPr/>
          <p:nvPr/>
        </p:nvSpPr>
        <p:spPr>
          <a:xfrm>
            <a:off x="5040267" y="2323827"/>
            <a:ext cx="1899376" cy="517344"/>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a:stretch>
            <a:fillRect/>
          </a:stretch>
        </p:blipFill>
        <p:spPr>
          <a:xfrm>
            <a:off x="7824985" y="4247779"/>
            <a:ext cx="3876734" cy="2512169"/>
          </a:xfrm>
          <a:prstGeom prst="rect">
            <a:avLst/>
          </a:prstGeom>
          <a:effectLst>
            <a:outerShdw blurRad="63500" sx="102000" sy="102000" algn="ctr" rotWithShape="0">
              <a:prstClr val="black">
                <a:alpha val="40000"/>
              </a:prstClr>
            </a:outerShdw>
          </a:effectLst>
        </p:spPr>
      </p:pic>
      <p:sp>
        <p:nvSpPr>
          <p:cNvPr id="13" name="角丸四角形 12"/>
          <p:cNvSpPr/>
          <p:nvPr/>
        </p:nvSpPr>
        <p:spPr>
          <a:xfrm>
            <a:off x="8072180" y="6316910"/>
            <a:ext cx="1369151" cy="346780"/>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4" name="角丸四角形 13"/>
          <p:cNvSpPr/>
          <p:nvPr/>
        </p:nvSpPr>
        <p:spPr>
          <a:xfrm>
            <a:off x="11471064" y="6452237"/>
            <a:ext cx="269422" cy="307711"/>
          </a:xfrm>
          <a:prstGeom prst="roundRect">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5" name="右矢印 14"/>
          <p:cNvSpPr/>
          <p:nvPr/>
        </p:nvSpPr>
        <p:spPr>
          <a:xfrm>
            <a:off x="3804557" y="3004457"/>
            <a:ext cx="1428750" cy="710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1743995">
            <a:off x="6880918" y="3765557"/>
            <a:ext cx="1361402" cy="710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3360058" y="5553983"/>
            <a:ext cx="3355522" cy="869245"/>
          </a:xfrm>
          <a:prstGeom prst="wedgeRoundRectCallout">
            <a:avLst>
              <a:gd name="adj1" fmla="val -41079"/>
              <a:gd name="adj2" fmla="val -9094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3</a:t>
            </a:r>
            <a:r>
              <a:rPr kumimoji="1" lang="ja-JP" altLang="en-US" dirty="0" smtClean="0"/>
              <a:t>ステップで</a:t>
            </a:r>
            <a:r>
              <a:rPr kumimoji="1" lang="en-US" altLang="ja-JP" dirty="0" smtClean="0"/>
              <a:t>Ready</a:t>
            </a:r>
            <a:r>
              <a:rPr kumimoji="1" lang="ja-JP" altLang="en-US" dirty="0" smtClean="0"/>
              <a:t>！</a:t>
            </a:r>
            <a:endParaRPr kumimoji="1" lang="ja-JP" altLang="en-US" dirty="0"/>
          </a:p>
        </p:txBody>
      </p:sp>
    </p:spTree>
    <p:extLst>
      <p:ext uri="{BB962C8B-B14F-4D97-AF65-F5344CB8AC3E}">
        <p14:creationId xmlns:p14="http://schemas.microsoft.com/office/powerpoint/2010/main" val="4278507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何か忘れてない？</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OK</a:t>
            </a:r>
            <a:r>
              <a:rPr kumimoji="1" lang="ja-JP" altLang="en-US" dirty="0" err="1" smtClean="0"/>
              <a:t>、</a:t>
            </a:r>
            <a:r>
              <a:rPr kumimoji="1" lang="en-US" altLang="ja-JP" dirty="0" smtClean="0"/>
              <a:t>OK</a:t>
            </a:r>
            <a:r>
              <a:rPr kumimoji="1" lang="ja-JP" altLang="en-US" dirty="0" err="1" smtClean="0"/>
              <a:t>。</a:t>
            </a:r>
            <a:r>
              <a:rPr kumimoji="1" lang="en-US" altLang="ja-JP" dirty="0" smtClean="0"/>
              <a:t>WordPress</a:t>
            </a:r>
            <a:r>
              <a:rPr kumimoji="1" lang="ja-JP" altLang="en-US" dirty="0" err="1" smtClean="0"/>
              <a:t>が簡</a:t>
            </a:r>
            <a:r>
              <a:rPr kumimoji="1" lang="ja-JP" altLang="en-US" dirty="0" smtClean="0"/>
              <a:t>単にセットアップできることなんて</a:t>
            </a:r>
            <a:r>
              <a:rPr kumimoji="1" lang="ja-JP" altLang="en-US" sz="3600" dirty="0" smtClean="0">
                <a:solidFill>
                  <a:srgbClr val="FFFF00"/>
                </a:solidFill>
              </a:rPr>
              <a:t>「今や常識」</a:t>
            </a:r>
            <a:r>
              <a:rPr kumimoji="1" lang="ja-JP" altLang="en-US" dirty="0" smtClean="0"/>
              <a:t>だ。　アレ？</a:t>
            </a:r>
            <a:endParaRPr kumimoji="1" lang="en-US" altLang="ja-JP" dirty="0" smtClean="0"/>
          </a:p>
          <a:p>
            <a:r>
              <a:rPr lang="ja-JP" altLang="en-US" dirty="0" smtClean="0"/>
              <a:t>で、入力した</a:t>
            </a:r>
            <a:r>
              <a:rPr lang="en-US" altLang="ja-JP" dirty="0" smtClean="0"/>
              <a:t>URL</a:t>
            </a:r>
            <a:r>
              <a:rPr lang="ja-JP" altLang="en-US" dirty="0" smtClean="0"/>
              <a:t>って、</a:t>
            </a:r>
            <a:r>
              <a:rPr lang="ja-JP" altLang="en-US" sz="3600" dirty="0" smtClean="0">
                <a:solidFill>
                  <a:srgbClr val="FF0000"/>
                </a:solidFill>
              </a:rPr>
              <a:t>「</a:t>
            </a:r>
            <a:r>
              <a:rPr lang="en-US" altLang="ja-JP" sz="3600" dirty="0" smtClean="0">
                <a:solidFill>
                  <a:srgbClr val="FF0000"/>
                </a:solidFill>
              </a:rPr>
              <a:t>kekyo.azurewebsites.net</a:t>
            </a:r>
            <a:r>
              <a:rPr lang="ja-JP" altLang="en-US" sz="3600" dirty="0" smtClean="0">
                <a:solidFill>
                  <a:srgbClr val="FF0000"/>
                </a:solidFill>
              </a:rPr>
              <a:t>」</a:t>
            </a:r>
            <a:r>
              <a:rPr lang="ja-JP" altLang="en-US" dirty="0" smtClean="0"/>
              <a:t>だったよね？</a:t>
            </a:r>
            <a:endParaRPr kumimoji="1" lang="ja-JP" altLang="en-US" dirty="0"/>
          </a:p>
        </p:txBody>
      </p:sp>
      <p:sp>
        <p:nvSpPr>
          <p:cNvPr id="4" name="角丸四角形吹き出し 3"/>
          <p:cNvSpPr/>
          <p:nvPr/>
        </p:nvSpPr>
        <p:spPr>
          <a:xfrm>
            <a:off x="6821715" y="4035426"/>
            <a:ext cx="3355522" cy="869245"/>
          </a:xfrm>
          <a:prstGeom prst="wedgeRoundRectCallout">
            <a:avLst>
              <a:gd name="adj1" fmla="val -41079"/>
              <a:gd name="adj2" fmla="val -9094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そうだった、独自ドメインにしたいんだった。</a:t>
            </a:r>
            <a:endParaRPr kumimoji="1" lang="ja-JP" altLang="en-US" dirty="0"/>
          </a:p>
        </p:txBody>
      </p:sp>
    </p:spTree>
    <p:extLst>
      <p:ext uri="{BB962C8B-B14F-4D97-AF65-F5344CB8AC3E}">
        <p14:creationId xmlns:p14="http://schemas.microsoft.com/office/powerpoint/2010/main" val="2583432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あ、あれ？</a:t>
            </a:r>
            <a:endParaRPr kumimoji="1" lang="ja-JP" altLang="en-US" dirty="0"/>
          </a:p>
        </p:txBody>
      </p:sp>
      <p:pic>
        <p:nvPicPr>
          <p:cNvPr id="4" name="図 3"/>
          <p:cNvPicPr>
            <a:picLocks noChangeAspect="1"/>
          </p:cNvPicPr>
          <p:nvPr/>
        </p:nvPicPr>
        <p:blipFill>
          <a:blip r:embed="rId2"/>
          <a:stretch>
            <a:fillRect/>
          </a:stretch>
        </p:blipFill>
        <p:spPr>
          <a:xfrm>
            <a:off x="588051" y="1921246"/>
            <a:ext cx="7407282" cy="1905165"/>
          </a:xfrm>
          <a:prstGeom prst="rect">
            <a:avLst/>
          </a:prstGeom>
        </p:spPr>
      </p:pic>
      <p:sp>
        <p:nvSpPr>
          <p:cNvPr id="5" name="角丸四角形吹き出し 4"/>
          <p:cNvSpPr/>
          <p:nvPr/>
        </p:nvSpPr>
        <p:spPr>
          <a:xfrm>
            <a:off x="2478313" y="4057767"/>
            <a:ext cx="4551135" cy="1173388"/>
          </a:xfrm>
          <a:prstGeom prst="wedgeRoundRectCallout">
            <a:avLst>
              <a:gd name="adj1" fmla="val -41079"/>
              <a:gd name="adj2" fmla="val -9094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3600" dirty="0" smtClean="0">
                <a:solidFill>
                  <a:srgbClr val="FF0000"/>
                </a:solidFill>
              </a:rPr>
              <a:t>設定出来ない </a:t>
            </a:r>
            <a:r>
              <a:rPr kumimoji="1" lang="en-US" altLang="ja-JP" sz="3600" dirty="0" err="1" smtClean="0">
                <a:solidFill>
                  <a:srgbClr val="FF0000"/>
                </a:solidFill>
              </a:rPr>
              <a:t>orz</a:t>
            </a:r>
            <a:endParaRPr kumimoji="1" lang="ja-JP" altLang="en-US" sz="3600" dirty="0">
              <a:solidFill>
                <a:srgbClr val="FF0000"/>
              </a:solidFill>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71" y="3319908"/>
            <a:ext cx="2825086" cy="3310510"/>
          </a:xfrm>
          <a:prstGeom prst="rect">
            <a:avLst/>
          </a:prstGeom>
        </p:spPr>
      </p:pic>
    </p:spTree>
    <p:extLst>
      <p:ext uri="{BB962C8B-B14F-4D97-AF65-F5344CB8AC3E}">
        <p14:creationId xmlns:p14="http://schemas.microsoft.com/office/powerpoint/2010/main" val="2233572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ユーザー定義 2">
      <a:majorFont>
        <a:latin typeface="Century Gothic"/>
        <a:ea typeface="游ゴシック"/>
        <a:cs typeface=""/>
      </a:majorFont>
      <a:minorFont>
        <a:latin typeface="Century Gothic"/>
        <a:ea typeface="游ゴシック"/>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TC103457503[[fn=クォータブル]]</Template>
  <TotalTime>0</TotalTime>
  <Words>724</Words>
  <Application>Microsoft Office PowerPoint</Application>
  <PresentationFormat>ワイド画面</PresentationFormat>
  <Paragraphs>82</Paragraphs>
  <Slides>19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游ゴシック</vt:lpstr>
      <vt:lpstr>Century Gothic</vt:lpstr>
      <vt:lpstr>Wingdings 2</vt:lpstr>
      <vt:lpstr>クォータブル</vt:lpstr>
      <vt:lpstr>趣味のAzure Websitesで パケ死 必定？！ 自腹課金の現実</vt:lpstr>
      <vt:lpstr>自己紹介</vt:lpstr>
      <vt:lpstr>独自ドメインを持ってます</vt:lpstr>
      <vt:lpstr>寝かしたままのドメインと</vt:lpstr>
      <vt:lpstr>Microsoft Azureがあるじゃないか!!</vt:lpstr>
      <vt:lpstr>ぶっちゃけ</vt:lpstr>
      <vt:lpstr>WordPressをAzureにセットアップする</vt:lpstr>
      <vt:lpstr>何か忘れてない？</vt:lpstr>
      <vt:lpstr>あ、あれ？</vt:lpstr>
      <vt:lpstr>共有モードとは？</vt:lpstr>
      <vt:lpstr>おいくらなのか</vt:lpstr>
      <vt:lpstr>共有モードに移行してみた</vt:lpstr>
      <vt:lpstr>行けたぜ…</vt:lpstr>
      <vt:lpstr>当然、転送量を減らしたい</vt:lpstr>
      <vt:lpstr>確かにCDNから配信されているようだ</vt:lpstr>
      <vt:lpstr>JetPackで得られる統計を見る</vt:lpstr>
      <vt:lpstr>で、実際どうなのか</vt:lpstr>
      <vt:lpstr>結局</vt:lpstr>
      <vt:lpstr>やりましょう！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2014-09-20T04:15:44Z</dcterms:created>
  <dcterms:modified xsi:type="dcterms:W3CDTF">2014-09-20T04:16:17Z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