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12" r:id="rId1"/>
  </p:sldMasterIdLst>
  <p:sldIdLst>
    <p:sldId id="256" r:id="rId2"/>
    <p:sldId id="257" r:id="rId3"/>
    <p:sldId id="269" r:id="rId4"/>
    <p:sldId id="258" r:id="rId5"/>
    <p:sldId id="260" r:id="rId6"/>
    <p:sldId id="262" r:id="rId7"/>
    <p:sldId id="293" r:id="rId8"/>
    <p:sldId id="267" r:id="rId9"/>
    <p:sldId id="259" r:id="rId10"/>
    <p:sldId id="261" r:id="rId11"/>
    <p:sldId id="263" r:id="rId12"/>
    <p:sldId id="264" r:id="rId13"/>
    <p:sldId id="265" r:id="rId14"/>
    <p:sldId id="268" r:id="rId15"/>
    <p:sldId id="266" r:id="rId16"/>
    <p:sldId id="270" r:id="rId17"/>
    <p:sldId id="271" r:id="rId18"/>
    <p:sldId id="276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4" r:id="rId37"/>
    <p:sldId id="292" r:id="rId38"/>
    <p:sldId id="290" r:id="rId39"/>
    <p:sldId id="295" r:id="rId40"/>
    <p:sldId id="29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7" autoAdjust="0"/>
    <p:restoredTop sz="94660"/>
  </p:normalViewPr>
  <p:slideViewPr>
    <p:cSldViewPr snapToGrid="0">
      <p:cViewPr varScale="1">
        <p:scale>
          <a:sx n="196" d="100"/>
          <a:sy n="196" d="100"/>
        </p:scale>
        <p:origin x="130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5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6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7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9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13462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00" y="74655"/>
            <a:ext cx="10571998" cy="970450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54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2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3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6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0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7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5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61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azug.doorkeeper.jp/events/14706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://www.kekyo.net/category/net/async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xin9le.net/rx-intro" TargetMode="External"/><Relationship Id="rId2" Type="http://schemas.openxmlformats.org/officeDocument/2006/relationships/hyperlink" Target="http://channel9.msdn.com/Shows/Going+Deep/Rx-Update-Async-support-IAsyncEnumerable-and-more-with-Jeff-and-We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windowsappdev_ja/archive/2012/06/25/net-winrt.aspx" TargetMode="External"/><Relationship Id="rId2" Type="http://schemas.openxmlformats.org/officeDocument/2006/relationships/hyperlink" Target="http://blogs.msdn.com/b/windowsappdev_ja/archive/2012/04/30/winrt-await.asp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gihyo.jp/dev/serial/01/grani/000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kekyo.wordpress.com/" TargetMode="External"/><Relationship Id="rId2" Type="http://schemas.openxmlformats.org/officeDocument/2006/relationships/hyperlink" Target="https://github.com/kekyo/AsyncAwaitDemonstr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10001" y="334631"/>
            <a:ext cx="10572000" cy="4085567"/>
          </a:xfrm>
        </p:spPr>
        <p:txBody>
          <a:bodyPr/>
          <a:lstStyle/>
          <a:p>
            <a:r>
              <a:rPr lang="ja-JP" altLang="en-US" dirty="0" smtClean="0"/>
              <a:t>これからの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「</a:t>
            </a:r>
            <a:r>
              <a:rPr lang="en-US" altLang="ja-JP" dirty="0" err="1" smtClean="0">
                <a:solidFill>
                  <a:srgbClr val="3333FF"/>
                </a:solidFill>
              </a:rPr>
              <a:t>async</a:t>
            </a:r>
            <a:r>
              <a:rPr lang="en-US" altLang="ja-JP" dirty="0" smtClean="0">
                <a:solidFill>
                  <a:srgbClr val="3333FF"/>
                </a:solidFill>
              </a:rPr>
              <a:t>/await</a:t>
            </a:r>
            <a:r>
              <a:rPr lang="ja-JP" altLang="en-US" dirty="0" smtClean="0"/>
              <a:t>」の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FF0000"/>
                </a:solidFill>
              </a:rPr>
              <a:t>話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/>
              <a:t>をしよう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名古屋</a:t>
            </a:r>
            <a:r>
              <a:rPr lang="en-US" altLang="ja-JP" dirty="0" err="1" smtClean="0"/>
              <a:t>GeekBar</a:t>
            </a:r>
            <a:r>
              <a:rPr lang="en-US" altLang="ja-JP" dirty="0" smtClean="0"/>
              <a:t>  2014/09/08</a:t>
            </a:r>
            <a:r>
              <a:rPr lang="ja-JP" altLang="en-US" dirty="0" smtClean="0"/>
              <a:t>  </a:t>
            </a:r>
            <a:r>
              <a:rPr lang="en-US" altLang="ja-JP" dirty="0" smtClean="0"/>
              <a:t>Center CLR Kouji Matsui (@kekyo2)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38" y="146713"/>
            <a:ext cx="3106232" cy="74743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38" y="1082068"/>
            <a:ext cx="3106232" cy="58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12350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55" y="2643352"/>
            <a:ext cx="11323286" cy="211173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Hello </a:t>
            </a:r>
            <a:r>
              <a:rPr kumimoji="1" lang="ja-JP" altLang="en-US" dirty="0" smtClean="0"/>
              <a:t>非同期！　（非同期処理実行中）</a:t>
            </a:r>
            <a:endParaRPr kumimoji="1" lang="ja-JP" altLang="en-US" dirty="0"/>
          </a:p>
        </p:txBody>
      </p:sp>
      <p:sp>
        <p:nvSpPr>
          <p:cNvPr id="24" name="直方体 23"/>
          <p:cNvSpPr/>
          <p:nvPr/>
        </p:nvSpPr>
        <p:spPr>
          <a:xfrm>
            <a:off x="6217920" y="4414029"/>
            <a:ext cx="2139695" cy="764880"/>
          </a:xfrm>
          <a:prstGeom prst="cube">
            <a:avLst>
              <a:gd name="adj" fmla="val 89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非同期処理</a:t>
            </a:r>
            <a:endParaRPr kumimoji="1" lang="ja-JP" altLang="en-US" dirty="0"/>
          </a:p>
        </p:txBody>
      </p:sp>
      <p:cxnSp>
        <p:nvCxnSpPr>
          <p:cNvPr id="17" name="曲線コネクタ 16"/>
          <p:cNvCxnSpPr>
            <a:endCxn id="24" idx="1"/>
          </p:cNvCxnSpPr>
          <p:nvPr/>
        </p:nvCxnSpPr>
        <p:spPr>
          <a:xfrm rot="16200000" flipH="1">
            <a:off x="6593385" y="3822366"/>
            <a:ext cx="667254" cy="65303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直方体 33"/>
          <p:cNvSpPr/>
          <p:nvPr/>
        </p:nvSpPr>
        <p:spPr>
          <a:xfrm>
            <a:off x="176362" y="1886816"/>
            <a:ext cx="1511808" cy="503288"/>
          </a:xfrm>
          <a:prstGeom prst="cube">
            <a:avLst>
              <a:gd name="adj" fmla="val 89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スレッド１</a:t>
            </a:r>
            <a:endParaRPr kumimoji="1" lang="ja-JP" altLang="en-US" dirty="0"/>
          </a:p>
        </p:txBody>
      </p:sp>
      <p:cxnSp>
        <p:nvCxnSpPr>
          <p:cNvPr id="35" name="曲線コネクタ 34"/>
          <p:cNvCxnSpPr>
            <a:stCxn id="34" idx="4"/>
            <a:endCxn id="34" idx="1"/>
          </p:cNvCxnSpPr>
          <p:nvPr/>
        </p:nvCxnSpPr>
        <p:spPr>
          <a:xfrm flipH="1" flipV="1">
            <a:off x="909736" y="1931875"/>
            <a:ext cx="733375" cy="229115"/>
          </a:xfrm>
          <a:prstGeom prst="curvedConnector4">
            <a:avLst>
              <a:gd name="adj1" fmla="val -23184"/>
              <a:gd name="adj2" fmla="val 296602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角丸四角形吹き出し 41"/>
          <p:cNvSpPr/>
          <p:nvPr/>
        </p:nvSpPr>
        <p:spPr>
          <a:xfrm>
            <a:off x="2376485" y="1571268"/>
            <a:ext cx="3449137" cy="721213"/>
          </a:xfrm>
          <a:prstGeom prst="wedgeRoundRectCallout">
            <a:avLst>
              <a:gd name="adj1" fmla="val -66726"/>
              <a:gd name="adj2" fmla="val 3792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他ごと</a:t>
            </a:r>
            <a:r>
              <a:rPr kumimoji="1" lang="ja-JP" altLang="en-US" dirty="0" smtClean="0"/>
              <a:t>をやってる。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＝ </a:t>
            </a:r>
            <a:r>
              <a:rPr lang="en-US" altLang="ja-JP" dirty="0">
                <a:solidFill>
                  <a:srgbClr val="FF0000"/>
                </a:solidFill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</a:rPr>
              <a:t>UI</a:t>
            </a:r>
            <a:r>
              <a:rPr lang="ja-JP" altLang="en-US" dirty="0" smtClean="0">
                <a:solidFill>
                  <a:srgbClr val="FF0000"/>
                </a:solidFill>
              </a:rPr>
              <a:t>はブロックされない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8772143" y="4051733"/>
            <a:ext cx="3111271" cy="861551"/>
          </a:xfrm>
          <a:prstGeom prst="wedgeRoundRectCallout">
            <a:avLst>
              <a:gd name="adj1" fmla="val -67700"/>
              <a:gd name="adj2" fmla="val 4801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カーネル・ハードウェアが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勝手に実行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233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55" y="2643352"/>
            <a:ext cx="11323286" cy="211173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Hello </a:t>
            </a:r>
            <a:r>
              <a:rPr kumimoji="1" lang="ja-JP" altLang="en-US" dirty="0" smtClean="0"/>
              <a:t>非同期！　（非同期処理完了）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395773" y="3401914"/>
            <a:ext cx="1951772" cy="24384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821212" y="3992087"/>
            <a:ext cx="3445293" cy="24384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吹き出し 13"/>
          <p:cNvSpPr/>
          <p:nvPr/>
        </p:nvSpPr>
        <p:spPr>
          <a:xfrm>
            <a:off x="4191878" y="4803423"/>
            <a:ext cx="2745114" cy="584166"/>
          </a:xfrm>
          <a:prstGeom prst="wedgeRoundRectCallout">
            <a:avLst>
              <a:gd name="adj1" fmla="val -37856"/>
              <a:gd name="adj2" fmla="val -1404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await</a:t>
            </a:r>
            <a:r>
              <a:rPr lang="ja-JP" altLang="en-US" dirty="0" smtClean="0"/>
              <a:t>以降を継続実行</a:t>
            </a:r>
            <a:endParaRPr kumimoji="1" lang="ja-JP" altLang="en-US" dirty="0"/>
          </a:p>
        </p:txBody>
      </p:sp>
      <p:sp>
        <p:nvSpPr>
          <p:cNvPr id="24" name="直方体 23"/>
          <p:cNvSpPr/>
          <p:nvPr/>
        </p:nvSpPr>
        <p:spPr>
          <a:xfrm>
            <a:off x="97535" y="1680158"/>
            <a:ext cx="1511808" cy="503288"/>
          </a:xfrm>
          <a:prstGeom prst="cube">
            <a:avLst>
              <a:gd name="adj" fmla="val 89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スレッド１</a:t>
            </a:r>
            <a:endParaRPr kumimoji="1" lang="ja-JP" altLang="en-US" dirty="0"/>
          </a:p>
        </p:txBody>
      </p:sp>
      <p:cxnSp>
        <p:nvCxnSpPr>
          <p:cNvPr id="17" name="曲線コネクタ 16"/>
          <p:cNvCxnSpPr>
            <a:stCxn id="24" idx="4"/>
            <a:endCxn id="6" idx="0"/>
          </p:cNvCxnSpPr>
          <p:nvPr/>
        </p:nvCxnSpPr>
        <p:spPr>
          <a:xfrm>
            <a:off x="1564284" y="1954332"/>
            <a:ext cx="807375" cy="1447582"/>
          </a:xfrm>
          <a:prstGeom prst="curved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直方体 33"/>
          <p:cNvSpPr/>
          <p:nvPr/>
        </p:nvSpPr>
        <p:spPr>
          <a:xfrm>
            <a:off x="97535" y="5481354"/>
            <a:ext cx="1511808" cy="503288"/>
          </a:xfrm>
          <a:prstGeom prst="cube">
            <a:avLst>
              <a:gd name="adj" fmla="val 89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スレッド１</a:t>
            </a:r>
            <a:endParaRPr kumimoji="1" lang="ja-JP" altLang="en-US" dirty="0"/>
          </a:p>
        </p:txBody>
      </p:sp>
      <p:cxnSp>
        <p:nvCxnSpPr>
          <p:cNvPr id="22" name="曲線コネクタ 21"/>
          <p:cNvCxnSpPr>
            <a:stCxn id="21" idx="2"/>
            <a:endCxn id="34" idx="1"/>
          </p:cNvCxnSpPr>
          <p:nvPr/>
        </p:nvCxnSpPr>
        <p:spPr>
          <a:xfrm rot="5400000">
            <a:off x="508061" y="4900943"/>
            <a:ext cx="948318" cy="302622"/>
          </a:xfrm>
          <a:prstGeom prst="curvedConnector3">
            <a:avLst>
              <a:gd name="adj1" fmla="val 50000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線コネクタ 24"/>
          <p:cNvCxnSpPr>
            <a:stCxn id="6" idx="2"/>
            <a:endCxn id="8" idx="0"/>
          </p:cNvCxnSpPr>
          <p:nvPr/>
        </p:nvCxnSpPr>
        <p:spPr>
          <a:xfrm rot="16200000" flipH="1">
            <a:off x="2784593" y="3232820"/>
            <a:ext cx="346333" cy="1172200"/>
          </a:xfrm>
          <a:prstGeom prst="curvedConnector3">
            <a:avLst>
              <a:gd name="adj1" fmla="val 50000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直方体 27"/>
          <p:cNvSpPr/>
          <p:nvPr/>
        </p:nvSpPr>
        <p:spPr>
          <a:xfrm>
            <a:off x="7456091" y="4021360"/>
            <a:ext cx="2139695" cy="764880"/>
          </a:xfrm>
          <a:prstGeom prst="cube">
            <a:avLst>
              <a:gd name="adj" fmla="val 89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非同期処理</a:t>
            </a:r>
            <a:endParaRPr kumimoji="1" lang="ja-JP" altLang="en-US" dirty="0"/>
          </a:p>
        </p:txBody>
      </p:sp>
      <p:cxnSp>
        <p:nvCxnSpPr>
          <p:cNvPr id="29" name="曲線コネクタ 28"/>
          <p:cNvCxnSpPr>
            <a:stCxn id="28" idx="1"/>
          </p:cNvCxnSpPr>
          <p:nvPr/>
        </p:nvCxnSpPr>
        <p:spPr>
          <a:xfrm rot="16200000" flipV="1">
            <a:off x="3932510" y="-469349"/>
            <a:ext cx="2282059" cy="6836320"/>
          </a:xfrm>
          <a:prstGeom prst="curvedConnector2">
            <a:avLst/>
          </a:prstGeom>
          <a:ln w="381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吹き出し 29"/>
          <p:cNvSpPr/>
          <p:nvPr/>
        </p:nvSpPr>
        <p:spPr>
          <a:xfrm>
            <a:off x="6643484" y="1547326"/>
            <a:ext cx="3111271" cy="861551"/>
          </a:xfrm>
          <a:prstGeom prst="wedgeRoundRectCallout">
            <a:avLst>
              <a:gd name="adj1" fmla="val -67700"/>
              <a:gd name="adj2" fmla="val 4801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処理</a:t>
            </a:r>
            <a:r>
              <a:rPr lang="ja-JP" altLang="en-US" dirty="0" smtClean="0"/>
              <a:t>の完了がスレッド１に通知され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930523" y="2963024"/>
            <a:ext cx="65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完了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" name="メモ 39"/>
          <p:cNvSpPr/>
          <p:nvPr/>
        </p:nvSpPr>
        <p:spPr>
          <a:xfrm>
            <a:off x="8199120" y="5526414"/>
            <a:ext cx="3401569" cy="1002402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スレッド１が処理を</a:t>
            </a:r>
            <a:r>
              <a:rPr lang="ja-JP" altLang="en-US" dirty="0" smtClean="0"/>
              <a:t>継続実行</a:t>
            </a:r>
            <a:endParaRPr lang="en-US" altLang="ja-JP" dirty="0"/>
          </a:p>
          <a:p>
            <a:pPr algn="ctr"/>
            <a:r>
              <a:rPr lang="ja-JP" altLang="en-US" dirty="0"/>
              <a:t>していることに注意！！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1428618" y="4173266"/>
            <a:ext cx="180726" cy="24384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43168" y="4334255"/>
            <a:ext cx="180726" cy="24384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曲線コネクタ 22"/>
          <p:cNvCxnSpPr>
            <a:stCxn id="8" idx="1"/>
            <a:endCxn id="19" idx="3"/>
          </p:cNvCxnSpPr>
          <p:nvPr/>
        </p:nvCxnSpPr>
        <p:spPr>
          <a:xfrm rot="10800000" flipV="1">
            <a:off x="1609344" y="4114006"/>
            <a:ext cx="211868" cy="181179"/>
          </a:xfrm>
          <a:prstGeom prst="curvedConnector3">
            <a:avLst>
              <a:gd name="adj1" fmla="val 50000"/>
            </a:avLst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線コネクタ 30"/>
          <p:cNvCxnSpPr>
            <a:stCxn id="19" idx="1"/>
            <a:endCxn id="21" idx="3"/>
          </p:cNvCxnSpPr>
          <p:nvPr/>
        </p:nvCxnSpPr>
        <p:spPr>
          <a:xfrm rot="10800000" flipV="1">
            <a:off x="1223894" y="4295185"/>
            <a:ext cx="204724" cy="160989"/>
          </a:xfrm>
          <a:prstGeom prst="curvedConnector3">
            <a:avLst>
              <a:gd name="adj1" fmla="val 50000"/>
            </a:avLst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671986"/>
            <a:ext cx="9916344" cy="40690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少し</a:t>
            </a:r>
            <a:r>
              <a:rPr kumimoji="1" lang="en-US" altLang="ja-JP" dirty="0" smtClean="0">
                <a:solidFill>
                  <a:srgbClr val="FF0000"/>
                </a:solidFill>
              </a:rPr>
              <a:t>await</a:t>
            </a:r>
            <a:r>
              <a:rPr kumimoji="1" lang="ja-JP" altLang="en-US" dirty="0" smtClean="0"/>
              <a:t>をバラしてみる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574370"/>
            <a:ext cx="10554574" cy="431214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C# 4.0</a:t>
            </a:r>
            <a:r>
              <a:rPr lang="ja-JP" altLang="en-US" sz="2000" dirty="0" err="1" smtClean="0"/>
              <a:t>での</a:t>
            </a:r>
            <a:r>
              <a:rPr lang="ja-JP" altLang="en-US" sz="2000" dirty="0" smtClean="0"/>
              <a:t>非同期処理は、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ContinueWith</a:t>
            </a:r>
            <a:r>
              <a:rPr lang="ja-JP" altLang="en-US" sz="2000" dirty="0" smtClean="0"/>
              <a:t>を使用して継続処理を書いていました。</a:t>
            </a:r>
            <a:endParaRPr kumimoji="1" lang="ja-JP" altLang="en-US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1159445" y="3004166"/>
            <a:ext cx="3172195" cy="539812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536193" y="3536004"/>
            <a:ext cx="9198864" cy="197477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曲線コネクタ 7"/>
          <p:cNvCxnSpPr>
            <a:stCxn id="6" idx="1"/>
            <a:endCxn id="13" idx="1"/>
          </p:cNvCxnSpPr>
          <p:nvPr/>
        </p:nvCxnSpPr>
        <p:spPr>
          <a:xfrm rot="10800000" flipV="1">
            <a:off x="910271" y="3634742"/>
            <a:ext cx="625923" cy="2437881"/>
          </a:xfrm>
          <a:prstGeom prst="curved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直方体 10"/>
          <p:cNvSpPr/>
          <p:nvPr/>
        </p:nvSpPr>
        <p:spPr>
          <a:xfrm>
            <a:off x="305783" y="2201297"/>
            <a:ext cx="1511808" cy="503288"/>
          </a:xfrm>
          <a:prstGeom prst="cube">
            <a:avLst>
              <a:gd name="adj" fmla="val 89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スレッド１</a:t>
            </a:r>
            <a:endParaRPr kumimoji="1" lang="ja-JP" altLang="en-US" dirty="0"/>
          </a:p>
        </p:txBody>
      </p:sp>
      <p:cxnSp>
        <p:nvCxnSpPr>
          <p:cNvPr id="12" name="曲線コネクタ 11"/>
          <p:cNvCxnSpPr>
            <a:stCxn id="11" idx="4"/>
            <a:endCxn id="5" idx="0"/>
          </p:cNvCxnSpPr>
          <p:nvPr/>
        </p:nvCxnSpPr>
        <p:spPr>
          <a:xfrm>
            <a:off x="1772532" y="2475471"/>
            <a:ext cx="973011" cy="528695"/>
          </a:xfrm>
          <a:prstGeom prst="curved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直方体 12"/>
          <p:cNvSpPr/>
          <p:nvPr/>
        </p:nvSpPr>
        <p:spPr>
          <a:xfrm>
            <a:off x="176896" y="6027565"/>
            <a:ext cx="1511808" cy="503288"/>
          </a:xfrm>
          <a:prstGeom prst="cube">
            <a:avLst>
              <a:gd name="adj" fmla="val 89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スレッド１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1933426" y="4033062"/>
            <a:ext cx="4412510" cy="241041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635492" y="5900533"/>
            <a:ext cx="3804866" cy="792213"/>
          </a:xfrm>
          <a:prstGeom prst="wedgeRoundRectCallout">
            <a:avLst>
              <a:gd name="adj1" fmla="val -66507"/>
              <a:gd name="adj2" fmla="val -3708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このラムダ式は、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コールバックとして実行される</a:t>
            </a:r>
            <a:endParaRPr kumimoji="1" lang="ja-JP" altLang="en-US" dirty="0"/>
          </a:p>
        </p:txBody>
      </p:sp>
      <p:sp>
        <p:nvSpPr>
          <p:cNvPr id="33" name="直方体 32"/>
          <p:cNvSpPr/>
          <p:nvPr/>
        </p:nvSpPr>
        <p:spPr>
          <a:xfrm>
            <a:off x="8633743" y="4041163"/>
            <a:ext cx="2139695" cy="764880"/>
          </a:xfrm>
          <a:prstGeom prst="cube">
            <a:avLst>
              <a:gd name="adj" fmla="val 89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非同期処理</a:t>
            </a:r>
            <a:endParaRPr kumimoji="1" lang="ja-JP" altLang="en-US" dirty="0"/>
          </a:p>
        </p:txBody>
      </p:sp>
      <p:cxnSp>
        <p:nvCxnSpPr>
          <p:cNvPr id="34" name="曲線コネクタ 33"/>
          <p:cNvCxnSpPr>
            <a:endCxn id="33" idx="1"/>
          </p:cNvCxnSpPr>
          <p:nvPr/>
        </p:nvCxnSpPr>
        <p:spPr>
          <a:xfrm>
            <a:off x="8918448" y="3659957"/>
            <a:ext cx="750903" cy="449686"/>
          </a:xfrm>
          <a:prstGeom prst="curved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曲線コネクタ 37"/>
          <p:cNvCxnSpPr>
            <a:stCxn id="46" idx="3"/>
            <a:endCxn id="28" idx="3"/>
          </p:cNvCxnSpPr>
          <p:nvPr/>
        </p:nvCxnSpPr>
        <p:spPr>
          <a:xfrm rot="5400000">
            <a:off x="6634609" y="4643666"/>
            <a:ext cx="305929" cy="883273"/>
          </a:xfrm>
          <a:prstGeom prst="curved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直方体 45"/>
          <p:cNvSpPr/>
          <p:nvPr/>
        </p:nvSpPr>
        <p:spPr>
          <a:xfrm>
            <a:off x="6495835" y="4429050"/>
            <a:ext cx="1511808" cy="503288"/>
          </a:xfrm>
          <a:prstGeom prst="cube">
            <a:avLst>
              <a:gd name="adj" fmla="val 89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スレッド２</a:t>
            </a:r>
            <a:endParaRPr kumimoji="1" lang="ja-JP" altLang="en-US" dirty="0"/>
          </a:p>
        </p:txBody>
      </p:sp>
      <p:cxnSp>
        <p:nvCxnSpPr>
          <p:cNvPr id="53" name="曲線コネクタ 52"/>
          <p:cNvCxnSpPr>
            <a:stCxn id="33" idx="2"/>
            <a:endCxn id="46" idx="4"/>
          </p:cNvCxnSpPr>
          <p:nvPr/>
        </p:nvCxnSpPr>
        <p:spPr>
          <a:xfrm rot="10800000" flipV="1">
            <a:off x="7962585" y="4457842"/>
            <a:ext cx="671159" cy="24538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1536193" y="3752921"/>
            <a:ext cx="1139274" cy="197477"/>
          </a:xfrm>
          <a:prstGeom prst="rect">
            <a:avLst/>
          </a:prstGeom>
          <a:solidFill>
            <a:schemeClr val="accent3">
              <a:alpha val="3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吹き出し 19"/>
          <p:cNvSpPr/>
          <p:nvPr/>
        </p:nvSpPr>
        <p:spPr>
          <a:xfrm>
            <a:off x="8298164" y="762717"/>
            <a:ext cx="3359873" cy="792213"/>
          </a:xfrm>
          <a:prstGeom prst="wedgeRoundRectCallout">
            <a:avLst>
              <a:gd name="adj1" fmla="val -63169"/>
              <a:gd name="adj2" fmla="val 4681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JavaScript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イベントコールバックに近い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413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44" y="1663241"/>
            <a:ext cx="8346192" cy="342478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16" y="5148250"/>
            <a:ext cx="8157216" cy="15212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これが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こうなった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514986" y="2785393"/>
            <a:ext cx="3942147" cy="2103933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2729733" y="4755514"/>
            <a:ext cx="1694688" cy="61569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5973994" y="3242593"/>
            <a:ext cx="5408004" cy="981456"/>
          </a:xfrm>
          <a:prstGeom prst="wedgeRoundRectCallout">
            <a:avLst>
              <a:gd name="adj1" fmla="val -62603"/>
              <a:gd name="adj2" fmla="val -3679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await</a:t>
            </a:r>
            <a:r>
              <a:rPr lang="ja-JP" altLang="en-US" dirty="0" smtClean="0"/>
              <a:t>以降がコールバック実行されているという</a:t>
            </a:r>
            <a:r>
              <a:rPr kumimoji="1" lang="ja-JP" altLang="en-US" dirty="0" smtClean="0"/>
              <a:t>イメージがあれば、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async</a:t>
            </a:r>
            <a:r>
              <a:rPr kumimoji="1" lang="en-US" altLang="ja-JP" dirty="0" smtClean="0"/>
              <a:t>-</a:t>
            </a:r>
            <a:r>
              <a:rPr kumimoji="1" lang="en-US" altLang="ja-JP" dirty="0" smtClean="0">
                <a:solidFill>
                  <a:srgbClr val="FF0000"/>
                </a:solidFill>
              </a:rPr>
              <a:t>await</a:t>
            </a:r>
            <a:r>
              <a:rPr kumimoji="1" lang="ja-JP" altLang="en-US" dirty="0" smtClean="0"/>
              <a:t>は怖くない！</a:t>
            </a:r>
            <a:endParaRPr lang="en-US" altLang="ja-JP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1201907" y="5666098"/>
            <a:ext cx="1425469" cy="222638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466585" y="6049466"/>
            <a:ext cx="2526296" cy="234851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201907" y="6242073"/>
            <a:ext cx="162549" cy="234851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937229" y="6361058"/>
            <a:ext cx="162549" cy="234851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627377" y="5666098"/>
            <a:ext cx="382524" cy="222638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261533" y="2562755"/>
            <a:ext cx="901700" cy="176212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647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await</a:t>
            </a:r>
            <a:r>
              <a:rPr lang="ja-JP" altLang="en-US" dirty="0" smtClean="0"/>
              <a:t>以降の処理を行うスレッド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401233"/>
            <a:ext cx="10554574" cy="2163233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2000" dirty="0" smtClean="0"/>
              <a:t>await</a:t>
            </a:r>
            <a:r>
              <a:rPr kumimoji="1" lang="ja-JP" altLang="en-US" sz="2000" dirty="0" smtClean="0"/>
              <a:t>で待機後の処理は、</a:t>
            </a:r>
            <a:r>
              <a:rPr lang="ja-JP" altLang="en-US" sz="2000" dirty="0">
                <a:solidFill>
                  <a:srgbClr val="FF0000"/>
                </a:solidFill>
              </a:rPr>
              <a:t>メインスレッド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（</a:t>
            </a:r>
            <a:r>
              <a:rPr lang="ja-JP" altLang="en-US" sz="2000" dirty="0">
                <a:solidFill>
                  <a:srgbClr val="FF0000"/>
                </a:solidFill>
              </a:rPr>
              <a:t>スレッド</a:t>
            </a:r>
            <a:r>
              <a:rPr lang="ja-JP" altLang="en-US" sz="2000" dirty="0" smtClean="0">
                <a:solidFill>
                  <a:srgbClr val="FF0000"/>
                </a:solidFill>
              </a:rPr>
              <a:t>１・</a:t>
            </a:r>
            <a:r>
              <a:rPr lang="en-US" altLang="ja-JP" sz="2000" dirty="0" smtClean="0">
                <a:solidFill>
                  <a:srgbClr val="FF0000"/>
                </a:solidFill>
              </a:rPr>
              <a:t>UI</a:t>
            </a:r>
            <a:r>
              <a:rPr lang="ja-JP" altLang="en-US" sz="2000" dirty="0" smtClean="0">
                <a:solidFill>
                  <a:srgbClr val="FF0000"/>
                </a:solidFill>
              </a:rPr>
              <a:t>スレッド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）が実行</a:t>
            </a:r>
            <a:r>
              <a:rPr kumimoji="1" lang="ja-JP" altLang="en-US" sz="2000" dirty="0" smtClean="0"/>
              <a:t>する。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そのため、</a:t>
            </a:r>
            <a:r>
              <a:rPr lang="en-US" altLang="ja-JP" sz="2000" dirty="0" smtClean="0"/>
              <a:t>Dispatcher</a:t>
            </a:r>
            <a:r>
              <a:rPr lang="ja-JP" altLang="en-US" sz="2000" dirty="0" smtClean="0"/>
              <a:t>を使って同期しなくても、</a:t>
            </a:r>
            <a:r>
              <a:rPr lang="en-US" altLang="ja-JP" sz="2000" dirty="0" smtClean="0">
                <a:solidFill>
                  <a:srgbClr val="FF0000"/>
                </a:solidFill>
              </a:rPr>
              <a:t>GUI</a:t>
            </a:r>
            <a:r>
              <a:rPr lang="ja-JP" altLang="en-US" sz="2000" dirty="0" smtClean="0">
                <a:solidFill>
                  <a:srgbClr val="FF0000"/>
                </a:solidFill>
              </a:rPr>
              <a:t>を直接操作できる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メインスレッドへの処理の移譲は、</a:t>
            </a:r>
            <a:r>
              <a:rPr kumimoji="1" lang="en-US" altLang="ja-JP" sz="2000" dirty="0" smtClean="0"/>
              <a:t>Task</a:t>
            </a:r>
            <a:r>
              <a:rPr kumimoji="1" lang="ja-JP" altLang="en-US" sz="2000" dirty="0" smtClean="0"/>
              <a:t>クラス内で、</a:t>
            </a:r>
            <a:r>
              <a:rPr kumimoji="1" lang="en-US" altLang="ja-JP" sz="2000" dirty="0" err="1" smtClean="0"/>
              <a:t>SynchronizationContext</a:t>
            </a:r>
            <a:r>
              <a:rPr kumimoji="1" lang="ja-JP" altLang="en-US" sz="2000" dirty="0" smtClean="0"/>
              <a:t>クラスを暗黙に使用することで実現している。</a:t>
            </a:r>
            <a:endParaRPr kumimoji="1" lang="en-US" altLang="ja-JP" sz="2000" dirty="0" smtClean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 algn="ctr">
              <a:buNone/>
            </a:pPr>
            <a:r>
              <a:rPr kumimoji="1" lang="ja-JP" altLang="en-US" sz="3200" dirty="0" smtClean="0"/>
              <a:t>が、</a:t>
            </a:r>
            <a:endParaRPr kumimoji="1" lang="ja-JP" altLang="en-US" sz="3200" dirty="0"/>
          </a:p>
        </p:txBody>
      </p:sp>
      <p:sp>
        <p:nvSpPr>
          <p:cNvPr id="4" name="メモ 3"/>
          <p:cNvSpPr/>
          <p:nvPr/>
        </p:nvSpPr>
        <p:spPr>
          <a:xfrm>
            <a:off x="560832" y="3731282"/>
            <a:ext cx="11204448" cy="2570984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→とりあえず</a:t>
            </a:r>
            <a:r>
              <a:rPr lang="ja-JP" altLang="en-US" sz="3200" dirty="0" smtClean="0"/>
              <a:t>、</a:t>
            </a:r>
            <a:r>
              <a:rPr lang="en-US" altLang="ja-JP" sz="3200" dirty="0" smtClean="0"/>
              <a:t>UI</a:t>
            </a:r>
            <a:r>
              <a:rPr lang="ja-JP" altLang="en-US" sz="3200" dirty="0" smtClean="0"/>
              <a:t>スレッド上</a:t>
            </a:r>
            <a:r>
              <a:rPr lang="ja-JP" altLang="en-US" sz="3200" dirty="0"/>
              <a:t>で</a:t>
            </a:r>
            <a:r>
              <a:rPr lang="en-US" altLang="ja-JP" sz="3200" dirty="0"/>
              <a:t>await</a:t>
            </a:r>
            <a:r>
              <a:rPr lang="ja-JP" altLang="en-US" sz="3200" dirty="0"/>
              <a:t>した場合は</a:t>
            </a:r>
            <a:r>
              <a:rPr lang="ja-JP" altLang="en-US" sz="3200" dirty="0" smtClean="0"/>
              <a:t>、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非同期</a:t>
            </a:r>
            <a:r>
              <a:rPr lang="ja-JP" altLang="en-US" sz="3200" dirty="0"/>
              <a:t>処理完了後の処理も、</a:t>
            </a:r>
            <a:r>
              <a:rPr lang="ja-JP" altLang="en-US" sz="3200" dirty="0">
                <a:solidFill>
                  <a:srgbClr val="FF0000"/>
                </a:solidFill>
              </a:rPr>
              <a:t>自動的</a:t>
            </a:r>
            <a:r>
              <a:rPr lang="ja-JP" altLang="en-US" sz="3200" dirty="0" smtClean="0">
                <a:solidFill>
                  <a:srgbClr val="FF0000"/>
                </a:solidFill>
              </a:rPr>
              <a:t>に</a:t>
            </a:r>
            <a:r>
              <a:rPr lang="en-US" altLang="ja-JP" sz="3200" dirty="0" smtClean="0">
                <a:solidFill>
                  <a:srgbClr val="FF0000"/>
                </a:solidFill>
              </a:rPr>
              <a:t>UI</a:t>
            </a:r>
            <a:r>
              <a:rPr lang="ja-JP" altLang="en-US" sz="3200" dirty="0" smtClean="0">
                <a:solidFill>
                  <a:srgbClr val="FF0000"/>
                </a:solidFill>
              </a:rPr>
              <a:t>スレッドで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</a:rPr>
              <a:t>実行</a:t>
            </a:r>
            <a:r>
              <a:rPr lang="ja-JP" altLang="en-US" sz="3200" dirty="0">
                <a:solidFill>
                  <a:srgbClr val="FF0000"/>
                </a:solidFill>
              </a:rPr>
              <a:t>される</a:t>
            </a:r>
            <a:r>
              <a:rPr lang="ja-JP" altLang="en-US" sz="3200" dirty="0"/>
              <a:t>ことを覚えておけば</a:t>
            </a:r>
            <a:r>
              <a:rPr lang="en-US" altLang="ja-JP" sz="3200" dirty="0" smtClean="0"/>
              <a:t>OK</a:t>
            </a:r>
          </a:p>
          <a:p>
            <a:pPr algn="ctr"/>
            <a:r>
              <a:rPr lang="ja-JP" altLang="en-US" sz="3200" dirty="0" smtClean="0"/>
              <a:t>（</a:t>
            </a:r>
            <a:r>
              <a:rPr lang="en-US" altLang="ja-JP" sz="3200" dirty="0" smtClean="0"/>
              <a:t>WPF/WP/</a:t>
            </a:r>
            <a:r>
              <a:rPr lang="ja-JP" altLang="en-US" sz="3200" dirty="0" smtClean="0"/>
              <a:t>ストアアプリ</a:t>
            </a:r>
            <a:r>
              <a:rPr kumimoji="1" lang="ja-JP" altLang="en-US" sz="3200" dirty="0" smtClean="0"/>
              <a:t>の</a:t>
            </a:r>
            <a:r>
              <a:rPr kumimoji="1" lang="ja-JP" altLang="en-US" sz="3200" dirty="0"/>
              <a:t>場合）</a:t>
            </a:r>
            <a:r>
              <a:rPr kumimoji="1" lang="ja-JP" altLang="en-US" sz="3200" dirty="0" smtClean="0"/>
              <a:t>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90950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非同期対応メソッドとは？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HttpClient</a:t>
            </a:r>
            <a:r>
              <a:rPr lang="ja-JP" altLang="en-US" dirty="0" smtClean="0"/>
              <a:t>の例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72" y="1578699"/>
            <a:ext cx="10900710" cy="3431965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5081564" y="5529515"/>
            <a:ext cx="3419885" cy="800366"/>
          </a:xfrm>
          <a:prstGeom prst="wedgeRoundRectCallout">
            <a:avLst>
              <a:gd name="adj1" fmla="val -43655"/>
              <a:gd name="adj2" fmla="val -1180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メソッド名に「～</a:t>
            </a:r>
            <a:r>
              <a:rPr lang="en-US" altLang="ja-JP" dirty="0" err="1" smtClean="0"/>
              <a:t>Async</a:t>
            </a:r>
            <a:r>
              <a:rPr lang="ja-JP" altLang="en-US" dirty="0" smtClean="0"/>
              <a:t>」と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付けるのは</a:t>
            </a:r>
            <a:r>
              <a:rPr lang="ja-JP" altLang="en-US" dirty="0" smtClean="0">
                <a:solidFill>
                  <a:srgbClr val="FF0000"/>
                </a:solidFill>
              </a:rPr>
              <a:t>慣例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47532" y="4738816"/>
            <a:ext cx="2604338" cy="271848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1547532" y="5438208"/>
            <a:ext cx="2425165" cy="584166"/>
          </a:xfrm>
          <a:prstGeom prst="wedgeRoundRectCallout">
            <a:avLst>
              <a:gd name="adj1" fmla="val -36073"/>
              <a:gd name="adj2" fmla="val -12348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Task</a:t>
            </a:r>
            <a:r>
              <a:rPr lang="ja-JP" altLang="en-US" dirty="0" smtClean="0">
                <a:solidFill>
                  <a:schemeClr val="tx1"/>
                </a:solidFill>
              </a:rPr>
              <a:t>クラスを返す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メモ 8"/>
          <p:cNvSpPr/>
          <p:nvPr/>
        </p:nvSpPr>
        <p:spPr>
          <a:xfrm>
            <a:off x="8342934" y="4306333"/>
            <a:ext cx="3502063" cy="864965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内部で</a:t>
            </a:r>
            <a:r>
              <a:rPr lang="en-US" altLang="ja-JP" dirty="0" err="1" smtClean="0">
                <a:solidFill>
                  <a:srgbClr val="FF0000"/>
                </a:solidFill>
              </a:rPr>
              <a:t>async</a:t>
            </a:r>
            <a:r>
              <a:rPr lang="en-US" altLang="ja-JP" dirty="0" smtClean="0"/>
              <a:t>-</a:t>
            </a:r>
            <a:r>
              <a:rPr lang="en-US" altLang="ja-JP" dirty="0" smtClean="0">
                <a:solidFill>
                  <a:srgbClr val="FF0000"/>
                </a:solidFill>
              </a:rPr>
              <a:t>await</a:t>
            </a:r>
            <a:r>
              <a:rPr lang="ja-JP" altLang="en-US" dirty="0" smtClean="0"/>
              <a:t>を使って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いるかどうかは</a:t>
            </a:r>
            <a:r>
              <a:rPr lang="ja-JP" altLang="en-US" dirty="0" smtClean="0">
                <a:solidFill>
                  <a:srgbClr val="FF0000"/>
                </a:solidFill>
              </a:rPr>
              <a:t>関係ない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95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ところで、応答性が悪い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11" y="1608695"/>
            <a:ext cx="3243648" cy="216572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319" y="1608695"/>
            <a:ext cx="3249827" cy="2169854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3824416" y="2168611"/>
            <a:ext cx="1661984" cy="1186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966916" y="3917094"/>
            <a:ext cx="3688492" cy="1013254"/>
          </a:xfrm>
          <a:prstGeom prst="wedgeRoundRectCallout">
            <a:avLst>
              <a:gd name="adj1" fmla="val 35643"/>
              <a:gd name="adj2" fmla="val -10505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待つこと数十秒。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しかも、その間</a:t>
            </a:r>
            <a:r>
              <a:rPr kumimoji="1" lang="en-US" altLang="ja-JP" dirty="0" smtClean="0"/>
              <a:t>GUI</a:t>
            </a:r>
            <a:r>
              <a:rPr kumimoji="1" lang="ja-JP" altLang="en-US" dirty="0" smtClean="0"/>
              <a:t>がロック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8677532" y="1958548"/>
            <a:ext cx="2888393" cy="654906"/>
          </a:xfrm>
          <a:prstGeom prst="wedgeRoundRectCallout">
            <a:avLst>
              <a:gd name="adj1" fmla="val -68853"/>
              <a:gd name="adj2" fmla="val 4599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いきなり全件表示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875" y="3016679"/>
            <a:ext cx="3015049" cy="3533113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5662482" y="4930348"/>
            <a:ext cx="2888393" cy="654906"/>
          </a:xfrm>
          <a:prstGeom prst="wedgeRoundRectCallout">
            <a:avLst>
              <a:gd name="adj1" fmla="val 71254"/>
              <a:gd name="adj2" fmla="val -5306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何コレ</a:t>
            </a:r>
            <a:r>
              <a:rPr kumimoji="1" lang="en-US" altLang="ja-JP" dirty="0" smtClean="0"/>
              <a:t>… </a:t>
            </a:r>
            <a:r>
              <a:rPr kumimoji="1" lang="ja-JP" altLang="en-US" sz="3200" dirty="0" smtClean="0"/>
              <a:t>（怒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96105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55" y="2669059"/>
            <a:ext cx="11323286" cy="2111739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972207" y="2987325"/>
            <a:ext cx="4225160" cy="367573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930869" y="3408445"/>
            <a:ext cx="2668090" cy="242718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771610" y="3651460"/>
            <a:ext cx="10157631" cy="24384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非同期にしたはずなんです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574370"/>
            <a:ext cx="10554574" cy="798127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非同期処理にしたのは、</a:t>
            </a:r>
            <a:r>
              <a:rPr kumimoji="1" lang="en-US" altLang="ja-JP" sz="2000" dirty="0" err="1" smtClean="0"/>
              <a:t>HttpClient</a:t>
            </a:r>
            <a:r>
              <a:rPr kumimoji="1" lang="ja-JP" altLang="en-US" sz="2000" dirty="0" smtClean="0"/>
              <a:t>がウェブサーバーに要求を投げて、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HTTP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接続が確立された所まで</a:t>
            </a:r>
            <a:r>
              <a:rPr kumimoji="1" lang="ja-JP" altLang="en-US" sz="2000" dirty="0" smtClean="0"/>
              <a:t>です。</a:t>
            </a:r>
            <a:endParaRPr kumimoji="1" lang="ja-JP" altLang="en-US" sz="2000" dirty="0"/>
          </a:p>
        </p:txBody>
      </p:sp>
      <p:sp>
        <p:nvSpPr>
          <p:cNvPr id="8" name="直方体 7"/>
          <p:cNvSpPr/>
          <p:nvPr/>
        </p:nvSpPr>
        <p:spPr>
          <a:xfrm>
            <a:off x="8145577" y="4489176"/>
            <a:ext cx="2139695" cy="764880"/>
          </a:xfrm>
          <a:prstGeom prst="cube">
            <a:avLst>
              <a:gd name="adj" fmla="val 89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非同期処理</a:t>
            </a:r>
            <a:endParaRPr kumimoji="1" lang="ja-JP" altLang="en-US" dirty="0"/>
          </a:p>
        </p:txBody>
      </p:sp>
      <p:cxnSp>
        <p:nvCxnSpPr>
          <p:cNvPr id="9" name="曲線コネクタ 8"/>
          <p:cNvCxnSpPr>
            <a:endCxn id="8" idx="1"/>
          </p:cNvCxnSpPr>
          <p:nvPr/>
        </p:nvCxnSpPr>
        <p:spPr>
          <a:xfrm rot="16200000" flipH="1">
            <a:off x="8521042" y="3897513"/>
            <a:ext cx="667254" cy="65303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角丸四角形吹き出し 9"/>
          <p:cNvSpPr/>
          <p:nvPr/>
        </p:nvSpPr>
        <p:spPr>
          <a:xfrm>
            <a:off x="2970999" y="4633564"/>
            <a:ext cx="3831419" cy="1129635"/>
          </a:xfrm>
          <a:prstGeom prst="wedgeRoundRectCallout">
            <a:avLst>
              <a:gd name="adj1" fmla="val -38548"/>
              <a:gd name="adj2" fmla="val -7837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ここの処理は同期実行、</a:t>
            </a:r>
            <a:endParaRPr lang="en-US" altLang="ja-JP" dirty="0" smtClean="0"/>
          </a:p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しかもメインスレッドで！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 smtClean="0"/>
              <a:t>＝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ここが遅いと</a:t>
            </a:r>
            <a:r>
              <a:rPr kumimoji="1" lang="en-US" altLang="ja-JP" dirty="0" smtClean="0">
                <a:solidFill>
                  <a:srgbClr val="FF0000"/>
                </a:solidFill>
              </a:rPr>
              <a:t>GUI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がロックする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84902" y="4032021"/>
            <a:ext cx="3517082" cy="234851"/>
          </a:xfrm>
          <a:prstGeom prst="rect">
            <a:avLst/>
          </a:prstGeom>
          <a:solidFill>
            <a:schemeClr val="accent2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326246" y="3416312"/>
            <a:ext cx="2040970" cy="234851"/>
          </a:xfrm>
          <a:prstGeom prst="rect">
            <a:avLst/>
          </a:prstGeom>
          <a:solidFill>
            <a:schemeClr val="accent2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167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列挙されたイメージデータをバインディング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39" y="2811669"/>
            <a:ext cx="6563762" cy="1607753"/>
          </a:xfrm>
          <a:prstGeom prst="rect">
            <a:avLst/>
          </a:prstGeom>
        </p:spPr>
      </p:pic>
      <p:sp>
        <p:nvSpPr>
          <p:cNvPr id="6" name="雲形吹き出し 5"/>
          <p:cNvSpPr/>
          <p:nvPr/>
        </p:nvSpPr>
        <p:spPr>
          <a:xfrm>
            <a:off x="4851401" y="4693469"/>
            <a:ext cx="6973099" cy="1670426"/>
          </a:xfrm>
          <a:prstGeom prst="cloudCallout">
            <a:avLst>
              <a:gd name="adj1" fmla="val -33242"/>
              <a:gd name="adj2" fmla="val -7139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メソッド全体が普通の同期メソッドなので、</a:t>
            </a:r>
            <a:endParaRPr lang="en-US" altLang="ja-JP" dirty="0" smtClean="0"/>
          </a:p>
          <a:p>
            <a:pPr algn="ctr"/>
            <a:r>
              <a:rPr kumimoji="1" lang="en-US" altLang="ja-JP" dirty="0" err="1" smtClean="0"/>
              <a:t>ExtractImages</a:t>
            </a:r>
            <a:r>
              <a:rPr kumimoji="1" lang="ja-JP" altLang="en-US" dirty="0" smtClean="0"/>
              <a:t>が内部でブロックされれば、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当然メインスレッドは動けない。</a:t>
            </a:r>
            <a:endParaRPr kumimoji="1" lang="ja-JP" altLang="en-US" dirty="0"/>
          </a:p>
        </p:txBody>
      </p:sp>
      <p:sp>
        <p:nvSpPr>
          <p:cNvPr id="7" name="直方体 6"/>
          <p:cNvSpPr/>
          <p:nvPr/>
        </p:nvSpPr>
        <p:spPr>
          <a:xfrm>
            <a:off x="573270" y="1871687"/>
            <a:ext cx="1511808" cy="503288"/>
          </a:xfrm>
          <a:prstGeom prst="cube">
            <a:avLst>
              <a:gd name="adj" fmla="val 89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スレッド１</a:t>
            </a:r>
            <a:endParaRPr kumimoji="1" lang="ja-JP" altLang="en-US" dirty="0"/>
          </a:p>
        </p:txBody>
      </p:sp>
      <p:cxnSp>
        <p:nvCxnSpPr>
          <p:cNvPr id="8" name="曲線コネクタ 7"/>
          <p:cNvCxnSpPr>
            <a:stCxn id="7" idx="4"/>
            <a:endCxn id="11" idx="0"/>
          </p:cNvCxnSpPr>
          <p:nvPr/>
        </p:nvCxnSpPr>
        <p:spPr>
          <a:xfrm>
            <a:off x="2040019" y="2145861"/>
            <a:ext cx="3691706" cy="1123450"/>
          </a:xfrm>
          <a:prstGeom prst="curved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4185320" y="3269311"/>
            <a:ext cx="3092810" cy="257115"/>
          </a:xfrm>
          <a:prstGeom prst="rect">
            <a:avLst/>
          </a:prstGeom>
          <a:solidFill>
            <a:schemeClr val="accent2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吹き出し 13"/>
          <p:cNvSpPr/>
          <p:nvPr/>
        </p:nvSpPr>
        <p:spPr>
          <a:xfrm>
            <a:off x="6868305" y="1742640"/>
            <a:ext cx="5128053" cy="1124403"/>
          </a:xfrm>
          <a:prstGeom prst="wedgeRoundRectCallout">
            <a:avLst>
              <a:gd name="adj1" fmla="val -42888"/>
              <a:gd name="adj2" fmla="val 853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ExtractImages</a:t>
            </a:r>
            <a:r>
              <a:rPr lang="ja-JP" altLang="en-US" dirty="0" smtClean="0"/>
              <a:t>メソッドが返す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「イテレーター（列挙子）」を</a:t>
            </a:r>
            <a:r>
              <a:rPr kumimoji="1" lang="ja-JP" altLang="en-US" dirty="0" smtClean="0"/>
              <a:t>列挙しながら、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バインディングしているコレクションに追加。</a:t>
            </a:r>
            <a:endParaRPr kumimoji="1" lang="ja-JP" altLang="en-US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352650" y="4564266"/>
            <a:ext cx="4236283" cy="1041928"/>
          </a:xfrm>
          <a:prstGeom prst="wedgeRoundRectCallout">
            <a:avLst>
              <a:gd name="adj1" fmla="val 44094"/>
              <a:gd name="adj2" fmla="val -1020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ObservableCollection</a:t>
            </a:r>
            <a:r>
              <a:rPr lang="en-US" altLang="ja-JP" dirty="0" smtClean="0"/>
              <a:t>&lt;T&gt;</a:t>
            </a:r>
            <a:r>
              <a:rPr lang="ja-JP" altLang="en-US" dirty="0" smtClean="0"/>
              <a:t>なので、</a:t>
            </a:r>
            <a:endParaRPr lang="en-US" altLang="ja-JP" dirty="0" smtClean="0"/>
          </a:p>
          <a:p>
            <a:pPr algn="ctr"/>
            <a:r>
              <a:rPr kumimoji="1" lang="en-US" altLang="ja-JP" dirty="0" smtClean="0"/>
              <a:t>Add</a:t>
            </a:r>
            <a:r>
              <a:rPr kumimoji="1" lang="ja-JP" altLang="en-US" dirty="0" smtClean="0"/>
              <a:t>する度に</a:t>
            </a:r>
            <a:r>
              <a:rPr kumimoji="1" lang="en-US" altLang="ja-JP" dirty="0" err="1" smtClean="0"/>
              <a:t>ListBox</a:t>
            </a:r>
            <a:r>
              <a:rPr kumimoji="1" lang="ja-JP" altLang="en-US" dirty="0" smtClean="0"/>
              <a:t>に通知されて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表示が更新される。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216471" y="3741782"/>
            <a:ext cx="1515254" cy="242718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87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肝心な部分の実装も非同期対応にしなきゃ！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4" y="1835959"/>
            <a:ext cx="10725409" cy="5022041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6917083" y="1819327"/>
            <a:ext cx="5128053" cy="1467632"/>
          </a:xfrm>
          <a:prstGeom prst="wedgeRoundRectCallout">
            <a:avLst>
              <a:gd name="adj1" fmla="val -63852"/>
              <a:gd name="adj2" fmla="val -408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ストリームを</a:t>
            </a:r>
            <a:r>
              <a:rPr lang="en-US" altLang="ja-JP" dirty="0" smtClean="0"/>
              <a:t>ZIP</a:t>
            </a:r>
            <a:r>
              <a:rPr lang="ja-JP" altLang="en-US" dirty="0" smtClean="0"/>
              <a:t>ファイルとして解析しつつ、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JPEG</a:t>
            </a:r>
            <a:r>
              <a:rPr lang="ja-JP" altLang="en-US" dirty="0" smtClean="0"/>
              <a:t>ファイルであればデコードして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イメージデータを返す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「イテレーター（列挙子）」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504375" y="4425202"/>
            <a:ext cx="1147757" cy="242718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メモ 7"/>
          <p:cNvSpPr/>
          <p:nvPr/>
        </p:nvSpPr>
        <p:spPr>
          <a:xfrm>
            <a:off x="6339429" y="4151118"/>
            <a:ext cx="5282101" cy="1097414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ZipReader</a:t>
            </a:r>
            <a:r>
              <a:rPr kumimoji="1" lang="en-US" altLang="ja-JP" dirty="0" smtClean="0">
                <a:solidFill>
                  <a:schemeClr val="tx1"/>
                </a:solidFill>
              </a:rPr>
              <a:t>(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ShartCompress</a:t>
            </a:r>
            <a:r>
              <a:rPr kumimoji="1" lang="en-US" altLang="ja-JP" dirty="0" smtClean="0">
                <a:solidFill>
                  <a:schemeClr val="tx1"/>
                </a:solidFill>
              </a:rPr>
              <a:t>) 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を使うことで、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解析しながら、逐次処理を行う事が出来る</a:t>
            </a:r>
            <a:r>
              <a:rPr kumimoji="1" lang="ja-JP" altLang="en-US" dirty="0" smtClean="0">
                <a:solidFill>
                  <a:schemeClr val="tx1"/>
                </a:solidFill>
              </a:rPr>
              <a:t>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＝全てのファイルを解凍する必要がない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9" name="メモ 8"/>
          <p:cNvSpPr/>
          <p:nvPr/>
        </p:nvSpPr>
        <p:spPr>
          <a:xfrm>
            <a:off x="6339429" y="5581129"/>
            <a:ext cx="5282101" cy="813493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しかし、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ZipReader</a:t>
            </a:r>
            <a:r>
              <a:rPr kumimoji="1" lang="ja-JP" altLang="en-US" dirty="0" smtClean="0">
                <a:solidFill>
                  <a:schemeClr val="tx1"/>
                </a:solidFill>
              </a:rPr>
              <a:t>も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JpegBitmapDecoder</a:t>
            </a:r>
            <a:r>
              <a:rPr kumimoji="1" lang="ja-JP" altLang="en-US" dirty="0" smtClean="0">
                <a:solidFill>
                  <a:schemeClr val="tx1"/>
                </a:solidFill>
              </a:rPr>
              <a:t>も、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非同期</a:t>
            </a:r>
            <a:r>
              <a:rPr kumimoji="1" lang="ja-JP" altLang="en-US" dirty="0">
                <a:solidFill>
                  <a:srgbClr val="FF0000"/>
                </a:solidFill>
              </a:rPr>
              <a:t>処理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には対応していない</a:t>
            </a:r>
            <a:r>
              <a:rPr kumimoji="1" lang="ja-JP" altLang="en-US" dirty="0" smtClean="0">
                <a:solidFill>
                  <a:schemeClr val="tx1"/>
                </a:solidFill>
              </a:rPr>
              <a:t>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478765" y="1792823"/>
            <a:ext cx="2259154" cy="242718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144795" y="2150076"/>
            <a:ext cx="2082113" cy="240957"/>
          </a:xfrm>
          <a:prstGeom prst="rect">
            <a:avLst/>
          </a:prstGeom>
          <a:solidFill>
            <a:schemeClr val="accent2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103738" y="2470232"/>
            <a:ext cx="2437370" cy="240957"/>
          </a:xfrm>
          <a:prstGeom prst="rect">
            <a:avLst/>
          </a:prstGeom>
          <a:solidFill>
            <a:schemeClr val="accent2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008223" y="2831187"/>
            <a:ext cx="2437370" cy="240957"/>
          </a:xfrm>
          <a:prstGeom prst="rect">
            <a:avLst/>
          </a:prstGeom>
          <a:solidFill>
            <a:schemeClr val="accent2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107077" y="3910161"/>
            <a:ext cx="1711180" cy="240957"/>
          </a:xfrm>
          <a:prstGeom prst="rect">
            <a:avLst/>
          </a:prstGeom>
          <a:solidFill>
            <a:schemeClr val="accent2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方体 18"/>
          <p:cNvSpPr/>
          <p:nvPr/>
        </p:nvSpPr>
        <p:spPr>
          <a:xfrm>
            <a:off x="457691" y="1175879"/>
            <a:ext cx="1511808" cy="503288"/>
          </a:xfrm>
          <a:prstGeom prst="cube">
            <a:avLst>
              <a:gd name="adj" fmla="val 89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スレッド１</a:t>
            </a:r>
            <a:endParaRPr kumimoji="1" lang="ja-JP" altLang="en-US" dirty="0"/>
          </a:p>
        </p:txBody>
      </p:sp>
      <p:cxnSp>
        <p:nvCxnSpPr>
          <p:cNvPr id="20" name="曲線コネクタ 19"/>
          <p:cNvCxnSpPr>
            <a:stCxn id="19" idx="4"/>
            <a:endCxn id="15" idx="0"/>
          </p:cNvCxnSpPr>
          <p:nvPr/>
        </p:nvCxnSpPr>
        <p:spPr>
          <a:xfrm>
            <a:off x="1924440" y="1450053"/>
            <a:ext cx="2261412" cy="700023"/>
          </a:xfrm>
          <a:prstGeom prst="curved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曲線コネクタ 21"/>
          <p:cNvCxnSpPr>
            <a:stCxn id="15" idx="1"/>
          </p:cNvCxnSpPr>
          <p:nvPr/>
        </p:nvCxnSpPr>
        <p:spPr>
          <a:xfrm rot="10800000" flipV="1">
            <a:off x="2922373" y="2270555"/>
            <a:ext cx="222422" cy="363292"/>
          </a:xfrm>
          <a:prstGeom prst="curved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曲線コネクタ 25"/>
          <p:cNvCxnSpPr>
            <a:stCxn id="16" idx="3"/>
            <a:endCxn id="17" idx="0"/>
          </p:cNvCxnSpPr>
          <p:nvPr/>
        </p:nvCxnSpPr>
        <p:spPr>
          <a:xfrm>
            <a:off x="4541108" y="2590711"/>
            <a:ext cx="685800" cy="240476"/>
          </a:xfrm>
          <a:prstGeom prst="curved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線コネクタ 30"/>
          <p:cNvCxnSpPr>
            <a:stCxn id="17" idx="2"/>
            <a:endCxn id="18" idx="0"/>
          </p:cNvCxnSpPr>
          <p:nvPr/>
        </p:nvCxnSpPr>
        <p:spPr>
          <a:xfrm rot="5400000">
            <a:off x="4675780" y="3359032"/>
            <a:ext cx="838017" cy="26424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546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Profile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6624" y="1828392"/>
            <a:ext cx="10554574" cy="1411867"/>
          </a:xfrm>
        </p:spPr>
        <p:txBody>
          <a:bodyPr anchor="t">
            <a:normAutofit/>
          </a:bodyPr>
          <a:lstStyle/>
          <a:p>
            <a:r>
              <a:rPr kumimoji="1" lang="ja-JP" altLang="en-US" sz="2000" dirty="0" smtClean="0"/>
              <a:t>けきょ 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 Twitter:@kekyo2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  </a:t>
            </a:r>
            <a:r>
              <a:rPr lang="en-US" altLang="ja-JP" sz="2000" dirty="0" smtClean="0"/>
              <a:t>Blog: www.kekyo.net</a:t>
            </a:r>
          </a:p>
          <a:p>
            <a:r>
              <a:rPr kumimoji="1" lang="ja-JP" altLang="en-US" sz="2000" dirty="0" smtClean="0"/>
              <a:t>自転車復活！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ビッグ</a:t>
            </a:r>
            <a:r>
              <a:rPr lang="ja-JP" altLang="en-US" sz="2000" dirty="0"/>
              <a:t>ウェーブ</a:t>
            </a:r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574" y="5158570"/>
            <a:ext cx="1239718" cy="1183886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5521936" y="2597540"/>
            <a:ext cx="5335497" cy="1071696"/>
          </a:xfrm>
          <a:prstGeom prst="wedgeRoundRectCallout">
            <a:avLst>
              <a:gd name="adj1" fmla="val -39564"/>
              <a:gd name="adj2" fmla="val -8057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Azure+</a:t>
            </a:r>
            <a:r>
              <a:rPr lang="ja-JP" altLang="en-US" dirty="0" smtClean="0"/>
              <a:t>独自ドメインに移行</a:t>
            </a:r>
            <a:endParaRPr lang="en-US" altLang="ja-JP" dirty="0" smtClean="0"/>
          </a:p>
          <a:p>
            <a:pPr algn="ctr"/>
            <a:r>
              <a:rPr kumimoji="1" lang="en-US" altLang="ja-JP" dirty="0" smtClean="0"/>
              <a:t>JAZUG</a:t>
            </a:r>
            <a:r>
              <a:rPr kumimoji="1" lang="ja-JP" altLang="en-US" dirty="0" smtClean="0"/>
              <a:t>名古屋 </a:t>
            </a:r>
            <a:r>
              <a:rPr kumimoji="1" lang="en-US" altLang="ja-JP" dirty="0" smtClean="0"/>
              <a:t>9/20 </a:t>
            </a:r>
            <a:r>
              <a:rPr kumimoji="1" lang="ja-JP" altLang="en-US" dirty="0" smtClean="0"/>
              <a:t>でネタやります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(</a:t>
            </a:r>
            <a:r>
              <a:rPr lang="en-US" altLang="ja-JP" dirty="0">
                <a:hlinkClick r:id="rId3"/>
              </a:rPr>
              <a:t>http://</a:t>
            </a:r>
            <a:r>
              <a:rPr lang="en-US" altLang="ja-JP" dirty="0" smtClean="0">
                <a:hlinkClick r:id="rId3"/>
              </a:rPr>
              <a:t>jazug.doorkeeper.jp/events/14706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50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非同期対応ではない処理を対応させる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574370"/>
            <a:ext cx="10554574" cy="1039084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非同期対応じゃない処理はどうやって非同期対応させる？</a:t>
            </a:r>
            <a:endParaRPr kumimoji="1" lang="en-US" altLang="ja-JP" sz="2000" dirty="0" smtClean="0"/>
          </a:p>
          <a:p>
            <a:r>
              <a:rPr lang="ja-JP" altLang="en-US" sz="2000" dirty="0" smtClean="0">
                <a:solidFill>
                  <a:srgbClr val="FFFF00"/>
                </a:solidFill>
              </a:rPr>
              <a:t>「ワーカースレッド」</a:t>
            </a:r>
            <a:r>
              <a:rPr lang="ja-JP" altLang="en-US" sz="2000" dirty="0" smtClean="0"/>
              <a:t>で</a:t>
            </a:r>
            <a:r>
              <a:rPr lang="ja-JP" altLang="en-US" sz="2000" dirty="0" smtClean="0">
                <a:solidFill>
                  <a:srgbClr val="FF0000"/>
                </a:solidFill>
              </a:rPr>
              <a:t>非同期処理をエミュレーション</a:t>
            </a:r>
            <a:r>
              <a:rPr lang="ja-JP" altLang="en-US" sz="2000" dirty="0" smtClean="0"/>
              <a:t>します。</a:t>
            </a:r>
            <a:endParaRPr kumimoji="1" lang="ja-JP" altLang="en-US" sz="2000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6538131" y="3814523"/>
            <a:ext cx="3710769" cy="1439043"/>
          </a:xfrm>
          <a:prstGeom prst="wedgeRoundRectCallout">
            <a:avLst>
              <a:gd name="adj1" fmla="val -82713"/>
              <a:gd name="adj2" fmla="val -3735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 smtClean="0">
                <a:solidFill>
                  <a:schemeClr val="tx1"/>
                </a:solidFill>
              </a:rPr>
              <a:t>え</a:t>
            </a:r>
            <a:r>
              <a:rPr lang="ja-JP" altLang="en-US" sz="4800" dirty="0" err="1" smtClean="0">
                <a:solidFill>
                  <a:schemeClr val="tx1"/>
                </a:solidFill>
              </a:rPr>
              <a:t>ええ</a:t>
            </a:r>
            <a:r>
              <a:rPr lang="ja-JP" altLang="en-US" sz="4800" dirty="0" smtClean="0">
                <a:solidFill>
                  <a:schemeClr val="tx1"/>
                </a:solidFill>
              </a:rPr>
              <a:t>？？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671" y="3339400"/>
            <a:ext cx="1927129" cy="22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32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8093" y="180705"/>
            <a:ext cx="11324966" cy="970450"/>
          </a:xfrm>
        </p:spPr>
        <p:txBody>
          <a:bodyPr/>
          <a:lstStyle/>
          <a:p>
            <a:r>
              <a:rPr kumimoji="1" lang="ja-JP" altLang="en-US" dirty="0" smtClean="0"/>
              <a:t>ワーカースレッド ≠ </a:t>
            </a:r>
            <a:r>
              <a:rPr kumimoji="1" lang="en-US" altLang="ja-JP" dirty="0" err="1" smtClean="0"/>
              <a:t>System.Threading.Thread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574370"/>
            <a:ext cx="10554574" cy="1471571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ワーカースレッドと言っても、</a:t>
            </a:r>
            <a:r>
              <a:rPr kumimoji="1" lang="en-US" altLang="ja-JP" sz="2000" dirty="0" err="1" smtClean="0"/>
              <a:t>System.Threading.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Thread</a:t>
            </a:r>
            <a:r>
              <a:rPr lang="ja-JP" altLang="en-US" sz="2000" dirty="0" smtClean="0"/>
              <a:t>は</a:t>
            </a:r>
            <a:r>
              <a:rPr lang="ja-JP" altLang="en-US" sz="2000" dirty="0" smtClean="0">
                <a:solidFill>
                  <a:srgbClr val="FF0000"/>
                </a:solidFill>
              </a:rPr>
              <a:t>使いません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r>
              <a:rPr kumimoji="1" lang="en-US" altLang="ja-JP" sz="2000" dirty="0" err="1" smtClean="0"/>
              <a:t>System.Threading.ThreadPool.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QueueUserWorkItem</a:t>
            </a:r>
            <a:r>
              <a:rPr lang="ja-JP" altLang="en-US" sz="2000" dirty="0" smtClean="0"/>
              <a:t>も</a:t>
            </a:r>
            <a:r>
              <a:rPr lang="ja-JP" altLang="en-US" sz="2000" dirty="0" smtClean="0">
                <a:solidFill>
                  <a:srgbClr val="FF0000"/>
                </a:solidFill>
              </a:rPr>
              <a:t>使いません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これらを使って実現することも出来ますが、もっと良い方法があります。</a:t>
            </a:r>
            <a:endParaRPr kumimoji="1" lang="ja-JP" altLang="en-US" sz="2000" dirty="0"/>
          </a:p>
        </p:txBody>
      </p:sp>
      <p:sp>
        <p:nvSpPr>
          <p:cNvPr id="4" name="メモ 3"/>
          <p:cNvSpPr/>
          <p:nvPr/>
        </p:nvSpPr>
        <p:spPr>
          <a:xfrm>
            <a:off x="1684843" y="3613597"/>
            <a:ext cx="8822311" cy="1248786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</a:rPr>
              <a:t>それが、</a:t>
            </a:r>
            <a:r>
              <a:rPr lang="en-US" altLang="ja-JP" sz="3600" dirty="0" smtClean="0">
                <a:solidFill>
                  <a:srgbClr val="FF0000"/>
                </a:solidFill>
              </a:rPr>
              <a:t>Task</a:t>
            </a:r>
            <a:r>
              <a:rPr lang="ja-JP" altLang="en-US" sz="3600" dirty="0" smtClean="0">
                <a:solidFill>
                  <a:schemeClr val="tx1"/>
                </a:solidFill>
              </a:rPr>
              <a:t>クラスの</a:t>
            </a:r>
            <a:r>
              <a:rPr lang="en-US" altLang="ja-JP" sz="3600" dirty="0" smtClean="0">
                <a:solidFill>
                  <a:srgbClr val="FF0000"/>
                </a:solidFill>
              </a:rPr>
              <a:t>Run</a:t>
            </a:r>
            <a:r>
              <a:rPr lang="ja-JP" altLang="en-US" sz="3600" dirty="0" smtClean="0">
                <a:solidFill>
                  <a:schemeClr val="tx1"/>
                </a:solidFill>
              </a:rPr>
              <a:t>メソッドです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90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Task</a:t>
            </a:r>
            <a:r>
              <a:rPr kumimoji="1" lang="en-US" altLang="ja-JP" dirty="0" err="1" smtClean="0"/>
              <a:t>.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Run</a:t>
            </a:r>
            <a:r>
              <a:rPr kumimoji="1" lang="en-US" altLang="ja-JP" dirty="0" smtClean="0"/>
              <a:t>()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1715551"/>
            <a:ext cx="10955932" cy="3412503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5474044" y="4170405"/>
            <a:ext cx="4250723" cy="864973"/>
          </a:xfrm>
          <a:prstGeom prst="wedgeRoundRectCallout">
            <a:avLst>
              <a:gd name="adj1" fmla="val -62286"/>
              <a:gd name="adj2" fmla="val 408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処理をおこなうデリゲートを指定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2296735" y="5386620"/>
            <a:ext cx="2757179" cy="611659"/>
          </a:xfrm>
          <a:prstGeom prst="wedgeRoundRectCallout">
            <a:avLst>
              <a:gd name="adj1" fmla="val -36559"/>
              <a:gd name="adj2" fmla="val -8631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Task</a:t>
            </a:r>
            <a:r>
              <a:rPr lang="ja-JP" altLang="en-US" dirty="0" smtClean="0"/>
              <a:t>クラスを返却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393165" y="4862384"/>
            <a:ext cx="572458" cy="26567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630442" y="2098189"/>
            <a:ext cx="5715649" cy="286665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4811336" y="1009020"/>
            <a:ext cx="3171129" cy="689940"/>
          </a:xfrm>
          <a:prstGeom prst="wedgeRoundRectCallout">
            <a:avLst>
              <a:gd name="adj1" fmla="val -41489"/>
              <a:gd name="adj2" fmla="val 11065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結局は</a:t>
            </a:r>
            <a:r>
              <a:rPr lang="en-US" altLang="ja-JP" dirty="0" err="1" smtClean="0"/>
              <a:t>ThreadPool</a:t>
            </a:r>
            <a:r>
              <a:rPr lang="ja-JP" altLang="en-US" dirty="0" smtClean="0"/>
              <a:t>だが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928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ワーカースレッド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>
                <a:solidFill>
                  <a:srgbClr val="FF0000"/>
                </a:solidFill>
              </a:rPr>
              <a:t>Task</a:t>
            </a:r>
            <a:r>
              <a:rPr kumimoji="1" lang="ja-JP" altLang="en-US" dirty="0" smtClean="0"/>
              <a:t>化する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29" y="2464810"/>
            <a:ext cx="11429940" cy="239757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56792" y="2934730"/>
            <a:ext cx="1147046" cy="26567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37110" y="3363944"/>
            <a:ext cx="9914165" cy="1078309"/>
          </a:xfrm>
          <a:prstGeom prst="rect">
            <a:avLst/>
          </a:prstGeom>
          <a:solidFill>
            <a:schemeClr val="accent3">
              <a:alpha val="33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7131275" y="2211860"/>
            <a:ext cx="4250723" cy="855705"/>
          </a:xfrm>
          <a:prstGeom prst="wedgeRoundRectCallout">
            <a:avLst>
              <a:gd name="adj1" fmla="val -38303"/>
              <a:gd name="adj2" fmla="val 8837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イテレータ</a:t>
            </a:r>
            <a:r>
              <a:rPr lang="ja-JP" altLang="en-US" dirty="0" smtClean="0"/>
              <a:t>ーを列挙していた処理を</a:t>
            </a:r>
            <a:endParaRPr lang="en-US" altLang="ja-JP" dirty="0" smtClean="0"/>
          </a:p>
          <a:p>
            <a:pPr algn="ctr"/>
            <a:r>
              <a:rPr kumimoji="1" lang="en-US" altLang="ja-JP" dirty="0" err="1" smtClean="0"/>
              <a:t>Task.Run</a:t>
            </a:r>
            <a:r>
              <a:rPr kumimoji="1" lang="ja-JP" altLang="en-US" dirty="0" smtClean="0"/>
              <a:t>でワーカースレッドへ</a:t>
            </a:r>
            <a:endParaRPr kumimoji="1" lang="ja-JP" altLang="en-US" dirty="0"/>
          </a:p>
        </p:txBody>
      </p:sp>
      <p:sp>
        <p:nvSpPr>
          <p:cNvPr id="8" name="メモ 7"/>
          <p:cNvSpPr/>
          <p:nvPr/>
        </p:nvSpPr>
        <p:spPr>
          <a:xfrm>
            <a:off x="7529766" y="5241921"/>
            <a:ext cx="4281203" cy="937244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ワーカースレッドで実行するので、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Dispatcher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で同期させる</a:t>
            </a:r>
            <a:r>
              <a:rPr kumimoji="1" lang="ja-JP" altLang="en-US" dirty="0" smtClean="0">
                <a:solidFill>
                  <a:schemeClr val="tx1"/>
                </a:solidFill>
              </a:rPr>
              <a:t>必要がある。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55197" y="2464810"/>
            <a:ext cx="658954" cy="26567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方体 10"/>
          <p:cNvSpPr/>
          <p:nvPr/>
        </p:nvSpPr>
        <p:spPr>
          <a:xfrm>
            <a:off x="244984" y="1678272"/>
            <a:ext cx="1511808" cy="503288"/>
          </a:xfrm>
          <a:prstGeom prst="cube">
            <a:avLst>
              <a:gd name="adj" fmla="val 89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スレッド１</a:t>
            </a:r>
            <a:endParaRPr kumimoji="1" lang="ja-JP" altLang="en-US" dirty="0"/>
          </a:p>
        </p:txBody>
      </p:sp>
      <p:cxnSp>
        <p:nvCxnSpPr>
          <p:cNvPr id="12" name="曲線コネクタ 11"/>
          <p:cNvCxnSpPr>
            <a:stCxn id="11" idx="4"/>
            <a:endCxn id="6" idx="0"/>
          </p:cNvCxnSpPr>
          <p:nvPr/>
        </p:nvCxnSpPr>
        <p:spPr>
          <a:xfrm>
            <a:off x="1711733" y="1952446"/>
            <a:ext cx="618582" cy="982284"/>
          </a:xfrm>
          <a:prstGeom prst="curved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角丸四角形吹き出し 12"/>
          <p:cNvSpPr/>
          <p:nvPr/>
        </p:nvSpPr>
        <p:spPr>
          <a:xfrm>
            <a:off x="2373924" y="4862383"/>
            <a:ext cx="4250723" cy="855705"/>
          </a:xfrm>
          <a:prstGeom prst="wedgeRoundRectCallout">
            <a:avLst>
              <a:gd name="adj1" fmla="val -65919"/>
              <a:gd name="adj2" fmla="val 3205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Task.Run</a:t>
            </a:r>
            <a:r>
              <a:rPr kumimoji="1" lang="ja-JP" altLang="en-US" dirty="0" smtClean="0"/>
              <a:t>はすぐに処理を返す。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その際、</a:t>
            </a:r>
            <a:r>
              <a:rPr kumimoji="1" lang="en-US" altLang="ja-JP" dirty="0" smtClean="0">
                <a:solidFill>
                  <a:srgbClr val="FF0000"/>
                </a:solidFill>
              </a:rPr>
              <a:t>Task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クラスを返却する。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直方体 15"/>
          <p:cNvSpPr/>
          <p:nvPr/>
        </p:nvSpPr>
        <p:spPr>
          <a:xfrm>
            <a:off x="199925" y="5207255"/>
            <a:ext cx="1511808" cy="503288"/>
          </a:xfrm>
          <a:prstGeom prst="cube">
            <a:avLst>
              <a:gd name="adj" fmla="val 89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スレッド１</a:t>
            </a:r>
            <a:endParaRPr kumimoji="1" lang="ja-JP" altLang="en-US" dirty="0"/>
          </a:p>
        </p:txBody>
      </p:sp>
      <p:cxnSp>
        <p:nvCxnSpPr>
          <p:cNvPr id="17" name="曲線コネクタ 16"/>
          <p:cNvCxnSpPr>
            <a:stCxn id="6" idx="2"/>
          </p:cNvCxnSpPr>
          <p:nvPr/>
        </p:nvCxnSpPr>
        <p:spPr>
          <a:xfrm rot="5400000">
            <a:off x="578429" y="3622860"/>
            <a:ext cx="2174347" cy="1329427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直方体 20"/>
          <p:cNvSpPr/>
          <p:nvPr/>
        </p:nvSpPr>
        <p:spPr>
          <a:xfrm>
            <a:off x="3740059" y="1708572"/>
            <a:ext cx="1511808" cy="503288"/>
          </a:xfrm>
          <a:prstGeom prst="cube">
            <a:avLst>
              <a:gd name="adj" fmla="val 89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スレッド２</a:t>
            </a:r>
            <a:endParaRPr kumimoji="1" lang="ja-JP" altLang="en-US" dirty="0"/>
          </a:p>
        </p:txBody>
      </p:sp>
      <p:cxnSp>
        <p:nvCxnSpPr>
          <p:cNvPr id="22" name="曲線コネクタ 21"/>
          <p:cNvCxnSpPr>
            <a:stCxn id="21" idx="3"/>
          </p:cNvCxnSpPr>
          <p:nvPr/>
        </p:nvCxnSpPr>
        <p:spPr>
          <a:xfrm rot="5400000">
            <a:off x="3622355" y="2602406"/>
            <a:ext cx="1241625" cy="46053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785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6687" y="180705"/>
            <a:ext cx="11311978" cy="970450"/>
          </a:xfrm>
        </p:spPr>
        <p:txBody>
          <a:bodyPr/>
          <a:lstStyle/>
          <a:p>
            <a:r>
              <a:rPr kumimoji="1" lang="ja-JP" altLang="en-US" dirty="0" smtClean="0"/>
              <a:t>呼び出し元から見ると、まるで</a:t>
            </a:r>
            <a:r>
              <a:rPr kumimoji="1" lang="ja-JP" altLang="en-US" dirty="0" smtClean="0">
                <a:solidFill>
                  <a:srgbClr val="FF0000"/>
                </a:solidFill>
              </a:rPr>
              <a:t>非同期メソッド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4" y="2201401"/>
            <a:ext cx="11425010" cy="210492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193323" y="3530761"/>
            <a:ext cx="3910915" cy="250407"/>
          </a:xfrm>
          <a:prstGeom prst="rect">
            <a:avLst/>
          </a:prstGeom>
          <a:solidFill>
            <a:schemeClr val="accent3">
              <a:alpha val="33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524896" y="4141056"/>
            <a:ext cx="3470824" cy="855705"/>
          </a:xfrm>
          <a:prstGeom prst="wedgeRoundRectCallout">
            <a:avLst>
              <a:gd name="adj1" fmla="val -42518"/>
              <a:gd name="adj2" fmla="val -9285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Task</a:t>
            </a:r>
            <a:r>
              <a:rPr lang="ja-JP" altLang="en-US" dirty="0" smtClean="0"/>
              <a:t>クラスを返却するので、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そのまま</a:t>
            </a:r>
            <a:r>
              <a:rPr kumimoji="1" lang="en-US" altLang="ja-JP" dirty="0" smtClean="0"/>
              <a:t>await</a:t>
            </a:r>
            <a:r>
              <a:rPr kumimoji="1" lang="ja-JP" altLang="en-US" dirty="0" smtClean="0"/>
              <a:t>可能。</a:t>
            </a:r>
            <a:endParaRPr kumimoji="1" lang="ja-JP" altLang="en-US" dirty="0"/>
          </a:p>
        </p:txBody>
      </p:sp>
      <p:sp>
        <p:nvSpPr>
          <p:cNvPr id="8" name="直方体 7"/>
          <p:cNvSpPr/>
          <p:nvPr/>
        </p:nvSpPr>
        <p:spPr>
          <a:xfrm>
            <a:off x="244984" y="1678272"/>
            <a:ext cx="1511808" cy="503288"/>
          </a:xfrm>
          <a:prstGeom prst="cube">
            <a:avLst>
              <a:gd name="adj" fmla="val 89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スレッド１</a:t>
            </a:r>
            <a:endParaRPr kumimoji="1" lang="ja-JP" altLang="en-US" dirty="0"/>
          </a:p>
        </p:txBody>
      </p:sp>
      <p:cxnSp>
        <p:nvCxnSpPr>
          <p:cNvPr id="9" name="曲線コネクタ 8"/>
          <p:cNvCxnSpPr>
            <a:stCxn id="8" idx="4"/>
            <a:endCxn id="5" idx="0"/>
          </p:cNvCxnSpPr>
          <p:nvPr/>
        </p:nvCxnSpPr>
        <p:spPr>
          <a:xfrm>
            <a:off x="1711733" y="1952446"/>
            <a:ext cx="2437048" cy="1578315"/>
          </a:xfrm>
          <a:prstGeom prst="curved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直方体 9"/>
          <p:cNvSpPr/>
          <p:nvPr/>
        </p:nvSpPr>
        <p:spPr>
          <a:xfrm>
            <a:off x="199925" y="5207255"/>
            <a:ext cx="1511808" cy="503288"/>
          </a:xfrm>
          <a:prstGeom prst="cube">
            <a:avLst>
              <a:gd name="adj" fmla="val 89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スレッド１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210962" y="3707027"/>
            <a:ext cx="179173" cy="259492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21715" y="3881564"/>
            <a:ext cx="179173" cy="259492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メモ 16"/>
          <p:cNvSpPr/>
          <p:nvPr/>
        </p:nvSpPr>
        <p:spPr>
          <a:xfrm>
            <a:off x="2541040" y="5445424"/>
            <a:ext cx="4833427" cy="9372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ワーカースレッド処理完了後は、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await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の次の処理（</a:t>
            </a:r>
            <a:r>
              <a:rPr kumimoji="1" lang="en-US" altLang="ja-JP" dirty="0" smtClean="0">
                <a:solidFill>
                  <a:schemeClr val="tx1"/>
                </a:solidFill>
              </a:rPr>
              <a:t>Dispose</a:t>
            </a:r>
            <a:r>
              <a:rPr kumimoji="1" lang="ja-JP" altLang="en-US" dirty="0" smtClean="0">
                <a:solidFill>
                  <a:schemeClr val="tx1"/>
                </a:solidFill>
              </a:rPr>
              <a:t>）が実行される。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1308683" y="4141056"/>
            <a:ext cx="1346433" cy="1304368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曲線コネクタ 10"/>
          <p:cNvCxnSpPr>
            <a:stCxn id="5" idx="2"/>
            <a:endCxn id="10" idx="1"/>
          </p:cNvCxnSpPr>
          <p:nvPr/>
        </p:nvCxnSpPr>
        <p:spPr>
          <a:xfrm rot="5400000">
            <a:off x="1805467" y="2909000"/>
            <a:ext cx="1471146" cy="321548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262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ワーカースレッド</a:t>
            </a:r>
            <a:r>
              <a:rPr lang="en-US" altLang="ja-JP" dirty="0" smtClean="0"/>
              <a:t>ABC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4325" y="1574371"/>
            <a:ext cx="11744325" cy="3897742"/>
          </a:xfrm>
        </p:spPr>
        <p:txBody>
          <a:bodyPr>
            <a:normAutofit/>
          </a:bodyPr>
          <a:lstStyle/>
          <a:p>
            <a:r>
              <a:rPr kumimoji="1" lang="en-US" altLang="ja-JP" sz="2000" dirty="0" err="1" smtClean="0"/>
              <a:t>TaskCompletionSource</a:t>
            </a:r>
            <a:r>
              <a:rPr kumimoji="1" lang="en-US" altLang="ja-JP" sz="2000" dirty="0" smtClean="0"/>
              <a:t>&lt;T&gt;</a:t>
            </a:r>
            <a:r>
              <a:rPr kumimoji="1" lang="ja-JP" altLang="en-US" sz="2000" dirty="0" smtClean="0"/>
              <a:t>クラスを使えば、受動的に処理の完了を通知できる</a:t>
            </a:r>
            <a:r>
              <a:rPr kumimoji="1" lang="en-US" altLang="ja-JP" sz="2000" dirty="0" smtClean="0"/>
              <a:t>Task</a:t>
            </a:r>
            <a:r>
              <a:rPr kumimoji="1" lang="ja-JP" altLang="en-US" sz="2000" dirty="0" smtClean="0"/>
              <a:t>を作れるので、これを使って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従来の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Thread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クラスを使うことも出来ます</a:t>
            </a:r>
            <a:r>
              <a:rPr kumimoji="1" lang="ja-JP" altLang="en-US" sz="2000" dirty="0" smtClean="0"/>
              <a:t>。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（ここでは省略。詳しくは</a:t>
            </a:r>
            <a:r>
              <a:rPr kumimoji="1" lang="en-US" altLang="ja-JP" sz="2000" dirty="0" err="1" smtClean="0"/>
              <a:t>GitHub</a:t>
            </a:r>
            <a:r>
              <a:rPr kumimoji="1" lang="ja-JP" altLang="en-US" sz="2000" dirty="0" smtClean="0"/>
              <a:t>のサンプルコードを参照）</a:t>
            </a:r>
            <a:endParaRPr kumimoji="1" lang="en-US" altLang="ja-JP" sz="2000" dirty="0" smtClean="0"/>
          </a:p>
          <a:p>
            <a:r>
              <a:rPr kumimoji="1" lang="ja-JP" altLang="en-US" sz="2000" dirty="0" smtClean="0">
                <a:solidFill>
                  <a:srgbClr val="FFFF00"/>
                </a:solidFill>
              </a:rPr>
              <a:t>ワーカースレッド</a:t>
            </a:r>
            <a:r>
              <a:rPr kumimoji="1" lang="ja-JP" altLang="en-US" sz="2000" dirty="0" smtClean="0"/>
              <a:t>を使わないんじゃなかったっけ？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→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「非同期対応メソッドが用意されていることが前提」</a:t>
            </a:r>
            <a:r>
              <a:rPr kumimoji="1" lang="ja-JP" altLang="en-US" sz="2000" dirty="0" smtClean="0"/>
              <a:t>です。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　そもそも従来のようなスレッドブロック型</a:t>
            </a:r>
            <a:r>
              <a:rPr kumimoji="1" lang="en-US" altLang="ja-JP" sz="2000" dirty="0" smtClean="0"/>
              <a:t>API</a:t>
            </a:r>
            <a:r>
              <a:rPr kumimoji="1" lang="ja-JP" altLang="en-US" sz="2000" dirty="0" smtClean="0"/>
              <a:t>では、このような動作は実現出来ません。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ということは、当然、スレッドブロック型</a:t>
            </a:r>
            <a:r>
              <a:rPr lang="en-US" altLang="ja-JP" sz="2000" dirty="0" smtClean="0"/>
              <a:t>API</a:t>
            </a:r>
            <a:r>
              <a:rPr lang="ja-JP" altLang="en-US" sz="2000" dirty="0" smtClean="0"/>
              <a:t>には、対応する非同期対応バージョンも</a:t>
            </a:r>
            <a:r>
              <a:rPr lang="ja-JP" altLang="en-US" sz="2000" dirty="0"/>
              <a:t>欲</a:t>
            </a:r>
            <a:r>
              <a:rPr lang="ja-JP" altLang="en-US" sz="2000" dirty="0" smtClean="0"/>
              <a:t>しいよね。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→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WinRT</a:t>
            </a:r>
            <a:r>
              <a:rPr lang="ja-JP" altLang="en-US" sz="2000" dirty="0" smtClean="0">
                <a:solidFill>
                  <a:srgbClr val="FF0000"/>
                </a:solidFill>
              </a:rPr>
              <a:t>でやっちゃいました、徹底的に</a:t>
            </a:r>
            <a:r>
              <a:rPr lang="ja-JP" altLang="en-US" sz="2000" dirty="0" smtClean="0"/>
              <a:t>（スレッドブロック型</a:t>
            </a:r>
            <a:r>
              <a:rPr lang="en-US" altLang="ja-JP" sz="2000" dirty="0" smtClean="0"/>
              <a:t>API</a:t>
            </a:r>
            <a:r>
              <a:rPr lang="ja-JP" altLang="en-US" sz="2000" dirty="0" smtClean="0"/>
              <a:t>は駆逐された）。</a:t>
            </a:r>
            <a:endParaRPr lang="en-US" altLang="ja-JP" sz="2000" dirty="0" smtClean="0"/>
          </a:p>
          <a:p>
            <a:r>
              <a:rPr lang="ja-JP" altLang="en-US" sz="2000" dirty="0"/>
              <a:t>非同期処理で応答性の高いコードを書こうとすると</a:t>
            </a:r>
            <a:r>
              <a:rPr lang="ja-JP" altLang="en-US" sz="2000" dirty="0" smtClean="0"/>
              <a:t>、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結局</a:t>
            </a:r>
            <a:r>
              <a:rPr lang="ja-JP" altLang="en-US" sz="2000" dirty="0">
                <a:solidFill>
                  <a:srgbClr val="FF0000"/>
                </a:solidFill>
              </a:rPr>
              <a:t>ブロックされる可能性の</a:t>
            </a:r>
            <a:r>
              <a:rPr lang="en-US" altLang="ja-JP" sz="2000" dirty="0">
                <a:solidFill>
                  <a:srgbClr val="FF0000"/>
                </a:solidFill>
              </a:rPr>
              <a:t>API</a:t>
            </a:r>
            <a:r>
              <a:rPr lang="ja-JP" altLang="en-US" sz="2000" dirty="0">
                <a:solidFill>
                  <a:srgbClr val="FF0000"/>
                </a:solidFill>
              </a:rPr>
              <a:t>は全く使えない</a:t>
            </a:r>
            <a:r>
              <a:rPr lang="ja-JP" altLang="en-US" sz="2000" dirty="0"/>
              <a:t>事に</a:t>
            </a:r>
            <a:r>
              <a:rPr lang="ja-JP" altLang="en-US" sz="2000" dirty="0" smtClean="0"/>
              <a:t>なる。</a:t>
            </a:r>
            <a:endParaRPr lang="ja-JP" altLang="en-US" sz="2000" dirty="0"/>
          </a:p>
          <a:p>
            <a:endParaRPr lang="en-US" altLang="ja-JP" sz="20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4525444"/>
            <a:ext cx="1445107" cy="2214888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3600450" y="5632888"/>
            <a:ext cx="4316987" cy="900112"/>
          </a:xfrm>
          <a:prstGeom prst="wedgeRoundRectCallout">
            <a:avLst>
              <a:gd name="adj1" fmla="val 73913"/>
              <a:gd name="adj2" fmla="val -380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だから、これからのコードには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非同期処理の理解が必須になるのヨ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11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非同期処理 </a:t>
            </a:r>
            <a:r>
              <a:rPr kumimoji="1" lang="en-US" altLang="ja-JP" dirty="0" smtClean="0"/>
              <a:t>vs </a:t>
            </a:r>
            <a:r>
              <a:rPr kumimoji="1" lang="ja-JP" altLang="en-US" dirty="0" smtClean="0"/>
              <a:t>ワーカースレッド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031" y="1533625"/>
            <a:ext cx="11772899" cy="4997880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全部</a:t>
            </a:r>
            <a:r>
              <a:rPr kumimoji="1" lang="en-US" altLang="ja-JP" sz="2000" dirty="0" err="1" smtClean="0"/>
              <a:t>Task.Run</a:t>
            </a:r>
            <a:r>
              <a:rPr kumimoji="1" lang="ja-JP" altLang="en-US" sz="2000" dirty="0" smtClean="0"/>
              <a:t>で書けば良いのでは？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→</a:t>
            </a:r>
            <a:r>
              <a:rPr kumimoji="1" lang="en-US" altLang="ja-JP" sz="2000" dirty="0" err="1" smtClean="0"/>
              <a:t>Task.Run</a:t>
            </a:r>
            <a:r>
              <a:rPr kumimoji="1" lang="ja-JP" altLang="en-US" sz="2000" dirty="0" smtClean="0"/>
              <a:t>を使うと、ワーカースレッドを使ってしまう。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　</a:t>
            </a:r>
            <a:r>
              <a:rPr kumimoji="1" lang="en-US" altLang="ja-JP" sz="2000" dirty="0" err="1" smtClean="0"/>
              <a:t>ThreadPool</a:t>
            </a:r>
            <a:r>
              <a:rPr kumimoji="1" lang="ja-JP" altLang="en-US" sz="2000" dirty="0" smtClean="0"/>
              <a:t>は高効率な実装だけど、それでも</a:t>
            </a:r>
            <a:r>
              <a:rPr kumimoji="1" lang="en-US" altLang="ja-JP" sz="2000" dirty="0" smtClean="0"/>
              <a:t>CPU</a:t>
            </a:r>
            <a:r>
              <a:rPr kumimoji="1" lang="ja-JP" altLang="en-US" sz="2000" dirty="0" smtClean="0"/>
              <a:t>が処理を実行するので、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従来の手法と変わらなくなってしまう</a:t>
            </a:r>
            <a:r>
              <a:rPr kumimoji="1" lang="ja-JP" altLang="en-US" sz="2000" dirty="0" smtClean="0"/>
              <a:t>。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（ネイティブな）非同期</a:t>
            </a:r>
            <a:r>
              <a:rPr lang="ja-JP" altLang="en-US" sz="2000" dirty="0"/>
              <a:t>処理</a:t>
            </a:r>
            <a:r>
              <a:rPr lang="ja-JP" altLang="en-US" sz="2000" dirty="0" smtClean="0"/>
              <a:t>は、ハードウェアと密接に連携し、</a:t>
            </a:r>
            <a:r>
              <a:rPr lang="en-US" altLang="ja-JP" sz="2000" dirty="0" smtClean="0">
                <a:solidFill>
                  <a:srgbClr val="FF0000"/>
                </a:solidFill>
              </a:rPr>
              <a:t>CPU</a:t>
            </a:r>
            <a:r>
              <a:rPr lang="ja-JP" altLang="en-US" sz="2000" dirty="0" smtClean="0">
                <a:solidFill>
                  <a:srgbClr val="FF0000"/>
                </a:solidFill>
              </a:rPr>
              <a:t>のコストを可能な限り使わず</a:t>
            </a:r>
            <a:r>
              <a:rPr lang="ja-JP" altLang="en-US" sz="2000" dirty="0" smtClean="0"/>
              <a:t>に、並列実行を可能にする（</a:t>
            </a:r>
            <a:r>
              <a:rPr lang="en-US" altLang="ja-JP" sz="2000" dirty="0" smtClean="0"/>
              <a:t>CPU Work </a:t>
            </a:r>
            <a:r>
              <a:rPr lang="en-US" altLang="ja-JP" sz="2000" dirty="0" err="1" smtClean="0"/>
              <a:t>OffLoads</a:t>
            </a:r>
            <a:r>
              <a:rPr lang="ja-JP" altLang="en-US" sz="2000" dirty="0" smtClean="0"/>
              <a:t>）。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→結果として、より</a:t>
            </a:r>
            <a:r>
              <a:rPr lang="en-US" altLang="ja-JP" sz="2000" dirty="0" smtClean="0"/>
              <a:t>CPU</a:t>
            </a:r>
            <a:r>
              <a:rPr lang="ja-JP" altLang="en-US" sz="2000" dirty="0" smtClean="0"/>
              <a:t>のパワーを発揮する事が出来ます。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（</a:t>
            </a:r>
            <a:r>
              <a:rPr lang="en-US" altLang="ja-JP" sz="2000" dirty="0" smtClean="0"/>
              <a:t>Blog</a:t>
            </a:r>
            <a:r>
              <a:rPr lang="ja-JP" altLang="en-US" sz="2000" dirty="0" smtClean="0"/>
              <a:t>で連載しました。参考にどうぞ    </a:t>
            </a:r>
            <a:r>
              <a:rPr lang="en-US" altLang="ja-JP" sz="2000" dirty="0">
                <a:hlinkClick r:id="rId2"/>
              </a:rPr>
              <a:t>http</a:t>
            </a:r>
            <a:r>
              <a:rPr lang="en-US" altLang="ja-JP" sz="2000" dirty="0" smtClean="0">
                <a:hlinkClick r:id="rId2"/>
              </a:rPr>
              <a:t>://www.kekyo.net/category/net/async</a:t>
            </a:r>
            <a:r>
              <a:rPr lang="en-US" altLang="ja-JP" sz="2000" dirty="0">
                <a:hlinkClick r:id="rId2"/>
              </a:rPr>
              <a:t>/</a:t>
            </a:r>
            <a:r>
              <a:rPr lang="ja-JP" altLang="en-US" sz="2000" dirty="0" smtClean="0"/>
              <a:t>）</a:t>
            </a:r>
            <a:endParaRPr kumimoji="1" lang="en-US" altLang="ja-JP" sz="2000" dirty="0" smtClean="0"/>
          </a:p>
          <a:p>
            <a:r>
              <a:rPr kumimoji="1" lang="en-US" altLang="ja-JP" sz="2000" dirty="0" err="1" smtClean="0"/>
              <a:t>Task.Run</a:t>
            </a:r>
            <a:r>
              <a:rPr kumimoji="1" lang="ja-JP" altLang="en-US" sz="2000" dirty="0" smtClean="0"/>
              <a:t>を使用する契機としては、二つ考えられます。区別しておくこと。</a:t>
            </a:r>
            <a:endParaRPr kumimoji="1" lang="en-US" altLang="ja-JP" sz="2000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CPU</a:t>
            </a:r>
            <a:r>
              <a:rPr lang="ja-JP" altLang="en-US" dirty="0" smtClean="0">
                <a:solidFill>
                  <a:srgbClr val="FF0000"/>
                </a:solidFill>
              </a:rPr>
              <a:t>依存型処理</a:t>
            </a:r>
            <a:r>
              <a:rPr lang="ja-JP" altLang="en-US" dirty="0" smtClean="0"/>
              <a:t>（計算ばっかり長時間）。概念的に、非同期処理ではありません。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→まま、仕方がないパターン。だって計算は避けられないのだから。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レガシー</a:t>
            </a:r>
            <a:r>
              <a:rPr kumimoji="1" lang="en-US" altLang="ja-JP" dirty="0" smtClean="0"/>
              <a:t>API</a:t>
            </a:r>
            <a:r>
              <a:rPr kumimoji="1" lang="ja-JP" altLang="en-US" dirty="0" smtClean="0"/>
              <a:t>（スレッドブロック型</a:t>
            </a:r>
            <a:r>
              <a:rPr kumimoji="1" lang="en-US" altLang="ja-JP" dirty="0" smtClean="0"/>
              <a:t>API</a:t>
            </a:r>
            <a:r>
              <a:rPr kumimoji="1" lang="ja-JP" altLang="en-US" dirty="0" smtClean="0"/>
              <a:t>）の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非同期エミュレーション</a:t>
            </a:r>
            <a:r>
              <a:rPr kumimoji="1" lang="ja-JP" altLang="en-US" dirty="0" smtClean="0"/>
              <a:t>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占有コストがもったいないので、出来れば避けたい。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256" y="5057231"/>
            <a:ext cx="1367888" cy="13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84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でも非同期にしたいよね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574370"/>
            <a:ext cx="10554574" cy="1104536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LINQ</a:t>
            </a:r>
            <a:r>
              <a:rPr kumimoji="1" lang="ja-JP" altLang="en-US" sz="2000" dirty="0" smtClean="0"/>
              <a:t>の「イテレーター」と相性が悪い。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→ メソッドが「</a:t>
            </a:r>
            <a:r>
              <a:rPr kumimoji="1" lang="en-US" altLang="ja-JP" sz="2000" dirty="0" smtClean="0"/>
              <a:t>Task&lt;</a:t>
            </a:r>
            <a:r>
              <a:rPr kumimoji="1" lang="en-US" altLang="ja-JP" sz="2000" dirty="0" err="1" smtClean="0"/>
              <a:t>IEnumerable</a:t>
            </a:r>
            <a:r>
              <a:rPr kumimoji="1" lang="en-US" altLang="ja-JP" sz="2000" dirty="0" smtClean="0"/>
              <a:t>&lt;T&gt;&gt;</a:t>
            </a:r>
            <a:r>
              <a:rPr kumimoji="1" lang="ja-JP" altLang="en-US" sz="2000" dirty="0" smtClean="0"/>
              <a:t>」を返却しても、列挙実行の実態が「</a:t>
            </a:r>
            <a:r>
              <a:rPr kumimoji="1" lang="en-US" altLang="ja-JP" sz="2000" dirty="0" err="1" smtClean="0"/>
              <a:t>IEnumerator</a:t>
            </a:r>
            <a:r>
              <a:rPr kumimoji="1" lang="en-US" altLang="ja-JP" sz="2000" dirty="0" smtClean="0"/>
              <a:t>&lt;T&gt;.</a:t>
            </a:r>
            <a:r>
              <a:rPr kumimoji="1" lang="en-US" altLang="ja-JP" sz="2000" dirty="0" err="1" smtClean="0"/>
              <a:t>MoveNext</a:t>
            </a:r>
            <a:r>
              <a:rPr kumimoji="1" lang="en-US" altLang="ja-JP" sz="2000" dirty="0" smtClean="0"/>
              <a:t>()</a:t>
            </a:r>
            <a:r>
              <a:rPr kumimoji="1" lang="ja-JP" altLang="en-US" sz="2000" dirty="0" smtClean="0"/>
              <a:t>」にあり、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このメソッドは非同期バージョンがない</a:t>
            </a:r>
            <a:r>
              <a:rPr kumimoji="1" lang="ja-JP" altLang="en-US" sz="2000" dirty="0" smtClean="0"/>
              <a:t>。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82" y="2840674"/>
            <a:ext cx="11225233" cy="3619814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4807744" y="3543343"/>
            <a:ext cx="5872162" cy="1060825"/>
          </a:xfrm>
          <a:prstGeom prst="wedgeRoundRectCallout">
            <a:avLst>
              <a:gd name="adj1" fmla="val -62380"/>
              <a:gd name="adj2" fmla="val -429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EntityFramework</a:t>
            </a:r>
            <a:r>
              <a:rPr kumimoji="1" lang="ja-JP" altLang="en-US" dirty="0" smtClean="0"/>
              <a:t>にこんな</a:t>
            </a:r>
            <a:r>
              <a:rPr kumimoji="1" lang="ja-JP" altLang="en-US" dirty="0" err="1" smtClean="0"/>
              <a:t>インターフェイスががが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しかし、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MoveNextAsync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を誰も理解しない</a:t>
            </a:r>
            <a:r>
              <a:rPr kumimoji="1" lang="ja-JP" altLang="en-US" dirty="0" smtClean="0"/>
              <a:t>ので、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応用性は皆無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42380" y="6077980"/>
            <a:ext cx="4629720" cy="265670"/>
          </a:xfrm>
          <a:prstGeom prst="rect">
            <a:avLst/>
          </a:prstGeom>
          <a:solidFill>
            <a:schemeClr val="accent3"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725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611" y="4849977"/>
            <a:ext cx="1741497" cy="16840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隙間を埋める</a:t>
            </a:r>
            <a:r>
              <a:rPr kumimoji="1" lang="en-US" altLang="ja-JP" dirty="0" smtClean="0"/>
              <a:t>Rx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2950" y="2103009"/>
            <a:ext cx="10554574" cy="125843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単体の同期処理の結果は、「</a:t>
            </a:r>
            <a:r>
              <a:rPr kumimoji="1" lang="en-US" altLang="ja-JP" dirty="0" smtClean="0"/>
              <a:t>T</a:t>
            </a:r>
            <a:r>
              <a:rPr kumimoji="1" lang="ja-JP" altLang="en-US" dirty="0" smtClean="0"/>
              <a:t>型」</a:t>
            </a:r>
            <a:endParaRPr kumimoji="1" lang="en-US" altLang="ja-JP" dirty="0" smtClean="0"/>
          </a:p>
          <a:p>
            <a:r>
              <a:rPr kumimoji="1" lang="ja-JP" altLang="en-US" dirty="0" smtClean="0"/>
              <a:t>複数の同期処理の結果は、「</a:t>
            </a:r>
            <a:r>
              <a:rPr kumimoji="1" lang="en-US" altLang="ja-JP" dirty="0" err="1" smtClean="0"/>
              <a:t>IEnumerable</a:t>
            </a:r>
            <a:r>
              <a:rPr kumimoji="1" lang="en-US" altLang="ja-JP" dirty="0" smtClean="0"/>
              <a:t>&lt;T&gt;</a:t>
            </a:r>
            <a:r>
              <a:rPr kumimoji="1" lang="ja-JP" altLang="en-US" dirty="0" smtClean="0"/>
              <a:t>型」</a:t>
            </a:r>
            <a:endParaRPr kumimoji="1" lang="en-US" altLang="ja-JP" dirty="0" smtClean="0"/>
          </a:p>
          <a:p>
            <a:r>
              <a:rPr lang="ja-JP" altLang="en-US" dirty="0"/>
              <a:t>単体</a:t>
            </a:r>
            <a:r>
              <a:rPr lang="ja-JP" altLang="en-US" dirty="0" smtClean="0"/>
              <a:t>の非同期処理の結果は、「</a:t>
            </a:r>
            <a:r>
              <a:rPr lang="en-US" altLang="ja-JP" dirty="0" smtClean="0"/>
              <a:t>Task&lt;T&gt;</a:t>
            </a:r>
            <a:r>
              <a:rPr lang="ja-JP" altLang="en-US" dirty="0" smtClean="0"/>
              <a:t>型」</a:t>
            </a:r>
            <a:endParaRPr lang="en-US" altLang="ja-JP" dirty="0" smtClean="0"/>
          </a:p>
        </p:txBody>
      </p:sp>
      <p:sp>
        <p:nvSpPr>
          <p:cNvPr id="7" name="角丸四角形吹き出し 6"/>
          <p:cNvSpPr/>
          <p:nvPr/>
        </p:nvSpPr>
        <p:spPr>
          <a:xfrm>
            <a:off x="6324150" y="2911576"/>
            <a:ext cx="2062614" cy="585789"/>
          </a:xfrm>
          <a:prstGeom prst="wedgeRoundRectCallout">
            <a:avLst>
              <a:gd name="adj1" fmla="val -81688"/>
              <a:gd name="adj2" fmla="val -292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非同期処理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6445594" y="2114179"/>
            <a:ext cx="1860206" cy="585789"/>
          </a:xfrm>
          <a:prstGeom prst="wedgeRoundRectCallout">
            <a:avLst>
              <a:gd name="adj1" fmla="val -75746"/>
              <a:gd name="adj2" fmla="val 4362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LINQ (Pull)</a:t>
            </a:r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3799573" y="1448135"/>
            <a:ext cx="2646021" cy="585789"/>
          </a:xfrm>
          <a:prstGeom prst="wedgeRoundRectCallout">
            <a:avLst>
              <a:gd name="adj1" fmla="val -38717"/>
              <a:gd name="adj2" fmla="val 7438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ただの手続き型処理</a:t>
            </a:r>
            <a:endParaRPr kumimoji="1" lang="ja-JP" altLang="en-US" dirty="0"/>
          </a:p>
        </p:txBody>
      </p:sp>
      <p:sp>
        <p:nvSpPr>
          <p:cNvPr id="14" name="山形 13"/>
          <p:cNvSpPr/>
          <p:nvPr/>
        </p:nvSpPr>
        <p:spPr>
          <a:xfrm>
            <a:off x="6521239" y="5605305"/>
            <a:ext cx="568744" cy="569115"/>
          </a:xfrm>
          <a:prstGeom prst="chevron">
            <a:avLst>
              <a:gd name="adj" fmla="val 324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ホームベース 14"/>
          <p:cNvSpPr/>
          <p:nvPr/>
        </p:nvSpPr>
        <p:spPr>
          <a:xfrm>
            <a:off x="5485595" y="5625387"/>
            <a:ext cx="1114425" cy="569115"/>
          </a:xfrm>
          <a:prstGeom prst="homePlate">
            <a:avLst>
              <a:gd name="adj" fmla="val 350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16" name="ホームベース 15"/>
          <p:cNvSpPr/>
          <p:nvPr/>
        </p:nvSpPr>
        <p:spPr>
          <a:xfrm>
            <a:off x="4873871" y="5666539"/>
            <a:ext cx="1114425" cy="569115"/>
          </a:xfrm>
          <a:prstGeom prst="homePlate">
            <a:avLst>
              <a:gd name="adj" fmla="val 350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ホームベース 16"/>
          <p:cNvSpPr/>
          <p:nvPr/>
        </p:nvSpPr>
        <p:spPr>
          <a:xfrm>
            <a:off x="4683627" y="5716546"/>
            <a:ext cx="1114425" cy="569115"/>
          </a:xfrm>
          <a:prstGeom prst="homePlate">
            <a:avLst>
              <a:gd name="adj" fmla="val 350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18" name="ホームベース 17"/>
          <p:cNvSpPr/>
          <p:nvPr/>
        </p:nvSpPr>
        <p:spPr>
          <a:xfrm>
            <a:off x="3949689" y="5773696"/>
            <a:ext cx="1114425" cy="569115"/>
          </a:xfrm>
          <a:prstGeom prst="homePlate">
            <a:avLst>
              <a:gd name="adj" fmla="val 350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19" name="ホームベース 18"/>
          <p:cNvSpPr/>
          <p:nvPr/>
        </p:nvSpPr>
        <p:spPr>
          <a:xfrm>
            <a:off x="3455489" y="5803226"/>
            <a:ext cx="1114425" cy="569115"/>
          </a:xfrm>
          <a:prstGeom prst="homePlate">
            <a:avLst>
              <a:gd name="adj" fmla="val 350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21" name="角丸四角形吹き出し 20"/>
          <p:cNvSpPr/>
          <p:nvPr/>
        </p:nvSpPr>
        <p:spPr>
          <a:xfrm>
            <a:off x="1623945" y="4393341"/>
            <a:ext cx="3753178" cy="933528"/>
          </a:xfrm>
          <a:prstGeom prst="wedgeRoundRectCallout">
            <a:avLst>
              <a:gd name="adj1" fmla="val 40546"/>
              <a:gd name="adj2" fmla="val 9422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複数の結果が不定期的（非同期）にやってくる </a:t>
            </a:r>
            <a:r>
              <a:rPr lang="en-US" altLang="ja-JP" dirty="0" smtClean="0"/>
              <a:t>(Push)</a:t>
            </a:r>
            <a:endParaRPr kumimoji="1" lang="ja-JP" altLang="en-US" dirty="0"/>
          </a:p>
        </p:txBody>
      </p:sp>
      <p:sp>
        <p:nvSpPr>
          <p:cNvPr id="22" name="角丸四角形吹き出し 21"/>
          <p:cNvSpPr/>
          <p:nvPr/>
        </p:nvSpPr>
        <p:spPr>
          <a:xfrm>
            <a:off x="8851533" y="4701667"/>
            <a:ext cx="2925600" cy="1014879"/>
          </a:xfrm>
          <a:prstGeom prst="wedgeRoundRectCallout">
            <a:avLst>
              <a:gd name="adj1" fmla="val -73873"/>
              <a:gd name="adj2" fmla="val 4125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Observer&lt;T&gt;</a:t>
            </a:r>
          </a:p>
          <a:p>
            <a:pPr algn="ctr"/>
            <a:r>
              <a:rPr kumimoji="1" lang="ja-JP" altLang="en-US" dirty="0" smtClean="0"/>
              <a:t>データが来たら処理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（コールバック処理）</a:t>
            </a:r>
            <a:endParaRPr kumimoji="1" lang="ja-JP" altLang="en-US" dirty="0"/>
          </a:p>
        </p:txBody>
      </p:sp>
      <p:sp>
        <p:nvSpPr>
          <p:cNvPr id="23" name="直方体 22"/>
          <p:cNvSpPr/>
          <p:nvPr/>
        </p:nvSpPr>
        <p:spPr>
          <a:xfrm>
            <a:off x="1040211" y="5605305"/>
            <a:ext cx="2209687" cy="998415"/>
          </a:xfrm>
          <a:prstGeom prst="cube">
            <a:avLst>
              <a:gd name="adj" fmla="val 594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Observable&lt;T&gt;</a:t>
            </a:r>
            <a:endParaRPr kumimoji="1" lang="ja-JP" altLang="en-US" dirty="0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432950" y="3319114"/>
            <a:ext cx="10554574" cy="59787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複数の非同期処理の結果は、「</a:t>
            </a:r>
            <a:r>
              <a:rPr lang="en-US" altLang="ja-JP" dirty="0" err="1"/>
              <a:t>IObservable</a:t>
            </a:r>
            <a:r>
              <a:rPr lang="en-US" altLang="ja-JP" dirty="0"/>
              <a:t>&lt;T&gt;</a:t>
            </a:r>
            <a:r>
              <a:rPr lang="ja-JP" altLang="en-US" dirty="0"/>
              <a:t>型」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14580" y="3334791"/>
            <a:ext cx="5371908" cy="337098"/>
          </a:xfrm>
          <a:prstGeom prst="rect">
            <a:avLst/>
          </a:prstGeom>
          <a:solidFill>
            <a:schemeClr val="accent3">
              <a:alpha val="33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吹き出し 3"/>
          <p:cNvSpPr/>
          <p:nvPr/>
        </p:nvSpPr>
        <p:spPr>
          <a:xfrm>
            <a:off x="6657018" y="3691792"/>
            <a:ext cx="3533683" cy="585789"/>
          </a:xfrm>
          <a:prstGeom prst="wedgeRoundRectCallout">
            <a:avLst>
              <a:gd name="adj1" fmla="val -66158"/>
              <a:gd name="adj2" fmla="val -6098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Reactive Extensions (Push)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4270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/>
      <p:bldP spid="5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97" y="2935649"/>
            <a:ext cx="7336500" cy="10920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イメージ処理を</a:t>
            </a:r>
            <a:r>
              <a:rPr lang="en-US" altLang="ja-JP" dirty="0" smtClean="0"/>
              <a:t>Rx</a:t>
            </a:r>
            <a:r>
              <a:rPr lang="ja-JP" altLang="en-US" dirty="0" smtClean="0"/>
              <a:t>で実行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335697" y="3201256"/>
            <a:ext cx="5446340" cy="249977"/>
          </a:xfrm>
          <a:prstGeom prst="rect">
            <a:avLst/>
          </a:prstGeom>
          <a:solidFill>
            <a:schemeClr val="accent3">
              <a:alpha val="4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880673" y="1741240"/>
            <a:ext cx="3971093" cy="1046676"/>
          </a:xfrm>
          <a:prstGeom prst="wedgeRoundRectCallout">
            <a:avLst>
              <a:gd name="adj1" fmla="val -40182"/>
              <a:gd name="adj2" fmla="val 9343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LINQ</a:t>
            </a:r>
            <a:r>
              <a:rPr lang="ja-JP" altLang="en-US" dirty="0" smtClean="0"/>
              <a:t>を</a:t>
            </a:r>
            <a:r>
              <a:rPr lang="en-US" altLang="ja-JP" dirty="0" smtClean="0"/>
              <a:t>Rx</a:t>
            </a:r>
            <a:r>
              <a:rPr lang="ja-JP" altLang="en-US" dirty="0" smtClean="0"/>
              <a:t>に変換。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列挙子の引き込みを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スレッドプールのスレッドで実施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335698" y="3451234"/>
            <a:ext cx="2817890" cy="251684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445047" y="4094965"/>
            <a:ext cx="3932767" cy="769466"/>
          </a:xfrm>
          <a:prstGeom prst="wedgeRoundRectCallout">
            <a:avLst>
              <a:gd name="adj1" fmla="val -1433"/>
              <a:gd name="adj2" fmla="val -103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以降の処理を</a:t>
            </a:r>
            <a:r>
              <a:rPr kumimoji="1" lang="en-US" altLang="ja-JP" dirty="0" smtClean="0"/>
              <a:t>Dispatcher</a:t>
            </a:r>
            <a:r>
              <a:rPr kumimoji="1" lang="ja-JP" altLang="en-US" dirty="0" smtClean="0"/>
              <a:t>経由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（つまりメインスレッド）で実行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6797296" y="4443420"/>
            <a:ext cx="4622802" cy="1115192"/>
          </a:xfrm>
          <a:prstGeom prst="wedgeRoundRectCallout">
            <a:avLst>
              <a:gd name="adj1" fmla="val -42006"/>
              <a:gd name="adj2" fmla="val -880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要素毎にコレクションに追加。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完全</a:t>
            </a:r>
            <a:r>
              <a:rPr kumimoji="1" lang="ja-JP" altLang="en-US" dirty="0" smtClean="0"/>
              <a:t>に終了する（列挙子の列挙する要素がなくなる）と</a:t>
            </a:r>
            <a:r>
              <a:rPr kumimoji="1" lang="en-US" altLang="ja-JP" dirty="0" smtClean="0"/>
              <a:t>Task</a:t>
            </a:r>
            <a:r>
              <a:rPr kumimoji="1" lang="ja-JP" altLang="en-US" dirty="0" err="1" smtClean="0"/>
              <a:t>が完</a:t>
            </a:r>
            <a:r>
              <a:rPr kumimoji="1" lang="ja-JP" altLang="en-US" dirty="0" smtClean="0"/>
              <a:t>了する</a:t>
            </a:r>
            <a:endParaRPr kumimoji="1" lang="ja-JP" altLang="en-US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3939094" y="2200474"/>
            <a:ext cx="2239546" cy="524332"/>
          </a:xfrm>
          <a:prstGeom prst="wedgeRoundRectCallout">
            <a:avLst>
              <a:gd name="adj1" fmla="val -40182"/>
              <a:gd name="adj2" fmla="val 9343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列挙子（</a:t>
            </a:r>
            <a:r>
              <a:rPr lang="en-US" altLang="ja-JP" dirty="0" smtClean="0"/>
              <a:t>LINQ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495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574370"/>
            <a:ext cx="10554574" cy="3277030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非同期処理の必要性とは？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Hello world</a:t>
            </a:r>
            <a:r>
              <a:rPr lang="ja-JP" altLang="en-US" sz="2000" dirty="0" smtClean="0"/>
              <a:t>的な非同期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スレッドとの関係</a:t>
            </a:r>
            <a:r>
              <a:rPr lang="ja-JP" altLang="en-US" sz="2000" dirty="0" smtClean="0"/>
              <a:t>は？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非同期対応メソッドとは？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LINQ</a:t>
            </a:r>
            <a:r>
              <a:rPr lang="ja-JP" altLang="en-US" sz="2000" dirty="0" err="1" smtClean="0"/>
              <a:t>での</a:t>
            </a:r>
            <a:r>
              <a:rPr lang="ja-JP" altLang="en-US" sz="2000" dirty="0" smtClean="0"/>
              <a:t>非同期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競合条件の回避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非同期処理のデバッグ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283" y="4608490"/>
            <a:ext cx="2995659" cy="1993985"/>
          </a:xfrm>
          <a:prstGeom prst="rect">
            <a:avLst/>
          </a:prstGeom>
          <a:effectLst>
            <a:glow rad="38100">
              <a:schemeClr val="accent5">
                <a:satMod val="175000"/>
                <a:alpha val="43000"/>
              </a:schemeClr>
            </a:glow>
          </a:effectLst>
        </p:spPr>
      </p:pic>
      <p:sp>
        <p:nvSpPr>
          <p:cNvPr id="5" name="角丸四角形吹き出し 4"/>
          <p:cNvSpPr/>
          <p:nvPr/>
        </p:nvSpPr>
        <p:spPr>
          <a:xfrm>
            <a:off x="7332133" y="5915888"/>
            <a:ext cx="2292948" cy="564498"/>
          </a:xfrm>
          <a:prstGeom prst="wedgeRoundRectCallout">
            <a:avLst>
              <a:gd name="adj1" fmla="val 63426"/>
              <a:gd name="adj2" fmla="val -441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もりすぎにゃー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0920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35"/>
          <p:cNvSpPr/>
          <p:nvPr/>
        </p:nvSpPr>
        <p:spPr>
          <a:xfrm>
            <a:off x="143933" y="1976967"/>
            <a:ext cx="11785600" cy="3602565"/>
          </a:xfrm>
          <a:prstGeom prst="roundRect">
            <a:avLst>
              <a:gd name="adj" fmla="val 9971"/>
            </a:avLst>
          </a:prstGeom>
          <a:noFill/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Rx</a:t>
            </a:r>
            <a:r>
              <a:rPr kumimoji="1" lang="ja-JP" altLang="en-US" dirty="0" smtClean="0"/>
              <a:t>のリレー</a:t>
            </a:r>
            <a:endParaRPr kumimoji="1" lang="ja-JP" altLang="en-US" dirty="0"/>
          </a:p>
        </p:txBody>
      </p:sp>
      <p:sp>
        <p:nvSpPr>
          <p:cNvPr id="4" name="直方体 3"/>
          <p:cNvSpPr/>
          <p:nvPr/>
        </p:nvSpPr>
        <p:spPr>
          <a:xfrm>
            <a:off x="451777" y="2377704"/>
            <a:ext cx="2209687" cy="998415"/>
          </a:xfrm>
          <a:prstGeom prst="cube">
            <a:avLst>
              <a:gd name="adj" fmla="val 594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IEnumerable</a:t>
            </a:r>
            <a:r>
              <a:rPr kumimoji="1" lang="en-US" altLang="ja-JP" dirty="0" smtClean="0"/>
              <a:t>&lt;T&gt;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738966" y="2667361"/>
            <a:ext cx="338667" cy="419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077633" y="2667361"/>
            <a:ext cx="338667" cy="419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416300" y="2667361"/>
            <a:ext cx="338667" cy="419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754967" y="2667361"/>
            <a:ext cx="338667" cy="419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093634" y="2667361"/>
            <a:ext cx="338667" cy="419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10" name="直方体 9"/>
          <p:cNvSpPr/>
          <p:nvPr/>
        </p:nvSpPr>
        <p:spPr>
          <a:xfrm>
            <a:off x="4533562" y="2377703"/>
            <a:ext cx="2209687" cy="998415"/>
          </a:xfrm>
          <a:prstGeom prst="cube">
            <a:avLst>
              <a:gd name="adj" fmla="val 5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ToObservable</a:t>
            </a:r>
            <a:r>
              <a:rPr kumimoji="1" lang="en-US" altLang="ja-JP" dirty="0" smtClean="0"/>
              <a:t>()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477" y="3003946"/>
            <a:ext cx="854172" cy="991222"/>
          </a:xfrm>
          <a:prstGeom prst="rect">
            <a:avLst/>
          </a:prstGeom>
        </p:spPr>
      </p:pic>
      <p:sp>
        <p:nvSpPr>
          <p:cNvPr id="12" name="山形 11"/>
          <p:cNvSpPr/>
          <p:nvPr/>
        </p:nvSpPr>
        <p:spPr>
          <a:xfrm>
            <a:off x="6844510" y="2667361"/>
            <a:ext cx="422222" cy="419100"/>
          </a:xfrm>
          <a:prstGeom prst="chevron">
            <a:avLst>
              <a:gd name="adj" fmla="val 32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山形 12"/>
          <p:cNvSpPr/>
          <p:nvPr/>
        </p:nvSpPr>
        <p:spPr>
          <a:xfrm>
            <a:off x="7367993" y="2667361"/>
            <a:ext cx="422222" cy="419100"/>
          </a:xfrm>
          <a:prstGeom prst="chevron">
            <a:avLst>
              <a:gd name="adj" fmla="val 32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山形 13"/>
          <p:cNvSpPr/>
          <p:nvPr/>
        </p:nvSpPr>
        <p:spPr>
          <a:xfrm>
            <a:off x="7857254" y="2667361"/>
            <a:ext cx="422222" cy="419100"/>
          </a:xfrm>
          <a:prstGeom prst="chevron">
            <a:avLst>
              <a:gd name="adj" fmla="val 32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山形 14"/>
          <p:cNvSpPr/>
          <p:nvPr/>
        </p:nvSpPr>
        <p:spPr>
          <a:xfrm>
            <a:off x="8373620" y="2667361"/>
            <a:ext cx="422222" cy="419100"/>
          </a:xfrm>
          <a:prstGeom prst="chevron">
            <a:avLst>
              <a:gd name="adj" fmla="val 32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山形 15"/>
          <p:cNvSpPr/>
          <p:nvPr/>
        </p:nvSpPr>
        <p:spPr>
          <a:xfrm>
            <a:off x="8889392" y="2667360"/>
            <a:ext cx="422222" cy="419100"/>
          </a:xfrm>
          <a:prstGeom prst="chevron">
            <a:avLst>
              <a:gd name="adj" fmla="val 32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1911696" y="4146524"/>
            <a:ext cx="3401728" cy="769466"/>
          </a:xfrm>
          <a:prstGeom prst="wedgeRoundRectCallout">
            <a:avLst>
              <a:gd name="adj1" fmla="val 42236"/>
              <a:gd name="adj2" fmla="val -1023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ワーカースレッドが要素を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取得しながら、細切れに送出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6316133" y="3563766"/>
            <a:ext cx="3762808" cy="0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307503" y="3207833"/>
            <a:ext cx="61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Pull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82732" y="3207833"/>
            <a:ext cx="71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Push</a:t>
            </a:r>
            <a:endParaRPr kumimoji="1" lang="ja-JP" altLang="en-US" dirty="0"/>
          </a:p>
        </p:txBody>
      </p:sp>
      <p:sp>
        <p:nvSpPr>
          <p:cNvPr id="21" name="直方体 20"/>
          <p:cNvSpPr/>
          <p:nvPr/>
        </p:nvSpPr>
        <p:spPr>
          <a:xfrm>
            <a:off x="9507261" y="2368049"/>
            <a:ext cx="1737041" cy="998415"/>
          </a:xfrm>
          <a:prstGeom prst="cube">
            <a:avLst>
              <a:gd name="adj" fmla="val 5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ObserveOn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Dispatcher()</a:t>
            </a:r>
            <a:endParaRPr kumimoji="1" lang="ja-JP" altLang="en-US" dirty="0"/>
          </a:p>
        </p:txBody>
      </p:sp>
      <p:sp>
        <p:nvSpPr>
          <p:cNvPr id="22" name="右カーブ矢印 21"/>
          <p:cNvSpPr/>
          <p:nvPr/>
        </p:nvSpPr>
        <p:spPr>
          <a:xfrm>
            <a:off x="2386170" y="3170083"/>
            <a:ext cx="2222500" cy="596900"/>
          </a:xfrm>
          <a:prstGeom prst="curvedRightArrow">
            <a:avLst>
              <a:gd name="adj1" fmla="val 7959"/>
              <a:gd name="adj2" fmla="val 50000"/>
              <a:gd name="adj3" fmla="val 4698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172" y="3115687"/>
            <a:ext cx="563914" cy="786870"/>
          </a:xfrm>
          <a:prstGeom prst="rect">
            <a:avLst/>
          </a:prstGeom>
        </p:spPr>
      </p:pic>
      <p:sp>
        <p:nvSpPr>
          <p:cNvPr id="24" name="角丸四角形吹き出し 23"/>
          <p:cNvSpPr/>
          <p:nvPr/>
        </p:nvSpPr>
        <p:spPr>
          <a:xfrm>
            <a:off x="6677213" y="1477550"/>
            <a:ext cx="3401728" cy="769466"/>
          </a:xfrm>
          <a:prstGeom prst="wedgeRoundRectCallout">
            <a:avLst>
              <a:gd name="adj1" fmla="val 40618"/>
              <a:gd name="adj2" fmla="val 995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メインスレッドが要素を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受け取り、次の処理へ</a:t>
            </a:r>
            <a:endParaRPr kumimoji="1" lang="ja-JP" altLang="en-US" dirty="0"/>
          </a:p>
        </p:txBody>
      </p:sp>
      <p:sp>
        <p:nvSpPr>
          <p:cNvPr id="26" name="直方体 25"/>
          <p:cNvSpPr/>
          <p:nvPr/>
        </p:nvSpPr>
        <p:spPr>
          <a:xfrm>
            <a:off x="9449642" y="4282041"/>
            <a:ext cx="2190008" cy="998415"/>
          </a:xfrm>
          <a:prstGeom prst="cube">
            <a:avLst>
              <a:gd name="adj" fmla="val 5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ForEachAsync</a:t>
            </a:r>
            <a:r>
              <a:rPr kumimoji="1" lang="en-US" altLang="ja-JP" dirty="0" smtClean="0"/>
              <a:t>()</a:t>
            </a:r>
            <a:endParaRPr kumimoji="1" lang="ja-JP" altLang="en-US" dirty="0"/>
          </a:p>
        </p:txBody>
      </p:sp>
      <p:sp>
        <p:nvSpPr>
          <p:cNvPr id="32" name="メモ 31"/>
          <p:cNvSpPr/>
          <p:nvPr/>
        </p:nvSpPr>
        <p:spPr>
          <a:xfrm>
            <a:off x="7184807" y="5393626"/>
            <a:ext cx="1409699" cy="647700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Task</a:t>
            </a:r>
            <a:endParaRPr kumimoji="1" lang="ja-JP" altLang="en-US" dirty="0"/>
          </a:p>
        </p:txBody>
      </p:sp>
      <p:sp>
        <p:nvSpPr>
          <p:cNvPr id="35" name="下矢印 34"/>
          <p:cNvSpPr/>
          <p:nvPr/>
        </p:nvSpPr>
        <p:spPr>
          <a:xfrm>
            <a:off x="10375782" y="3931282"/>
            <a:ext cx="398559" cy="641412"/>
          </a:xfrm>
          <a:prstGeom prst="downArrow">
            <a:avLst>
              <a:gd name="adj1" fmla="val 50000"/>
              <a:gd name="adj2" fmla="val 4150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flipH="1">
            <a:off x="8449394" y="5170049"/>
            <a:ext cx="1074125" cy="438208"/>
          </a:xfrm>
          <a:prstGeom prst="straightConnector1">
            <a:avLst/>
          </a:prstGeom>
          <a:ln w="53975">
            <a:solidFill>
              <a:srgbClr val="3333FF"/>
            </a:solidFill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8" name="角丸四角形吹き出し 37"/>
          <p:cNvSpPr/>
          <p:nvPr/>
        </p:nvSpPr>
        <p:spPr>
          <a:xfrm>
            <a:off x="3000131" y="5730888"/>
            <a:ext cx="3572962" cy="954853"/>
          </a:xfrm>
          <a:prstGeom prst="wedgeRoundRectCallout">
            <a:avLst>
              <a:gd name="adj1" fmla="val 63392"/>
              <a:gd name="adj2" fmla="val -4651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これら一連の処理を表す</a:t>
            </a:r>
            <a:r>
              <a:rPr kumimoji="1" lang="en-US" altLang="ja-JP" dirty="0" smtClean="0"/>
              <a:t>Task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完了</a:t>
            </a:r>
            <a:r>
              <a:rPr kumimoji="1" lang="ja-JP" altLang="en-US" dirty="0" smtClean="0"/>
              <a:t>は列挙が終わったとき</a:t>
            </a:r>
            <a:endParaRPr kumimoji="1" lang="ja-JP" altLang="en-US" dirty="0"/>
          </a:p>
        </p:txBody>
      </p:sp>
      <p:sp>
        <p:nvSpPr>
          <p:cNvPr id="40" name="直方体 39"/>
          <p:cNvSpPr/>
          <p:nvPr/>
        </p:nvSpPr>
        <p:spPr>
          <a:xfrm>
            <a:off x="5809323" y="4391301"/>
            <a:ext cx="1273126" cy="747605"/>
          </a:xfrm>
          <a:prstGeom prst="cube">
            <a:avLst>
              <a:gd name="adj" fmla="val 59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WPF</a:t>
            </a:r>
          </a:p>
          <a:p>
            <a:pPr algn="ctr"/>
            <a:r>
              <a:rPr kumimoji="1" lang="en-US" altLang="ja-JP" dirty="0" err="1" smtClean="0"/>
              <a:t>ListBox</a:t>
            </a:r>
            <a:endParaRPr kumimoji="1" lang="ja-JP" altLang="en-US" dirty="0"/>
          </a:p>
        </p:txBody>
      </p:sp>
      <p:sp>
        <p:nvSpPr>
          <p:cNvPr id="42" name="直方体 41"/>
          <p:cNvSpPr/>
          <p:nvPr/>
        </p:nvSpPr>
        <p:spPr>
          <a:xfrm>
            <a:off x="7715876" y="4392443"/>
            <a:ext cx="1529797" cy="747605"/>
          </a:xfrm>
          <a:prstGeom prst="cube">
            <a:avLst>
              <a:gd name="adj" fmla="val 59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ObservableCollection</a:t>
            </a:r>
            <a:endParaRPr kumimoji="1" lang="ja-JP" altLang="en-US" dirty="0"/>
          </a:p>
        </p:txBody>
      </p:sp>
      <p:cxnSp>
        <p:nvCxnSpPr>
          <p:cNvPr id="43" name="直線矢印コネクタ 42"/>
          <p:cNvCxnSpPr/>
          <p:nvPr/>
        </p:nvCxnSpPr>
        <p:spPr>
          <a:xfrm flipH="1" flipV="1">
            <a:off x="6674632" y="4492860"/>
            <a:ext cx="2855452" cy="14089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6928866" y="4042452"/>
            <a:ext cx="106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Binding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3269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6" grpId="0" animBg="1"/>
      <p:bldP spid="40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Rx</a:t>
            </a:r>
            <a:r>
              <a:rPr kumimoji="1" lang="ja-JP" altLang="en-US" dirty="0" smtClean="0"/>
              <a:t>についてもろもろ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4211" y="1744132"/>
            <a:ext cx="11466421" cy="2286001"/>
          </a:xfrm>
        </p:spPr>
        <p:txBody>
          <a:bodyPr/>
          <a:lstStyle/>
          <a:p>
            <a:r>
              <a:rPr kumimoji="1" lang="en-US" altLang="ja-JP" dirty="0" smtClean="0"/>
              <a:t>LINQ</a:t>
            </a:r>
            <a:r>
              <a:rPr lang="ja-JP" altLang="en-US" dirty="0" smtClean="0"/>
              <a:t>列挙子のまま、非同期処理に持ち込む方法は、今のところ存在しませ</a:t>
            </a:r>
            <a:r>
              <a:rPr lang="ja-JP" altLang="en-US" dirty="0"/>
              <a:t>ん</a:t>
            </a:r>
            <a:r>
              <a:rPr lang="ja-JP" altLang="en-US" dirty="0" smtClean="0"/>
              <a:t>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>
                <a:solidFill>
                  <a:srgbClr val="FF0000"/>
                </a:solidFill>
              </a:rPr>
              <a:t>IObservable</a:t>
            </a:r>
            <a:r>
              <a:rPr lang="en-US" altLang="ja-JP" dirty="0" smtClean="0">
                <a:solidFill>
                  <a:srgbClr val="FF0000"/>
                </a:solidFill>
              </a:rPr>
              <a:t>&lt;T&gt;</a:t>
            </a:r>
            <a:r>
              <a:rPr lang="ja-JP" altLang="en-US" dirty="0" smtClean="0">
                <a:solidFill>
                  <a:srgbClr val="FF0000"/>
                </a:solidFill>
              </a:rPr>
              <a:t>に変換することで、時間軸基準のクエリを書けるようになる</a:t>
            </a:r>
            <a:r>
              <a:rPr lang="ja-JP" altLang="en-US" dirty="0" smtClean="0"/>
              <a:t>が、慣れが必要です。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→個人的には</a:t>
            </a:r>
            <a:r>
              <a:rPr lang="en-US" altLang="ja-JP" dirty="0" err="1" smtClean="0"/>
              <a:t>foreach</a:t>
            </a:r>
            <a:r>
              <a:rPr lang="ja-JP" altLang="en-US" dirty="0" smtClean="0"/>
              <a:t>と</a:t>
            </a:r>
            <a:r>
              <a:rPr lang="en-US" altLang="ja-JP" dirty="0" smtClean="0"/>
              <a:t>LINQ</a:t>
            </a:r>
            <a:r>
              <a:rPr lang="ja-JP" altLang="en-US" dirty="0" smtClean="0"/>
              <a:t>演算子が</a:t>
            </a:r>
            <a:r>
              <a:rPr lang="en-US" altLang="ja-JP" dirty="0" smtClean="0"/>
              <a:t>await</a:t>
            </a:r>
            <a:r>
              <a:rPr lang="ja-JP" altLang="en-US" dirty="0" smtClean="0"/>
              <a:t>に対応してくれれば、もう少し状況は良くなる気がする。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channel9.msdn.com/Shows/Going+Deep/Rx-Update-Async-support-IAsyncEnumerable-and-more-with-Jeff-and-Wes</a:t>
            </a:r>
            <a:endParaRPr lang="en-US" altLang="ja-JP" dirty="0" smtClean="0"/>
          </a:p>
          <a:p>
            <a:r>
              <a:rPr lang="en-US" altLang="ja-JP" dirty="0" smtClean="0"/>
              <a:t>Rx</a:t>
            </a:r>
            <a:r>
              <a:rPr lang="ja-JP" altLang="en-US" dirty="0" smtClean="0"/>
              <a:t>は、</a:t>
            </a:r>
            <a:r>
              <a:rPr lang="en-US" altLang="ja-JP" dirty="0" smtClean="0"/>
              <a:t>Observable</a:t>
            </a:r>
            <a:r>
              <a:rPr lang="ja-JP" altLang="en-US" dirty="0" smtClean="0"/>
              <a:t>の合成や演算に真価があるので、例で見せたような単純な逐次処理には、あまり旨みがありません。それでもコード量はかなり減ります。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7226298" y="5410200"/>
            <a:ext cx="4329599" cy="9229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xin9le</a:t>
            </a:r>
            <a:r>
              <a:rPr kumimoji="1" lang="ja-JP" altLang="en-US" dirty="0" smtClean="0"/>
              <a:t>さん </a:t>
            </a:r>
            <a:r>
              <a:rPr kumimoji="1" lang="en-US" altLang="ja-JP" dirty="0" smtClean="0"/>
              <a:t>: Rx</a:t>
            </a:r>
            <a:r>
              <a:rPr kumimoji="1" lang="ja-JP" altLang="en-US" dirty="0" smtClean="0"/>
              <a:t>入門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>
                <a:hlinkClick r:id="rId3"/>
              </a:rPr>
              <a:t>http://</a:t>
            </a:r>
            <a:r>
              <a:rPr kumimoji="1" lang="en-US" altLang="ja-JP" dirty="0" smtClean="0">
                <a:hlinkClick r:id="rId3"/>
              </a:rPr>
              <a:t>xin9le.net/rx-intro</a:t>
            </a:r>
            <a:endParaRPr kumimoji="1" lang="ja-JP" altLang="en-US" dirty="0"/>
          </a:p>
        </p:txBody>
      </p:sp>
      <p:sp>
        <p:nvSpPr>
          <p:cNvPr id="5" name="雲形吹き出し 4"/>
          <p:cNvSpPr/>
          <p:nvPr/>
        </p:nvSpPr>
        <p:spPr>
          <a:xfrm>
            <a:off x="876299" y="4411134"/>
            <a:ext cx="5321300" cy="1341966"/>
          </a:xfrm>
          <a:prstGeom prst="cloudCallout">
            <a:avLst>
              <a:gd name="adj1" fmla="val -31016"/>
              <a:gd name="adj2" fmla="val 6691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初めて </a:t>
            </a:r>
            <a:r>
              <a:rPr kumimoji="1" lang="en-US" altLang="ja-JP" dirty="0" smtClean="0"/>
              <a:t>x^2=-1 </a:t>
            </a:r>
            <a:r>
              <a:rPr kumimoji="1" lang="ja-JP" altLang="en-US" dirty="0" smtClean="0"/>
              <a:t>を導入した時の</a:t>
            </a:r>
            <a:endParaRPr kumimoji="1" lang="en-US" altLang="ja-JP" dirty="0" smtClean="0"/>
          </a:p>
          <a:p>
            <a:pPr algn="ctr"/>
            <a:r>
              <a:rPr kumimoji="1" lang="ja-JP" altLang="en-US" dirty="0" err="1" smtClean="0"/>
              <a:t>ような</a:t>
            </a:r>
            <a:r>
              <a:rPr kumimoji="1" lang="ja-JP" altLang="en-US" dirty="0" smtClean="0"/>
              <a:t>インパクトがあります、いろいろな意味で。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0530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79" y="2095500"/>
            <a:ext cx="6415887" cy="32923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非同期処理にも競合条件がある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574370"/>
            <a:ext cx="10554574" cy="521130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同時に動くのだから、当然競合条件があります。</a:t>
            </a:r>
            <a:endParaRPr kumimoji="1" lang="ja-JP" altLang="en-US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1062567" y="2194280"/>
            <a:ext cx="6565900" cy="275166"/>
          </a:xfrm>
          <a:prstGeom prst="rect">
            <a:avLst/>
          </a:prstGeom>
          <a:solidFill>
            <a:schemeClr val="accent3">
              <a:alpha val="44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7292826" y="2331863"/>
            <a:ext cx="3830693" cy="605367"/>
          </a:xfrm>
          <a:prstGeom prst="wedgeRoundRectCallout">
            <a:avLst>
              <a:gd name="adj1" fmla="val -63135"/>
              <a:gd name="adj2" fmla="val -5350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ボタンを連続でクリックする</a:t>
            </a:r>
            <a:endParaRPr kumimoji="1" lang="ja-JP" altLang="en-US" dirty="0"/>
          </a:p>
        </p:txBody>
      </p:sp>
      <p:sp>
        <p:nvSpPr>
          <p:cNvPr id="7" name="星 32 6"/>
          <p:cNvSpPr/>
          <p:nvPr/>
        </p:nvSpPr>
        <p:spPr>
          <a:xfrm>
            <a:off x="3649134" y="4532075"/>
            <a:ext cx="6112936" cy="170952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画像がいっぱい入り乱れて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表示される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40233" y="6354233"/>
            <a:ext cx="3450167" cy="379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こ、これはこれで良いかも？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402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競合条件の回避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あるある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067" y="1574371"/>
            <a:ext cx="11785600" cy="902130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この場合は、単純に処理開始時にボタンを無効化、処理完了時に再度有効化すれば良いでしょう。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従来的なマルチスレッドの競合回避知識しかない場合の、「あるある」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08" y="2823031"/>
            <a:ext cx="11387474" cy="2106987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3000227" y="4579862"/>
            <a:ext cx="8552540" cy="688824"/>
          </a:xfrm>
          <a:prstGeom prst="wedgeRoundRectCallout">
            <a:avLst>
              <a:gd name="adj1" fmla="val -56025"/>
              <a:gd name="adj2" fmla="val -545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error CS1996: 'await' </a:t>
            </a:r>
            <a:r>
              <a:rPr kumimoji="1" lang="ja-JP" altLang="en-US" dirty="0">
                <a:solidFill>
                  <a:srgbClr val="FF0000"/>
                </a:solidFill>
              </a:rPr>
              <a:t>演算子は、</a:t>
            </a:r>
            <a:r>
              <a:rPr kumimoji="1" lang="en-US" altLang="ja-JP" dirty="0">
                <a:solidFill>
                  <a:srgbClr val="FF0000"/>
                </a:solidFill>
              </a:rPr>
              <a:t>lock </a:t>
            </a:r>
            <a:r>
              <a:rPr kumimoji="1" lang="ja-JP" altLang="en-US" dirty="0">
                <a:solidFill>
                  <a:srgbClr val="FF0000"/>
                </a:solidFill>
              </a:rPr>
              <a:t>ステートメント本体では使用できません。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22210" y="2774728"/>
            <a:ext cx="1272723" cy="249977"/>
          </a:xfrm>
          <a:prstGeom prst="rect">
            <a:avLst/>
          </a:prstGeom>
          <a:solidFill>
            <a:schemeClr val="accent3">
              <a:alpha val="4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812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モニターロックは</a:t>
            </a:r>
            <a:r>
              <a:rPr kumimoji="1" lang="en-US" altLang="ja-JP" dirty="0" smtClean="0">
                <a:solidFill>
                  <a:srgbClr val="FF0000"/>
                </a:solidFill>
              </a:rPr>
              <a:t>Task</a:t>
            </a:r>
            <a:r>
              <a:rPr kumimoji="1" lang="ja-JP" altLang="en-US" dirty="0" smtClean="0"/>
              <a:t>に紐づかない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6204" y="1722537"/>
            <a:ext cx="10979589" cy="2430364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モニターロックはスレッドに紐づき、</a:t>
            </a:r>
            <a:r>
              <a:rPr kumimoji="1" lang="en-US" altLang="ja-JP" sz="2000" dirty="0" smtClean="0"/>
              <a:t>Task</a:t>
            </a:r>
            <a:r>
              <a:rPr kumimoji="1" lang="ja-JP" altLang="en-US" sz="2000" dirty="0" err="1" smtClean="0"/>
              <a:t>には</a:t>
            </a:r>
            <a:r>
              <a:rPr kumimoji="1" lang="ja-JP" altLang="en-US" sz="2000" dirty="0" smtClean="0"/>
              <a:t>紐づきません。無理やり実行すると、容易に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デッドロック</a:t>
            </a:r>
            <a:r>
              <a:rPr kumimoji="1" lang="ja-JP" altLang="en-US" sz="2000" dirty="0" smtClean="0"/>
              <a:t>してしまう。</a:t>
            </a:r>
            <a:endParaRPr kumimoji="1" lang="en-US" altLang="ja-JP" sz="2000" dirty="0" smtClean="0"/>
          </a:p>
          <a:p>
            <a:r>
              <a:rPr lang="ja-JP" altLang="en-US" sz="2000" dirty="0"/>
              <a:t>同様</a:t>
            </a:r>
            <a:r>
              <a:rPr lang="ja-JP" altLang="en-US" sz="2000" dirty="0" smtClean="0"/>
              <a:t>に、スレッドに紐づく同期オブジェクト（</a:t>
            </a:r>
            <a:r>
              <a:rPr lang="en-US" altLang="ja-JP" sz="2000" dirty="0" err="1" smtClean="0"/>
              <a:t>ManualResetEvent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AutoResetEvent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Mutex</a:t>
            </a:r>
            <a:r>
              <a:rPr lang="en-US" altLang="ja-JP" sz="2000" dirty="0" smtClean="0"/>
              <a:t>, Semaphore</a:t>
            </a:r>
            <a:r>
              <a:rPr lang="ja-JP" altLang="en-US" sz="2000" dirty="0" smtClean="0"/>
              <a:t>など）も、</a:t>
            </a:r>
            <a:r>
              <a:rPr lang="en-US" altLang="ja-JP" sz="2000" dirty="0" smtClean="0"/>
              <a:t>Task</a:t>
            </a:r>
            <a:r>
              <a:rPr lang="ja-JP" altLang="en-US" sz="2000" dirty="0" smtClean="0"/>
              <a:t>に紐づかないので、同じ問題を抱えていま</a:t>
            </a:r>
            <a:r>
              <a:rPr lang="ja-JP" altLang="en-US" sz="2000" dirty="0"/>
              <a:t>す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r>
              <a:rPr kumimoji="1" lang="en-US" altLang="ja-JP" sz="2000" dirty="0" err="1" smtClean="0">
                <a:solidFill>
                  <a:srgbClr val="FF0000"/>
                </a:solidFill>
              </a:rPr>
              <a:t>Monitor.Enter</a:t>
            </a:r>
            <a:r>
              <a:rPr kumimoji="1" lang="ja-JP" altLang="en-US" sz="2000" dirty="0" smtClean="0"/>
              <a:t>や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WaitHandle.WaitAny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WaitAll</a:t>
            </a:r>
            <a:r>
              <a:rPr kumimoji="1" lang="ja-JP" altLang="en-US" sz="2000" dirty="0" smtClean="0"/>
              <a:t>メソッドが非同期対応（</a:t>
            </a:r>
            <a:r>
              <a:rPr kumimoji="1" lang="en-US" altLang="ja-JP" sz="2000" dirty="0" err="1" smtClean="0"/>
              <a:t>awaitable</a:t>
            </a:r>
            <a:r>
              <a:rPr kumimoji="1" lang="ja-JP" altLang="en-US" sz="2000" dirty="0" smtClean="0"/>
              <a:t>）ではないことが問題（スレッドをハードブロックしてしまう）。</a:t>
            </a:r>
            <a:endParaRPr kumimoji="1" lang="ja-JP" altLang="en-US" sz="2000" dirty="0"/>
          </a:p>
        </p:txBody>
      </p:sp>
      <p:sp>
        <p:nvSpPr>
          <p:cNvPr id="4" name="雲形吹き出し 3"/>
          <p:cNvSpPr/>
          <p:nvPr/>
        </p:nvSpPr>
        <p:spPr>
          <a:xfrm>
            <a:off x="5562599" y="4474634"/>
            <a:ext cx="5321300" cy="1341966"/>
          </a:xfrm>
          <a:prstGeom prst="cloudCallout">
            <a:avLst>
              <a:gd name="adj1" fmla="val -31016"/>
              <a:gd name="adj2" fmla="val 6691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え</a:t>
            </a:r>
            <a:r>
              <a:rPr kumimoji="1" lang="ja-JP" altLang="en-US" dirty="0" err="1" smtClean="0"/>
              <a:t>ええ</a:t>
            </a:r>
            <a:r>
              <a:rPr kumimoji="1" lang="ja-JP" altLang="en-US" dirty="0" smtClean="0"/>
              <a:t>、じゃあどうやって競合を回避するの？！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1521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とっても  すごい  ライブラリ！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7905" y="1596207"/>
            <a:ext cx="11496055" cy="1100426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000" dirty="0" err="1" smtClean="0">
                <a:solidFill>
                  <a:srgbClr val="FF0000"/>
                </a:solidFill>
              </a:rPr>
              <a:t>Nito.AsyncEx</a:t>
            </a:r>
            <a:r>
              <a:rPr kumimoji="1" lang="en-US" altLang="ja-JP" sz="2000" dirty="0" smtClean="0"/>
              <a:t>  </a:t>
            </a:r>
            <a:r>
              <a:rPr kumimoji="1" lang="ja-JP" altLang="en-US" sz="2000" dirty="0" smtClean="0"/>
              <a:t>（</a:t>
            </a:r>
            <a:r>
              <a:rPr kumimoji="1" lang="en-US" altLang="ja-JP" sz="2000" dirty="0" err="1" smtClean="0"/>
              <a:t>NuGet</a:t>
            </a:r>
            <a:r>
              <a:rPr kumimoji="1" lang="ja-JP" altLang="en-US" sz="2000" dirty="0" smtClean="0"/>
              <a:t>で導入可）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モニター系・カーネルオブジェクト系の</a:t>
            </a:r>
            <a:r>
              <a:rPr lang="ja-JP" altLang="en-US" sz="2000" dirty="0" smtClean="0">
                <a:solidFill>
                  <a:srgbClr val="FF0000"/>
                </a:solidFill>
              </a:rPr>
              <a:t>同期処理を模倣</a:t>
            </a:r>
            <a:r>
              <a:rPr lang="ja-JP" altLang="en-US" sz="2000" dirty="0" smtClean="0"/>
              <a:t>し、</a:t>
            </a:r>
            <a:r>
              <a:rPr lang="ja-JP" altLang="en-US" sz="2000" dirty="0" smtClean="0">
                <a:solidFill>
                  <a:srgbClr val="FF0000"/>
                </a:solidFill>
              </a:rPr>
              <a:t>非同期対応にした</a:t>
            </a:r>
            <a:r>
              <a:rPr lang="ja-JP" altLang="en-US" sz="2000" dirty="0" smtClean="0"/>
              <a:t>ライブラリです。だから、とても馴染みやすい、分かりやすい！</a:t>
            </a:r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12" y="2880696"/>
            <a:ext cx="11151642" cy="303095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781" y="5755192"/>
            <a:ext cx="5644633" cy="865742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5411795" y="3740809"/>
            <a:ext cx="3897306" cy="688824"/>
          </a:xfrm>
          <a:prstGeom prst="wedgeRoundRectCallout">
            <a:avLst>
              <a:gd name="adj1" fmla="val -61103"/>
              <a:gd name="adj2" fmla="val -361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await</a:t>
            </a:r>
            <a:r>
              <a:rPr kumimoji="1" lang="ja-JP" altLang="en-US" dirty="0" smtClean="0">
                <a:solidFill>
                  <a:schemeClr val="tx1"/>
                </a:solidFill>
              </a:rPr>
              <a:t>可能な</a:t>
            </a:r>
            <a:r>
              <a:rPr kumimoji="1" lang="en-US" altLang="ja-JP" dirty="0" smtClean="0">
                <a:solidFill>
                  <a:schemeClr val="tx1"/>
                </a:solidFill>
              </a:rPr>
              <a:t>lock</a:t>
            </a:r>
            <a:r>
              <a:rPr kumimoji="1" lang="ja-JP" altLang="en-US" dirty="0" smtClean="0">
                <a:solidFill>
                  <a:schemeClr val="tx1"/>
                </a:solidFill>
              </a:rPr>
              <a:t>として</a:t>
            </a:r>
            <a:r>
              <a:rPr kumimoji="1" lang="ja-JP" altLang="en-US" dirty="0">
                <a:solidFill>
                  <a:schemeClr val="tx1"/>
                </a:solidFill>
              </a:rPr>
              <a:t>使</a:t>
            </a:r>
            <a:r>
              <a:rPr kumimoji="1" lang="ja-JP" altLang="en-US" dirty="0" smtClean="0">
                <a:solidFill>
                  <a:schemeClr val="tx1"/>
                </a:solidFill>
              </a:rPr>
              <a:t>える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11310" y="2854249"/>
            <a:ext cx="5641523" cy="282651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77900" y="3752504"/>
            <a:ext cx="3750733" cy="282651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8"/>
          <p:cNvSpPr/>
          <p:nvPr/>
        </p:nvSpPr>
        <p:spPr>
          <a:xfrm>
            <a:off x="1548209" y="5755192"/>
            <a:ext cx="3942425" cy="9229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AsyncSemaphore</a:t>
            </a:r>
            <a:r>
              <a:rPr kumimoji="1" lang="ja-JP" altLang="en-US" dirty="0" smtClean="0"/>
              <a:t>を使えば、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同時進行するタスク数を制御可能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1259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ストアアプリでは</a:t>
            </a:r>
            <a:r>
              <a:rPr kumimoji="1" lang="en-US" altLang="ja-JP" dirty="0" smtClean="0"/>
              <a:t>Task</a:t>
            </a:r>
            <a:r>
              <a:rPr kumimoji="1" lang="ja-JP" altLang="en-US" dirty="0" smtClean="0"/>
              <a:t>クラスを使わない？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430654"/>
            <a:ext cx="10554574" cy="5253779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今までの内容の応用ですよ！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ストアアプリ固有の名前空間に存在するクラス群（</a:t>
            </a:r>
            <a:r>
              <a:rPr kumimoji="1" lang="en-US" altLang="ja-JP" dirty="0" err="1" smtClean="0"/>
              <a:t>WinRT</a:t>
            </a:r>
            <a:r>
              <a:rPr kumimoji="1" lang="en-US" altLang="ja-JP" dirty="0" smtClean="0"/>
              <a:t> API</a:t>
            </a:r>
            <a:r>
              <a:rPr kumimoji="1" lang="ja-JP" altLang="en-US" dirty="0" smtClean="0"/>
              <a:t>）では、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非同期処理を</a:t>
            </a:r>
            <a:r>
              <a:rPr lang="en-US" altLang="ja-JP" dirty="0" smtClean="0">
                <a:solidFill>
                  <a:srgbClr val="FF0000"/>
                </a:solidFill>
              </a:rPr>
              <a:t>Task</a:t>
            </a:r>
            <a:r>
              <a:rPr lang="ja-JP" altLang="en-US" dirty="0" smtClean="0">
                <a:solidFill>
                  <a:srgbClr val="FF0000"/>
                </a:solidFill>
              </a:rPr>
              <a:t>クラスで返しません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kumimoji="1" lang="ja-JP" altLang="en-US" dirty="0" smtClean="0"/>
              <a:t>その代</a:t>
            </a:r>
            <a:r>
              <a:rPr lang="ja-JP" altLang="en-US" dirty="0"/>
              <a:t>わ</a:t>
            </a:r>
            <a:r>
              <a:rPr kumimoji="1" lang="ja-JP" altLang="en-US" dirty="0" smtClean="0"/>
              <a:t>り、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IAsyncInfo</a:t>
            </a:r>
            <a:r>
              <a:rPr kumimoji="1" lang="ja-JP" altLang="en-US" dirty="0" smtClean="0"/>
              <a:t>インターフェイスや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IAsyncOperation</a:t>
            </a:r>
            <a:r>
              <a:rPr kumimoji="1" lang="en-US" altLang="ja-JP" dirty="0" smtClean="0">
                <a:solidFill>
                  <a:srgbClr val="FF0000"/>
                </a:solidFill>
              </a:rPr>
              <a:t>&lt;T&gt;</a:t>
            </a:r>
            <a:r>
              <a:rPr kumimoji="1" lang="ja-JP" altLang="en-US" dirty="0" smtClean="0"/>
              <a:t>インターフェイスを返します。</a:t>
            </a:r>
            <a:endParaRPr kumimoji="1" lang="en-US" altLang="ja-JP" dirty="0" smtClean="0"/>
          </a:p>
          <a:p>
            <a:r>
              <a:rPr lang="ja-JP" altLang="en-US" dirty="0" smtClean="0"/>
              <a:t>これらのインターフェイスに対して、直接</a:t>
            </a:r>
            <a:r>
              <a:rPr lang="en-US" altLang="ja-JP" dirty="0" smtClean="0"/>
              <a:t>await</a:t>
            </a:r>
            <a:r>
              <a:rPr lang="ja-JP" altLang="en-US" dirty="0" smtClean="0"/>
              <a:t>することが出来ます。これは、</a:t>
            </a:r>
            <a:r>
              <a:rPr lang="en-US" altLang="ja-JP" dirty="0" err="1" smtClean="0"/>
              <a:t>GetAwaiter</a:t>
            </a:r>
            <a:r>
              <a:rPr lang="ja-JP" altLang="en-US" dirty="0" smtClean="0"/>
              <a:t>拡張メソッドが定義されていることで実現しています。</a:t>
            </a:r>
            <a:endParaRPr kumimoji="1" lang="en-US" altLang="ja-JP" dirty="0" smtClean="0"/>
          </a:p>
          <a:p>
            <a:r>
              <a:rPr lang="ja-JP" altLang="en-US" dirty="0" smtClean="0"/>
              <a:t>また、上記インターフェイスを</a:t>
            </a:r>
            <a:r>
              <a:rPr lang="en-US" altLang="ja-JP" dirty="0" smtClean="0"/>
              <a:t>Task</a:t>
            </a:r>
            <a:r>
              <a:rPr lang="ja-JP" altLang="en-US" dirty="0" smtClean="0"/>
              <a:t>クラスに変換することが出来ます。それが</a:t>
            </a:r>
            <a:r>
              <a:rPr lang="en-US" altLang="ja-JP" dirty="0" err="1" smtClean="0">
                <a:solidFill>
                  <a:srgbClr val="FF0000"/>
                </a:solidFill>
              </a:rPr>
              <a:t>AsTask</a:t>
            </a:r>
            <a:r>
              <a:rPr lang="ja-JP" altLang="en-US" dirty="0" smtClean="0">
                <a:solidFill>
                  <a:srgbClr val="FF0000"/>
                </a:solidFill>
              </a:rPr>
              <a:t>拡張メソッド</a:t>
            </a:r>
            <a:r>
              <a:rPr lang="ja-JP" altLang="en-US" dirty="0" smtClean="0"/>
              <a:t>です。</a:t>
            </a:r>
            <a:r>
              <a:rPr lang="en-US" altLang="ja-JP" dirty="0" smtClean="0"/>
              <a:t>Task</a:t>
            </a:r>
            <a:r>
              <a:rPr lang="ja-JP" altLang="en-US" dirty="0" smtClean="0"/>
              <a:t>クラスに変換することで、既存の</a:t>
            </a:r>
            <a:r>
              <a:rPr lang="en-US" altLang="ja-JP" dirty="0" smtClean="0"/>
              <a:t>Task</a:t>
            </a:r>
            <a:r>
              <a:rPr lang="ja-JP" altLang="en-US" dirty="0" smtClean="0"/>
              <a:t>クラスを使用した様々なメソッドで応用する事が出来ます。</a:t>
            </a:r>
            <a:endParaRPr lang="en-US" altLang="ja-JP" dirty="0" smtClean="0"/>
          </a:p>
          <a:p>
            <a:endParaRPr kumimoji="1" lang="en-US" altLang="ja-JP" dirty="0"/>
          </a:p>
          <a:p>
            <a:pPr lvl="1"/>
            <a:r>
              <a:rPr lang="en-US" altLang="ja-JP" dirty="0" err="1"/>
              <a:t>WinRT</a:t>
            </a:r>
            <a:r>
              <a:rPr lang="en-US" altLang="ja-JP" dirty="0"/>
              <a:t> </a:t>
            </a:r>
            <a:r>
              <a:rPr lang="ja-JP" altLang="en-US" dirty="0"/>
              <a:t>と </a:t>
            </a:r>
            <a:r>
              <a:rPr lang="en-US" altLang="ja-JP" dirty="0"/>
              <a:t>await </a:t>
            </a:r>
            <a:r>
              <a:rPr lang="ja-JP" altLang="en-US" dirty="0"/>
              <a:t>を</a:t>
            </a:r>
            <a:r>
              <a:rPr lang="ja-JP" altLang="en-US" dirty="0" smtClean="0"/>
              <a:t>掘り下げる </a:t>
            </a:r>
            <a:r>
              <a:rPr lang="en-US" altLang="ja-JP" dirty="0"/>
              <a:t>(</a:t>
            </a:r>
            <a:r>
              <a:rPr lang="en-US" altLang="ja-JP" dirty="0">
                <a:hlinkClick r:id="rId2"/>
              </a:rPr>
              <a:t>http://blogs.msdn.com/b/windowsappdev_ja/archive/2012/04/30/winrt-await.aspx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/>
              <a:t>.NET </a:t>
            </a:r>
            <a:r>
              <a:rPr lang="ja-JP" altLang="en-US" dirty="0"/>
              <a:t>タスクを </a:t>
            </a:r>
            <a:r>
              <a:rPr lang="en-US" altLang="ja-JP" dirty="0" err="1"/>
              <a:t>WinRT</a:t>
            </a:r>
            <a:r>
              <a:rPr lang="en-US" altLang="ja-JP" dirty="0"/>
              <a:t> </a:t>
            </a:r>
            <a:r>
              <a:rPr lang="ja-JP" altLang="en-US" dirty="0"/>
              <a:t>非同期処理として公開</a:t>
            </a:r>
            <a:r>
              <a:rPr lang="ja-JP" altLang="en-US" dirty="0" smtClean="0"/>
              <a:t>する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(</a:t>
            </a:r>
            <a:r>
              <a:rPr lang="en-US" altLang="ja-JP" dirty="0">
                <a:hlinkClick r:id="rId3"/>
              </a:rPr>
              <a:t>http://</a:t>
            </a:r>
            <a:r>
              <a:rPr lang="en-US" altLang="ja-JP" dirty="0" smtClean="0">
                <a:hlinkClick r:id="rId3"/>
              </a:rPr>
              <a:t>blogs.msdn.com/b/windowsappdev_ja/archive/2012/06/25/net-winrt.aspx</a:t>
            </a:r>
            <a:r>
              <a:rPr lang="en-US" altLang="ja-JP" dirty="0"/>
              <a:t>)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89046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非同期処理のデバッグ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0" y="1557865"/>
            <a:ext cx="5895748" cy="508000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912" y="1402803"/>
            <a:ext cx="7689246" cy="2850127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5873227" y="5537200"/>
            <a:ext cx="4951406" cy="859366"/>
          </a:xfrm>
          <a:prstGeom prst="wedgeRoundRectCallout">
            <a:avLst>
              <a:gd name="adj1" fmla="val -66384"/>
              <a:gd name="adj2" fmla="val -397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「並列スタックウインドウ」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いろいろなスレッドとの関係がわかりやすい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7125496" y="2580875"/>
            <a:ext cx="4486537" cy="1182559"/>
          </a:xfrm>
          <a:prstGeom prst="wedgeRoundRectCallout">
            <a:avLst>
              <a:gd name="adj1" fmla="val -65196"/>
              <a:gd name="adj2" fmla="val -534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「タスクウインドウ」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タスクはスレッドに紐づかない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→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スタックトレースを参照してもムダ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75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312" y="1714070"/>
            <a:ext cx="11208188" cy="3967063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ブロックされる可能性のある処理は、すべからく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Task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クラスを返却可能</a:t>
            </a:r>
            <a:r>
              <a:rPr kumimoji="1" lang="ja-JP" altLang="en-US" sz="2000" dirty="0" smtClean="0"/>
              <a:t>でなければなりません。でないと、</a:t>
            </a:r>
            <a:r>
              <a:rPr kumimoji="1" lang="en-US" altLang="ja-JP" sz="2000" dirty="0" err="1" smtClean="0"/>
              <a:t>Task.Run</a:t>
            </a:r>
            <a:r>
              <a:rPr kumimoji="1" lang="ja-JP" altLang="en-US" sz="2000" dirty="0" smtClean="0"/>
              <a:t>を使ってエミュレーションする必要があり、貴重な</a:t>
            </a:r>
            <a:r>
              <a:rPr kumimoji="1" lang="en-US" altLang="ja-JP" sz="2000" dirty="0" smtClean="0"/>
              <a:t>CPU</a:t>
            </a:r>
            <a:r>
              <a:rPr kumimoji="1" lang="ja-JP" altLang="en-US" sz="2000" dirty="0" smtClean="0"/>
              <a:t>リソースを使うことになります。そのため、続々と非同期対応メソッドが追加されています。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CPU</a:t>
            </a:r>
            <a:r>
              <a:rPr kumimoji="1" lang="ja-JP" altLang="en-US" sz="2000" dirty="0" smtClean="0"/>
              <a:t>依存性の処理は、元々非同期処理に分類されるものではありません。これらの処理は、ワーカースレッドで実行してもかまいません。その場合に、</a:t>
            </a:r>
            <a:r>
              <a:rPr kumimoji="1" lang="en-US" altLang="ja-JP" sz="2000" dirty="0" err="1" smtClean="0"/>
              <a:t>Task.Run</a:t>
            </a:r>
            <a:r>
              <a:rPr kumimoji="1" lang="ja-JP" altLang="en-US" sz="2000" dirty="0" smtClean="0"/>
              <a:t>を使えば、</a:t>
            </a:r>
            <a:r>
              <a:rPr kumimoji="1" lang="en-US" altLang="ja-JP" sz="2000" dirty="0" smtClean="0"/>
              <a:t>Task</a:t>
            </a:r>
            <a:r>
              <a:rPr kumimoji="1" lang="ja-JP" altLang="en-US" sz="2000" dirty="0" smtClean="0"/>
              <a:t>に紐づかせることが簡単に出来るため、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非同期処理と連携させるのが容易</a:t>
            </a:r>
            <a:r>
              <a:rPr kumimoji="1" lang="ja-JP" altLang="en-US" sz="2000" dirty="0" smtClean="0"/>
              <a:t>になります。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連続する要素を非同期で処理するためには、</a:t>
            </a:r>
            <a:r>
              <a:rPr lang="en-US" altLang="ja-JP" sz="2000" dirty="0" smtClean="0"/>
              <a:t>LINQ</a:t>
            </a:r>
            <a:r>
              <a:rPr lang="ja-JP" altLang="en-US" sz="2000" dirty="0" smtClean="0"/>
              <a:t>をそのままでは</a:t>
            </a:r>
            <a:r>
              <a:rPr lang="ja-JP" altLang="en-US" sz="2000" dirty="0"/>
              <a:t>現実的</a:t>
            </a:r>
            <a:r>
              <a:rPr lang="ja-JP" altLang="en-US" sz="2000" dirty="0" smtClean="0"/>
              <a:t>に無理です。</a:t>
            </a:r>
            <a:r>
              <a:rPr lang="en-US" altLang="ja-JP" sz="2000" dirty="0" smtClean="0">
                <a:solidFill>
                  <a:srgbClr val="FF0000"/>
                </a:solidFill>
              </a:rPr>
              <a:t>Rx</a:t>
            </a:r>
            <a:r>
              <a:rPr lang="ja-JP" altLang="en-US" sz="2000" dirty="0" smtClean="0">
                <a:solidFill>
                  <a:srgbClr val="FF0000"/>
                </a:solidFill>
              </a:rPr>
              <a:t>を使用すれば、書けないこともない</a:t>
            </a:r>
            <a:r>
              <a:rPr lang="ja-JP" altLang="en-US" sz="2000" dirty="0" smtClean="0"/>
              <a:t>。いかに早く習得するかがカギかな</a:t>
            </a:r>
            <a:r>
              <a:rPr lang="en-US" altLang="ja-JP" sz="2000" dirty="0" smtClean="0"/>
              <a:t>…</a:t>
            </a:r>
          </a:p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非同期処理に</a:t>
            </a:r>
            <a:r>
              <a:rPr lang="ja-JP" altLang="en-US" sz="2000" dirty="0">
                <a:solidFill>
                  <a:srgbClr val="FF0000"/>
                </a:solidFill>
              </a:rPr>
              <a:t>も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競合条件は存在</a:t>
            </a:r>
            <a:r>
              <a:rPr kumimoji="1" lang="ja-JP" altLang="en-US" sz="2000" dirty="0" smtClean="0"/>
              <a:t>します。そこでは、従来の手法が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通用しません。外部ライブラリの助けを借りるか、そもそも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競合が発生しないような仕様とします。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67" y="4599594"/>
            <a:ext cx="2595033" cy="2070405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7950199" y="5634796"/>
            <a:ext cx="1409701" cy="688824"/>
          </a:xfrm>
          <a:prstGeom prst="wedgeRoundRectCallout">
            <a:avLst>
              <a:gd name="adj1" fmla="val 81995"/>
              <a:gd name="adj2" fmla="val -416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フフフ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787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何</a:t>
            </a:r>
            <a:r>
              <a:rPr lang="ja-JP" altLang="en-US" dirty="0" smtClean="0"/>
              <a:t>かいろいろ足りないな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6624" y="1401020"/>
            <a:ext cx="10554574" cy="3636511"/>
          </a:xfrm>
        </p:spPr>
        <p:txBody>
          <a:bodyPr/>
          <a:lstStyle/>
          <a:p>
            <a:r>
              <a:rPr lang="en-US" altLang="ja-JP" dirty="0" smtClean="0"/>
              <a:t>await</a:t>
            </a:r>
            <a:r>
              <a:rPr lang="ja-JP" altLang="en-US" dirty="0" smtClean="0"/>
              <a:t>が適用できるメソッドの条件は？</a:t>
            </a:r>
            <a:endParaRPr lang="en-US" altLang="ja-JP" dirty="0" smtClean="0"/>
          </a:p>
          <a:p>
            <a:r>
              <a:rPr kumimoji="1" lang="en-US" altLang="ja-JP" dirty="0" err="1" smtClean="0"/>
              <a:t>GetAwaiter</a:t>
            </a:r>
            <a:r>
              <a:rPr kumimoji="1" lang="ja-JP" altLang="en-US" dirty="0" smtClean="0"/>
              <a:t>メソッドって？</a:t>
            </a:r>
            <a:endParaRPr kumimoji="1" lang="en-US" altLang="ja-JP" dirty="0" smtClean="0"/>
          </a:p>
          <a:p>
            <a:r>
              <a:rPr lang="en-US" altLang="ja-JP" dirty="0" smtClean="0"/>
              <a:t>MVVM</a:t>
            </a:r>
            <a:r>
              <a:rPr lang="ja-JP" altLang="en-US" dirty="0" smtClean="0"/>
              <a:t>でどうやるの？</a:t>
            </a:r>
            <a:endParaRPr lang="en-US" altLang="ja-JP" dirty="0" smtClean="0"/>
          </a:p>
          <a:p>
            <a:r>
              <a:rPr kumimoji="1" lang="ja-JP" altLang="en-US" dirty="0" smtClean="0"/>
              <a:t>スレッドとタスクの関係がどうも分からない？</a:t>
            </a:r>
            <a:endParaRPr kumimoji="1" lang="en-US" altLang="ja-JP" dirty="0" smtClean="0"/>
          </a:p>
          <a:p>
            <a:r>
              <a:rPr lang="ja-JP" altLang="en-US" dirty="0"/>
              <a:t>パフォーマンスが上がらない場合の注意点？</a:t>
            </a:r>
            <a:endParaRPr lang="en-US" altLang="ja-JP" dirty="0"/>
          </a:p>
          <a:p>
            <a:r>
              <a:rPr lang="ja-JP" altLang="en-US" dirty="0" smtClean="0"/>
              <a:t>ユニットテストどうやるの？</a:t>
            </a:r>
            <a:endParaRPr lang="en-US" altLang="ja-JP" dirty="0" smtClean="0"/>
          </a:p>
          <a:p>
            <a:endParaRPr kumimoji="1" lang="en-US" altLang="ja-JP" dirty="0"/>
          </a:p>
          <a:p>
            <a:pPr marL="0" indent="0" algn="ctr">
              <a:buNone/>
            </a:pPr>
            <a:r>
              <a:rPr lang="en-US" altLang="ja-JP" sz="3200" dirty="0" smtClean="0"/>
              <a:t>…</a:t>
            </a:r>
            <a:endParaRPr kumimoji="1" lang="ja-JP" altLang="en-US" sz="3200" dirty="0"/>
          </a:p>
        </p:txBody>
      </p:sp>
      <p:sp>
        <p:nvSpPr>
          <p:cNvPr id="4" name="星 32 3"/>
          <p:cNvSpPr/>
          <p:nvPr/>
        </p:nvSpPr>
        <p:spPr>
          <a:xfrm rot="20956855">
            <a:off x="6278980" y="4559740"/>
            <a:ext cx="5509338" cy="1801627"/>
          </a:xfrm>
          <a:prstGeom prst="star3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続く</a:t>
            </a:r>
            <a:r>
              <a:rPr kumimoji="1" lang="en-US" altLang="ja-JP" sz="4800" dirty="0" smtClean="0"/>
              <a:t>!!!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54678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時代は非同期！！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574370"/>
            <a:ext cx="10554574" cy="1697997"/>
          </a:xfrm>
        </p:spPr>
        <p:txBody>
          <a:bodyPr/>
          <a:lstStyle/>
          <a:p>
            <a:r>
              <a:rPr kumimoji="1" lang="ja-JP" altLang="en-US" sz="2000" dirty="0" smtClean="0"/>
              <a:t>ストアアプリ（</a:t>
            </a:r>
            <a:r>
              <a:rPr kumimoji="1" lang="en-US" altLang="ja-JP" sz="2000" dirty="0" err="1" smtClean="0"/>
              <a:t>WinRT</a:t>
            </a:r>
            <a:r>
              <a:rPr kumimoji="1" lang="ja-JP" altLang="en-US" sz="2000" dirty="0" smtClean="0"/>
              <a:t>）環境では、外部リソースへのアクセスは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非同期</a:t>
            </a:r>
            <a:r>
              <a:rPr kumimoji="1" lang="ja-JP" altLang="en-US" sz="2000" dirty="0" smtClean="0"/>
              <a:t>しかない。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ASP.NET</a:t>
            </a:r>
            <a:r>
              <a:rPr lang="ja-JP" altLang="en-US" sz="2000" dirty="0" smtClean="0"/>
              <a:t>でも、もはや</a:t>
            </a:r>
            <a:r>
              <a:rPr lang="ja-JP" altLang="en-US" sz="2000" dirty="0" smtClean="0">
                <a:solidFill>
                  <a:srgbClr val="FF0000"/>
                </a:solidFill>
              </a:rPr>
              <a:t>使用は当たり前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大規模実装事例も出てきた。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グラニ</a:t>
            </a:r>
            <a:r>
              <a:rPr lang="ja-JP" altLang="en-US" sz="2000" dirty="0"/>
              <a:t>さん「神獄の</a:t>
            </a:r>
            <a:r>
              <a:rPr lang="ja-JP" altLang="en-US" sz="2000" dirty="0" smtClean="0"/>
              <a:t>ヴァルハラゲート」   </a:t>
            </a:r>
            <a:r>
              <a:rPr lang="en-US" altLang="ja-JP" sz="2000" dirty="0">
                <a:hlinkClick r:id="rId2"/>
              </a:rPr>
              <a:t>http://gihyo.jp/dev/serial/01/grani/0001</a:t>
            </a:r>
            <a:endParaRPr lang="en-US" altLang="ja-JP" sz="2000" dirty="0" smtClean="0"/>
          </a:p>
          <a:p>
            <a:endParaRPr kumimoji="1" lang="en-US" altLang="ja-JP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4712208" y="5192844"/>
            <a:ext cx="5260007" cy="1255987"/>
          </a:xfrm>
          <a:prstGeom prst="wedgeRoundRectCallout">
            <a:avLst>
              <a:gd name="adj1" fmla="val 63426"/>
              <a:gd name="adj2" fmla="val -441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C# 2.0</a:t>
            </a:r>
            <a:r>
              <a:rPr lang="ja-JP" altLang="en-US" dirty="0"/>
              <a:t>レベルの技術者は、これを逃すと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悲劇的</a:t>
            </a:r>
            <a:r>
              <a:rPr lang="ja-JP" altLang="en-US" dirty="0">
                <a:solidFill>
                  <a:srgbClr val="FF0000"/>
                </a:solidFill>
              </a:rPr>
              <a:t>に追従不能になる</a:t>
            </a:r>
            <a:r>
              <a:rPr lang="ja-JP" altLang="en-US" dirty="0"/>
              <a:t>可能性が</a:t>
            </a:r>
            <a:r>
              <a:rPr lang="ja-JP" altLang="en-US" dirty="0" smtClean="0"/>
              <a:t>あるワ。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そろそろ</a:t>
            </a:r>
            <a:r>
              <a:rPr kumimoji="1" lang="en-US" altLang="ja-JP" dirty="0" smtClean="0"/>
              <a:t>C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技術者の転用も不可能ネ。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76" y="3546285"/>
            <a:ext cx="1018031" cy="3151346"/>
          </a:xfrm>
          <a:prstGeom prst="rect">
            <a:avLst/>
          </a:prstGeom>
        </p:spPr>
      </p:pic>
      <p:sp>
        <p:nvSpPr>
          <p:cNvPr id="7" name="メモ 6"/>
          <p:cNvSpPr/>
          <p:nvPr/>
        </p:nvSpPr>
        <p:spPr>
          <a:xfrm>
            <a:off x="1769857" y="3389147"/>
            <a:ext cx="5884701" cy="1592089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</a:rPr>
              <a:t>→ 実績がないよねー、とか、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ctr"/>
            <a:r>
              <a:rPr lang="ja-JP" altLang="en-US" sz="3200" dirty="0">
                <a:solidFill>
                  <a:srgbClr val="FF0000"/>
                </a:solidFill>
              </a:rPr>
              <a:t>いつの話</a:t>
            </a:r>
            <a:r>
              <a:rPr lang="ja-JP" altLang="en-US" sz="3200" dirty="0" err="1">
                <a:solidFill>
                  <a:srgbClr val="FF0000"/>
                </a:solidFill>
              </a:rPr>
              <a:t>だ</a:t>
            </a:r>
            <a:r>
              <a:rPr lang="ja-JP" altLang="en-US" sz="3200" dirty="0">
                <a:solidFill>
                  <a:srgbClr val="FF0000"/>
                </a:solidFill>
              </a:rPr>
              <a:t>的な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46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ありがとうございました</a:t>
            </a:r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0979" y="1684438"/>
            <a:ext cx="10554574" cy="1727630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本日</a:t>
            </a:r>
            <a:r>
              <a:rPr lang="ja-JP" altLang="en-US" sz="2000" dirty="0" smtClean="0"/>
              <a:t>のコードは</a:t>
            </a:r>
            <a:r>
              <a:rPr lang="en-US" altLang="ja-JP" sz="2000" dirty="0" err="1" smtClean="0"/>
              <a:t>GitHub</a:t>
            </a:r>
            <a:r>
              <a:rPr lang="ja-JP" altLang="en-US" sz="2000" dirty="0" smtClean="0"/>
              <a:t>に上げてあります。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>
                <a:hlinkClick r:id="rId2"/>
              </a:rPr>
              <a:t>https://</a:t>
            </a:r>
            <a:r>
              <a:rPr lang="en-US" altLang="ja-JP" sz="2000" dirty="0" smtClean="0">
                <a:hlinkClick r:id="rId2"/>
              </a:rPr>
              <a:t>github.com/kekyo/AsyncAwaitDemonstration</a:t>
            </a:r>
            <a:endParaRPr lang="en-US" altLang="ja-JP" sz="2000" dirty="0" smtClean="0"/>
          </a:p>
          <a:p>
            <a:r>
              <a:rPr lang="ja-JP" altLang="en-US" sz="2000" dirty="0" smtClean="0"/>
              <a:t>このスライドもブログに掲載予定です。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>
                <a:hlinkClick r:id="rId3"/>
              </a:rPr>
              <a:t>http://www.kekyo.net/</a:t>
            </a:r>
            <a:endParaRPr lang="en-US" altLang="ja-JP" sz="2000" dirty="0" smtClean="0"/>
          </a:p>
          <a:p>
            <a:endParaRPr lang="en-US" altLang="ja-JP" sz="20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283" y="4608490"/>
            <a:ext cx="2995659" cy="1993985"/>
          </a:xfrm>
          <a:prstGeom prst="rect">
            <a:avLst/>
          </a:prstGeom>
          <a:effectLst>
            <a:glow rad="38100">
              <a:schemeClr val="accent5">
                <a:satMod val="175000"/>
                <a:alpha val="43000"/>
              </a:schemeClr>
            </a:glow>
          </a:effectLst>
        </p:spPr>
      </p:pic>
      <p:sp>
        <p:nvSpPr>
          <p:cNvPr id="5" name="角丸四角形吹き出し 4"/>
          <p:cNvSpPr/>
          <p:nvPr/>
        </p:nvSpPr>
        <p:spPr>
          <a:xfrm>
            <a:off x="7338646" y="5915888"/>
            <a:ext cx="2286435" cy="564498"/>
          </a:xfrm>
          <a:prstGeom prst="wedgeRoundRectCallout">
            <a:avLst>
              <a:gd name="adj1" fmla="val 70912"/>
              <a:gd name="adj2" fmla="val -449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おいしいにゃー？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26" y="4248045"/>
            <a:ext cx="7317420" cy="13720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角丸四角形吹き出し 7"/>
          <p:cNvSpPr/>
          <p:nvPr/>
        </p:nvSpPr>
        <p:spPr>
          <a:xfrm>
            <a:off x="6522720" y="2816040"/>
            <a:ext cx="4557932" cy="1192056"/>
          </a:xfrm>
          <a:prstGeom prst="wedgeRoundRectCallout">
            <a:avLst>
              <a:gd name="adj1" fmla="val -38916"/>
              <a:gd name="adj2" fmla="val 8007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11/1 Unveiled!</a:t>
            </a:r>
          </a:p>
          <a:p>
            <a:pPr algn="ctr"/>
            <a:r>
              <a:rPr kumimoji="1" lang="ja-JP" altLang="en-US" dirty="0" smtClean="0"/>
              <a:t>名古屋北生涯学習センター 第三集会室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広報</a:t>
            </a:r>
            <a:r>
              <a:rPr kumimoji="1" lang="ja-JP" altLang="en-US" dirty="0" smtClean="0"/>
              <a:t>を待て！！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73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何で非同期？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378634"/>
            <a:ext cx="10554574" cy="2649669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過去にも技術者は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非同期処理にトライ</a:t>
            </a:r>
            <a:r>
              <a:rPr kumimoji="1" lang="ja-JP" altLang="en-US" sz="2000" dirty="0" smtClean="0"/>
              <a:t>し続けてきた。</a:t>
            </a:r>
            <a:endParaRPr kumimoji="1" lang="en-US" altLang="ja-JP" sz="2000" dirty="0" smtClean="0"/>
          </a:p>
          <a:p>
            <a:r>
              <a:rPr lang="ja-JP" altLang="en-US" sz="2000" dirty="0"/>
              <a:t>基本的</a:t>
            </a:r>
            <a:r>
              <a:rPr lang="ja-JP" altLang="en-US" sz="2000" dirty="0" smtClean="0"/>
              <a:t>にステート管理が必要になるので、プログラムが複雑化する。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（</a:t>
            </a:r>
            <a:r>
              <a:rPr lang="en-US" altLang="ja-JP" sz="2000" dirty="0" smtClean="0"/>
              <a:t>ex : </a:t>
            </a:r>
            <a:r>
              <a:rPr lang="ja-JP" altLang="en-US" sz="2000" dirty="0" smtClean="0">
                <a:solidFill>
                  <a:srgbClr val="FF0000"/>
                </a:solidFill>
              </a:rPr>
              <a:t>超巨大</a:t>
            </a:r>
            <a:r>
              <a:rPr lang="en-US" altLang="ja-JP" sz="2000" dirty="0" smtClean="0">
                <a:solidFill>
                  <a:srgbClr val="FF0000"/>
                </a:solidFill>
              </a:rPr>
              <a:t>switch-case</a:t>
            </a:r>
            <a:r>
              <a:rPr lang="ja-JP" altLang="en-US" sz="2000" dirty="0" smtClean="0"/>
              <a:t>による、ステート遷移の実装）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それを解消するために、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「マルチスレッド」</a:t>
            </a:r>
            <a:r>
              <a:rPr kumimoji="1" lang="ja-JP" altLang="en-US" sz="2000" dirty="0" smtClean="0"/>
              <a:t>が考案された。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マルチスレッドは、コンテキストスイッチ（</a:t>
            </a:r>
            <a:r>
              <a:rPr kumimoji="1" lang="en-US" altLang="ja-JP" sz="2000" dirty="0" smtClean="0"/>
              <a:t>CPU</a:t>
            </a:r>
            <a:r>
              <a:rPr kumimoji="1" lang="ja-JP" altLang="en-US" sz="2000" dirty="0" smtClean="0"/>
              <a:t>が沢山あるように見せかける、</a:t>
            </a:r>
            <a:r>
              <a:rPr kumimoji="1" lang="en-US" altLang="ja-JP" sz="2000" dirty="0" smtClean="0"/>
              <a:t>OS</a:t>
            </a:r>
            <a:r>
              <a:rPr kumimoji="1" lang="ja-JP" altLang="en-US" sz="2000" dirty="0" smtClean="0"/>
              <a:t>の複雑な機構）に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コストが掛かりすぎる</a:t>
            </a:r>
            <a:r>
              <a:rPr kumimoji="1" lang="ja-JP" altLang="en-US" sz="2000" dirty="0" smtClean="0"/>
              <a:t>。</a:t>
            </a:r>
            <a:endParaRPr lang="en-US" altLang="ja-JP" sz="2000" dirty="0"/>
          </a:p>
        </p:txBody>
      </p:sp>
      <p:sp>
        <p:nvSpPr>
          <p:cNvPr id="4" name="メモ 3"/>
          <p:cNvSpPr/>
          <p:nvPr/>
        </p:nvSpPr>
        <p:spPr>
          <a:xfrm>
            <a:off x="917694" y="4604825"/>
            <a:ext cx="10356609" cy="1592089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→ 揉まれてけなされてすったもんだした挙句、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/>
              <a:t>遂に「</a:t>
            </a:r>
            <a:r>
              <a:rPr kumimoji="1" lang="en-US" altLang="ja-JP" sz="3200" dirty="0" err="1">
                <a:solidFill>
                  <a:srgbClr val="FF0000"/>
                </a:solidFill>
              </a:rPr>
              <a:t>async</a:t>
            </a:r>
            <a:r>
              <a:rPr kumimoji="1" lang="en-US" altLang="ja-JP" sz="3200" dirty="0"/>
              <a:t>-</a:t>
            </a:r>
            <a:r>
              <a:rPr kumimoji="1" lang="en-US" altLang="ja-JP" sz="3200" dirty="0">
                <a:solidFill>
                  <a:srgbClr val="FF0000"/>
                </a:solidFill>
              </a:rPr>
              <a:t>await</a:t>
            </a:r>
            <a:r>
              <a:rPr kumimoji="1" lang="ja-JP" altLang="en-US" sz="3200" dirty="0"/>
              <a:t>」なる言語機能が生み出された</a:t>
            </a:r>
          </a:p>
        </p:txBody>
      </p:sp>
    </p:spTree>
    <p:extLst>
      <p:ext uri="{BB962C8B-B14F-4D97-AF65-F5344CB8AC3E}">
        <p14:creationId xmlns:p14="http://schemas.microsoft.com/office/powerpoint/2010/main" val="425758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Hello </a:t>
            </a:r>
            <a:r>
              <a:rPr kumimoji="1" lang="ja-JP" altLang="en-US" dirty="0" smtClean="0"/>
              <a:t>非同期！</a:t>
            </a:r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1574370"/>
            <a:ext cx="9617640" cy="882318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クラウディア窓辺公式サイトから、素材の</a:t>
            </a:r>
            <a:r>
              <a:rPr lang="en-US" altLang="ja-JP" sz="2000" dirty="0" smtClean="0"/>
              <a:t>ZIP</a:t>
            </a:r>
            <a:r>
              <a:rPr lang="ja-JP" altLang="en-US" sz="2000" dirty="0" smtClean="0"/>
              <a:t>ファイルをダウンロードしつつ、リストボックスにイメージを表示します。</a:t>
            </a:r>
            <a:endParaRPr lang="en-US" altLang="ja-JP" sz="20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087" y="2612062"/>
            <a:ext cx="1361202" cy="38772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24" y="2612062"/>
            <a:ext cx="5677392" cy="3787468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993648" y="4100769"/>
            <a:ext cx="2883408" cy="694944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481" y="2366319"/>
            <a:ext cx="6083545" cy="38348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角丸四角形吹き出し 4"/>
          <p:cNvSpPr/>
          <p:nvPr/>
        </p:nvSpPr>
        <p:spPr>
          <a:xfrm>
            <a:off x="4474634" y="3733168"/>
            <a:ext cx="5107438" cy="1435731"/>
          </a:xfrm>
          <a:prstGeom prst="wedgeRoundRectCallout">
            <a:avLst>
              <a:gd name="adj1" fmla="val 63426"/>
              <a:gd name="adj2" fmla="val -44128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ワタシが表示されるアプリね</a:t>
            </a:r>
            <a:endParaRPr lang="en-US" altLang="ja-JP" dirty="0"/>
          </a:p>
          <a:p>
            <a:pPr algn="ctr"/>
            <a:r>
              <a:rPr kumimoji="1" lang="ja-JP" altLang="en-US" dirty="0" smtClean="0"/>
              <a:t>中には素材画像が入ってるワ。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もちろん、</a:t>
            </a:r>
            <a:r>
              <a:rPr kumimoji="1" lang="ja-JP" altLang="en-US" dirty="0"/>
              <a:t>ダウンロード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ZIP</a:t>
            </a:r>
            <a:r>
              <a:rPr kumimoji="1" lang="ja-JP" altLang="en-US" dirty="0" smtClean="0"/>
              <a:t>の展開は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オンザフライ、</a:t>
            </a:r>
            <a:r>
              <a:rPr kumimoji="1" lang="en-US" altLang="ja-JP" dirty="0" smtClean="0"/>
              <a:t>GUI</a:t>
            </a:r>
            <a:r>
              <a:rPr kumimoji="1" lang="ja-JP" altLang="en-US" dirty="0" smtClean="0"/>
              <a:t>はスムーズなのヨネ？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9724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545667" y="4295335"/>
            <a:ext cx="6248400" cy="2118165"/>
          </a:xfrm>
          <a:prstGeom prst="roundRect">
            <a:avLst>
              <a:gd name="adj" fmla="val 9339"/>
            </a:avLst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r>
              <a:rPr kumimoji="1" lang="ja-JP" altLang="en-US" dirty="0" smtClean="0"/>
              <a:t>この辺から、</a:t>
            </a:r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が絡む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処理の流れ（構想）</a:t>
            </a:r>
            <a:endParaRPr kumimoji="1" lang="ja-JP" altLang="en-US" dirty="0"/>
          </a:p>
        </p:txBody>
      </p:sp>
      <p:sp>
        <p:nvSpPr>
          <p:cNvPr id="4" name="直方体 3"/>
          <p:cNvSpPr/>
          <p:nvPr/>
        </p:nvSpPr>
        <p:spPr>
          <a:xfrm>
            <a:off x="1025900" y="1696137"/>
            <a:ext cx="1689438" cy="678764"/>
          </a:xfrm>
          <a:prstGeom prst="cube">
            <a:avLst>
              <a:gd name="adj" fmla="val 59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ウェブサイト</a:t>
            </a:r>
            <a:endParaRPr kumimoji="1" lang="ja-JP" altLang="en-US" dirty="0"/>
          </a:p>
        </p:txBody>
      </p:sp>
      <p:sp>
        <p:nvSpPr>
          <p:cNvPr id="5" name="山形 4"/>
          <p:cNvSpPr/>
          <p:nvPr/>
        </p:nvSpPr>
        <p:spPr>
          <a:xfrm rot="5400000">
            <a:off x="1396761" y="2813553"/>
            <a:ext cx="862594" cy="419100"/>
          </a:xfrm>
          <a:prstGeom prst="chevron">
            <a:avLst>
              <a:gd name="adj" fmla="val 32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zip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直方体 9"/>
          <p:cNvSpPr/>
          <p:nvPr/>
        </p:nvSpPr>
        <p:spPr>
          <a:xfrm>
            <a:off x="1061655" y="3671305"/>
            <a:ext cx="1532805" cy="678765"/>
          </a:xfrm>
          <a:prstGeom prst="cube">
            <a:avLst>
              <a:gd name="adj" fmla="val 594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HttpClient</a:t>
            </a:r>
            <a:endParaRPr kumimoji="1" lang="ja-JP" altLang="en-US" dirty="0"/>
          </a:p>
        </p:txBody>
      </p:sp>
      <p:sp>
        <p:nvSpPr>
          <p:cNvPr id="11" name="山形 10"/>
          <p:cNvSpPr/>
          <p:nvPr/>
        </p:nvSpPr>
        <p:spPr>
          <a:xfrm>
            <a:off x="5732837" y="3801135"/>
            <a:ext cx="422222" cy="419100"/>
          </a:xfrm>
          <a:prstGeom prst="chevron">
            <a:avLst>
              <a:gd name="adj" fmla="val 324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山形 11"/>
          <p:cNvSpPr/>
          <p:nvPr/>
        </p:nvSpPr>
        <p:spPr>
          <a:xfrm>
            <a:off x="6113393" y="3801136"/>
            <a:ext cx="422222" cy="419100"/>
          </a:xfrm>
          <a:prstGeom prst="chevron">
            <a:avLst>
              <a:gd name="adj" fmla="val 324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山形 12"/>
          <p:cNvSpPr/>
          <p:nvPr/>
        </p:nvSpPr>
        <p:spPr>
          <a:xfrm>
            <a:off x="6481972" y="3801135"/>
            <a:ext cx="422222" cy="419100"/>
          </a:xfrm>
          <a:prstGeom prst="chevron">
            <a:avLst>
              <a:gd name="adj" fmla="val 324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山形 13"/>
          <p:cNvSpPr/>
          <p:nvPr/>
        </p:nvSpPr>
        <p:spPr>
          <a:xfrm>
            <a:off x="6874506" y="3801135"/>
            <a:ext cx="422222" cy="419100"/>
          </a:xfrm>
          <a:prstGeom prst="chevron">
            <a:avLst>
              <a:gd name="adj" fmla="val 324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山形 14"/>
          <p:cNvSpPr/>
          <p:nvPr/>
        </p:nvSpPr>
        <p:spPr>
          <a:xfrm>
            <a:off x="7259568" y="3801135"/>
            <a:ext cx="422222" cy="419100"/>
          </a:xfrm>
          <a:prstGeom prst="chevron">
            <a:avLst>
              <a:gd name="adj" fmla="val 324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直方体 15"/>
          <p:cNvSpPr/>
          <p:nvPr/>
        </p:nvSpPr>
        <p:spPr>
          <a:xfrm>
            <a:off x="3889070" y="3671305"/>
            <a:ext cx="1532805" cy="678765"/>
          </a:xfrm>
          <a:prstGeom prst="cube">
            <a:avLst>
              <a:gd name="adj" fmla="val 59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ZipReader</a:t>
            </a:r>
            <a:endParaRPr kumimoji="1" lang="ja-JP" altLang="en-US" dirty="0"/>
          </a:p>
        </p:txBody>
      </p:sp>
      <p:sp>
        <p:nvSpPr>
          <p:cNvPr id="17" name="山形 16"/>
          <p:cNvSpPr/>
          <p:nvPr/>
        </p:nvSpPr>
        <p:spPr>
          <a:xfrm>
            <a:off x="2836859" y="3801137"/>
            <a:ext cx="809812" cy="419100"/>
          </a:xfrm>
          <a:prstGeom prst="chevron">
            <a:avLst>
              <a:gd name="adj" fmla="val 32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zip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直方体 17"/>
          <p:cNvSpPr/>
          <p:nvPr/>
        </p:nvSpPr>
        <p:spPr>
          <a:xfrm>
            <a:off x="7857763" y="3671302"/>
            <a:ext cx="2634208" cy="678765"/>
          </a:xfrm>
          <a:prstGeom prst="cube">
            <a:avLst>
              <a:gd name="adj" fmla="val 594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JpegBitmapDecoder</a:t>
            </a:r>
            <a:endParaRPr kumimoji="1" lang="ja-JP" altLang="en-US" dirty="0"/>
          </a:p>
        </p:txBody>
      </p:sp>
      <p:sp>
        <p:nvSpPr>
          <p:cNvPr id="19" name="直方体 18"/>
          <p:cNvSpPr/>
          <p:nvPr/>
        </p:nvSpPr>
        <p:spPr>
          <a:xfrm>
            <a:off x="8641665" y="5468037"/>
            <a:ext cx="1689438" cy="678764"/>
          </a:xfrm>
          <a:prstGeom prst="cube">
            <a:avLst>
              <a:gd name="adj" fmla="val 59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ListBox</a:t>
            </a:r>
            <a:endParaRPr kumimoji="1" lang="ja-JP" altLang="en-US" dirty="0"/>
          </a:p>
        </p:txBody>
      </p:sp>
      <p:sp>
        <p:nvSpPr>
          <p:cNvPr id="21" name="下矢印 20"/>
          <p:cNvSpPr/>
          <p:nvPr/>
        </p:nvSpPr>
        <p:spPr>
          <a:xfrm>
            <a:off x="9101150" y="4525935"/>
            <a:ext cx="770467" cy="766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吹き出し 21"/>
          <p:cNvSpPr/>
          <p:nvPr/>
        </p:nvSpPr>
        <p:spPr>
          <a:xfrm>
            <a:off x="2414198" y="2606927"/>
            <a:ext cx="2356083" cy="576204"/>
          </a:xfrm>
          <a:prstGeom prst="wedgeRoundRectCallout">
            <a:avLst>
              <a:gd name="adj1" fmla="val -68039"/>
              <a:gd name="adj2" fmla="val 54756"/>
              <a:gd name="adj3" fmla="val 16667"/>
            </a:avLst>
          </a:prstGeom>
          <a:solidFill>
            <a:srgbClr val="0070C0"/>
          </a:solidFill>
          <a:ln>
            <a:solidFill>
              <a:srgbClr val="3333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Zip</a:t>
            </a:r>
            <a:r>
              <a:rPr lang="ja-JP" altLang="en-US" dirty="0" smtClean="0"/>
              <a:t>をダウンロード</a:t>
            </a:r>
            <a:endParaRPr lang="en-US" altLang="ja-JP" dirty="0" smtClean="0"/>
          </a:p>
        </p:txBody>
      </p:sp>
      <p:sp>
        <p:nvSpPr>
          <p:cNvPr id="23" name="角丸四角形吹き出し 22"/>
          <p:cNvSpPr/>
          <p:nvPr/>
        </p:nvSpPr>
        <p:spPr>
          <a:xfrm>
            <a:off x="1828057" y="4715964"/>
            <a:ext cx="2526615" cy="576204"/>
          </a:xfrm>
          <a:prstGeom prst="wedgeRoundRectCallout">
            <a:avLst>
              <a:gd name="adj1" fmla="val 44978"/>
              <a:gd name="adj2" fmla="val -124509"/>
              <a:gd name="adj3" fmla="val 16667"/>
            </a:avLst>
          </a:prstGeom>
          <a:solidFill>
            <a:srgbClr val="0070C0"/>
          </a:solidFill>
          <a:ln>
            <a:solidFill>
              <a:srgbClr val="3333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オンザフライ解凍</a:t>
            </a:r>
            <a:endParaRPr lang="en-US" altLang="ja-JP" dirty="0" smtClean="0"/>
          </a:p>
        </p:txBody>
      </p:sp>
      <p:sp>
        <p:nvSpPr>
          <p:cNvPr id="24" name="角丸四角形吹き出し 23"/>
          <p:cNvSpPr/>
          <p:nvPr/>
        </p:nvSpPr>
        <p:spPr>
          <a:xfrm>
            <a:off x="6113393" y="2895029"/>
            <a:ext cx="2269810" cy="576204"/>
          </a:xfrm>
          <a:prstGeom prst="wedgeRoundRectCallout">
            <a:avLst>
              <a:gd name="adj1" fmla="val -42192"/>
              <a:gd name="adj2" fmla="val 113531"/>
              <a:gd name="adj3" fmla="val 16667"/>
            </a:avLst>
          </a:prstGeom>
          <a:solidFill>
            <a:srgbClr val="0070C0"/>
          </a:solidFill>
          <a:ln>
            <a:solidFill>
              <a:srgbClr val="3333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JPEG</a:t>
            </a:r>
            <a:r>
              <a:rPr lang="ja-JP" altLang="en-US" dirty="0" smtClean="0"/>
              <a:t>画像データ</a:t>
            </a:r>
            <a:endParaRPr lang="en-US" altLang="ja-JP" dirty="0" smtClean="0"/>
          </a:p>
        </p:txBody>
      </p:sp>
      <p:sp>
        <p:nvSpPr>
          <p:cNvPr id="25" name="角丸四角形吹き出し 24"/>
          <p:cNvSpPr/>
          <p:nvPr/>
        </p:nvSpPr>
        <p:spPr>
          <a:xfrm>
            <a:off x="6040965" y="4762001"/>
            <a:ext cx="2646576" cy="576204"/>
          </a:xfrm>
          <a:prstGeom prst="wedgeRoundRectCallout">
            <a:avLst>
              <a:gd name="adj1" fmla="val 75120"/>
              <a:gd name="adj2" fmla="val -55449"/>
              <a:gd name="adj3" fmla="val 16667"/>
            </a:avLst>
          </a:prstGeom>
          <a:solidFill>
            <a:srgbClr val="0070C0"/>
          </a:solidFill>
          <a:ln>
            <a:solidFill>
              <a:srgbClr val="3333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データバインディング</a:t>
            </a:r>
            <a:endParaRPr lang="en-US" altLang="ja-JP" dirty="0" smtClean="0"/>
          </a:p>
        </p:txBody>
      </p:sp>
      <p:sp>
        <p:nvSpPr>
          <p:cNvPr id="26" name="角丸四角形吹き出し 25"/>
          <p:cNvSpPr/>
          <p:nvPr/>
        </p:nvSpPr>
        <p:spPr>
          <a:xfrm>
            <a:off x="5876770" y="872794"/>
            <a:ext cx="5856573" cy="917901"/>
          </a:xfrm>
          <a:prstGeom prst="wedgeRoundRectCallout">
            <a:avLst>
              <a:gd name="adj1" fmla="val -36316"/>
              <a:gd name="adj2" fmla="val 8751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流れるようにデータを受け渡して、凝ったロジックの仕掛けを入れないようにして行きたい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576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問題点の整理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0000" y="1574370"/>
            <a:ext cx="10554574" cy="2552622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ウェブサイトからダウンロードする時に、時間がかかる可能性がある。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en-US" altLang="ja-JP" sz="2000" dirty="0" smtClean="0">
                <a:solidFill>
                  <a:srgbClr val="FF0000"/>
                </a:solidFill>
              </a:rPr>
              <a:t>GUI</a:t>
            </a:r>
            <a:r>
              <a:rPr lang="ja-JP" altLang="en-US" sz="2000" dirty="0" smtClean="0">
                <a:solidFill>
                  <a:srgbClr val="FF0000"/>
                </a:solidFill>
              </a:rPr>
              <a:t>が操作不能にならないようにする</a:t>
            </a:r>
            <a:r>
              <a:rPr lang="ja-JP" altLang="en-US" sz="2000" dirty="0" smtClean="0"/>
              <a:t>には、ワーカースレッドを使う必要がある。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→ ヤダ（某技術者談）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ZIP</a:t>
            </a:r>
            <a:r>
              <a:rPr kumimoji="1" lang="ja-JP" altLang="en-US" sz="2000" dirty="0" smtClean="0"/>
              <a:t>ファイルを展開し、個々の</a:t>
            </a:r>
            <a:r>
              <a:rPr kumimoji="1" lang="en-US" altLang="ja-JP" sz="2000" dirty="0" smtClean="0"/>
              <a:t>JPEG</a:t>
            </a:r>
            <a:r>
              <a:rPr kumimoji="1" lang="ja-JP" altLang="en-US" sz="2000" dirty="0" smtClean="0"/>
              <a:t>ファイルをビットマップデータとして展開するのに、時間がかかる可能性がある。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en-US" altLang="ja-JP" sz="2000" dirty="0">
                <a:solidFill>
                  <a:srgbClr val="FF0000"/>
                </a:solidFill>
              </a:rPr>
              <a:t>GUI</a:t>
            </a:r>
            <a:r>
              <a:rPr lang="ja-JP" altLang="en-US" sz="2000" dirty="0">
                <a:solidFill>
                  <a:srgbClr val="FF0000"/>
                </a:solidFill>
              </a:rPr>
              <a:t>が操作不能にならないようにする</a:t>
            </a:r>
            <a:r>
              <a:rPr lang="ja-JP" altLang="en-US" sz="2000" dirty="0"/>
              <a:t>には、ワーカースレッドを使う必要がある。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→ ヤダ（某</a:t>
            </a:r>
            <a:r>
              <a:rPr lang="ja-JP" altLang="en-US" sz="2000" dirty="0" smtClean="0"/>
              <a:t>技術者談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70820" y="4253967"/>
            <a:ext cx="462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s-ES" sz="4000" dirty="0">
                <a:solidFill>
                  <a:srgbClr val="FFFF00"/>
                </a:solidFill>
                <a:latin typeface="+mn-ea"/>
              </a:rPr>
              <a:t>＿</a:t>
            </a:r>
            <a:r>
              <a:rPr lang="ja-JP" altLang="es-ES" sz="4000" dirty="0" err="1">
                <a:solidFill>
                  <a:srgbClr val="FFFF00"/>
                </a:solidFill>
                <a:latin typeface="+mn-ea"/>
              </a:rPr>
              <a:t>人人人人</a:t>
            </a:r>
            <a:r>
              <a:rPr lang="ja-JP" altLang="es-ES" sz="4000" dirty="0">
                <a:solidFill>
                  <a:srgbClr val="FFFF00"/>
                </a:solidFill>
                <a:latin typeface="+mn-ea"/>
              </a:rPr>
              <a:t>人人＿ </a:t>
            </a:r>
            <a:br>
              <a:rPr lang="ja-JP" altLang="es-ES" sz="4000" dirty="0">
                <a:solidFill>
                  <a:srgbClr val="FFFF00"/>
                </a:solidFill>
                <a:latin typeface="+mn-ea"/>
              </a:rPr>
            </a:br>
            <a:r>
              <a:rPr lang="ja-JP" altLang="es-ES" sz="4000" dirty="0" smtClean="0">
                <a:solidFill>
                  <a:srgbClr val="FFFF00"/>
                </a:solidFill>
                <a:latin typeface="+mn-ea"/>
              </a:rPr>
              <a:t>＞</a:t>
            </a:r>
            <a:r>
              <a:rPr lang="ja-JP" altLang="es-ES" sz="4000" dirty="0">
                <a:solidFill>
                  <a:srgbClr val="FFFF00"/>
                </a:solidFill>
                <a:latin typeface="+mn-ea"/>
              </a:rPr>
              <a:t>　　</a:t>
            </a:r>
            <a:r>
              <a:rPr lang="ja-JP" altLang="en-US" sz="4000" dirty="0" smtClean="0">
                <a:solidFill>
                  <a:srgbClr val="FFFF00"/>
                </a:solidFill>
                <a:latin typeface="+mn-ea"/>
              </a:rPr>
              <a:t>ヤダ</a:t>
            </a:r>
            <a:r>
              <a:rPr lang="ja-JP" altLang="es-ES" sz="4000" dirty="0">
                <a:solidFill>
                  <a:srgbClr val="FFFF00"/>
                </a:solidFill>
                <a:latin typeface="+mn-ea"/>
              </a:rPr>
              <a:t>　　＜ </a:t>
            </a:r>
            <a:br>
              <a:rPr lang="ja-JP" altLang="es-ES" sz="4000" dirty="0">
                <a:solidFill>
                  <a:srgbClr val="FFFF00"/>
                </a:solidFill>
                <a:latin typeface="+mn-ea"/>
              </a:rPr>
            </a:br>
            <a:r>
              <a:rPr lang="ja-JP" altLang="es-ES" sz="4000" dirty="0" smtClean="0">
                <a:solidFill>
                  <a:srgbClr val="FFFF00"/>
                </a:solidFill>
                <a:latin typeface="+mn-ea"/>
              </a:rPr>
              <a:t>￣</a:t>
            </a:r>
            <a:r>
              <a:rPr lang="es-ES" altLang="ja-JP" sz="4000" dirty="0">
                <a:solidFill>
                  <a:srgbClr val="FFFF00"/>
                </a:solidFill>
                <a:latin typeface="+mn-ea"/>
              </a:rPr>
              <a:t>^</a:t>
            </a:r>
            <a:r>
              <a:rPr lang="es-ES" altLang="ja-JP" sz="4000" dirty="0" smtClean="0">
                <a:solidFill>
                  <a:srgbClr val="FFFF00"/>
                </a:solidFill>
                <a:latin typeface="+mn-ea"/>
              </a:rPr>
              <a:t>Y^Y^Y^Y^Y</a:t>
            </a:r>
            <a:r>
              <a:rPr lang="es-ES" altLang="ja-JP" sz="4000" dirty="0">
                <a:solidFill>
                  <a:srgbClr val="FFFF00"/>
                </a:solidFill>
                <a:latin typeface="+mn-ea"/>
              </a:rPr>
              <a:t>^Y</a:t>
            </a:r>
            <a:r>
              <a:rPr lang="ja-JP" altLang="es-ES" sz="4000" dirty="0" smtClean="0">
                <a:solidFill>
                  <a:srgbClr val="FFFF00"/>
                </a:solidFill>
                <a:latin typeface="+mn-ea"/>
              </a:rPr>
              <a:t>￣</a:t>
            </a:r>
            <a:endParaRPr kumimoji="1" lang="ja-JP" altLang="en-US" sz="4000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7351158" y="5426663"/>
            <a:ext cx="3278742" cy="576204"/>
          </a:xfrm>
          <a:prstGeom prst="wedgeRoundRectCallout">
            <a:avLst>
              <a:gd name="adj1" fmla="val -67135"/>
              <a:gd name="adj2" fmla="val -4148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斧投げて</a:t>
            </a:r>
            <a:r>
              <a:rPr lang="ja-JP" altLang="en-US" dirty="0" err="1" smtClean="0"/>
              <a:t>い</a:t>
            </a:r>
            <a:r>
              <a:rPr lang="ja-JP" altLang="en-US" dirty="0" smtClean="0"/>
              <a:t>いすか？ </a:t>
            </a:r>
            <a:r>
              <a:rPr lang="ja-JP" altLang="en-US" dirty="0"/>
              <a:t>（</a:t>
            </a:r>
            <a:r>
              <a:rPr lang="ja-JP" altLang="en-US" dirty="0" smtClean="0"/>
              <a:t>怒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92359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55" y="2643352"/>
            <a:ext cx="11323286" cy="211173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Hello </a:t>
            </a:r>
            <a:r>
              <a:rPr kumimoji="1" lang="ja-JP" altLang="en-US" dirty="0" smtClean="0"/>
              <a:t>非同期！　（非同期処理開始）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72207" y="2961618"/>
            <a:ext cx="4225160" cy="422736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930869" y="3382738"/>
            <a:ext cx="2668090" cy="242718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771610" y="3625753"/>
            <a:ext cx="10157631" cy="24384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7277078" y="2537618"/>
            <a:ext cx="4104920" cy="966479"/>
          </a:xfrm>
          <a:prstGeom prst="wedgeRoundRectCallout">
            <a:avLst>
              <a:gd name="adj1" fmla="val -61626"/>
              <a:gd name="adj2" fmla="val 416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イベントハンドラが実行されると、</a:t>
            </a:r>
            <a:endParaRPr lang="en-US" altLang="ja-JP" dirty="0" smtClean="0"/>
          </a:p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await</a:t>
            </a:r>
            <a:r>
              <a:rPr lang="ja-JP" altLang="en-US" dirty="0" smtClean="0"/>
              <a:t>の手前までを実行し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1760892" y="4405114"/>
            <a:ext cx="3499956" cy="792213"/>
          </a:xfrm>
          <a:prstGeom prst="wedgeRoundRectCallout">
            <a:avLst>
              <a:gd name="adj1" fmla="val -64745"/>
              <a:gd name="adj2" fmla="val -517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すぐに退出してしまう！！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 smtClean="0"/>
              <a:t>（読み取りを待たない）</a:t>
            </a:r>
            <a:endParaRPr kumimoji="1" lang="ja-JP" altLang="en-US" dirty="0"/>
          </a:p>
        </p:txBody>
      </p:sp>
      <p:sp>
        <p:nvSpPr>
          <p:cNvPr id="24" name="直方体 23"/>
          <p:cNvSpPr/>
          <p:nvPr/>
        </p:nvSpPr>
        <p:spPr>
          <a:xfrm>
            <a:off x="97535" y="1680158"/>
            <a:ext cx="1511808" cy="503288"/>
          </a:xfrm>
          <a:prstGeom prst="cube">
            <a:avLst>
              <a:gd name="adj" fmla="val 89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スレッド１</a:t>
            </a:r>
            <a:endParaRPr kumimoji="1" lang="ja-JP" altLang="en-US" dirty="0"/>
          </a:p>
        </p:txBody>
      </p:sp>
      <p:cxnSp>
        <p:nvCxnSpPr>
          <p:cNvPr id="17" name="曲線コネクタ 16"/>
          <p:cNvCxnSpPr>
            <a:stCxn id="24" idx="4"/>
            <a:endCxn id="6" idx="0"/>
          </p:cNvCxnSpPr>
          <p:nvPr/>
        </p:nvCxnSpPr>
        <p:spPr>
          <a:xfrm>
            <a:off x="1564284" y="1954332"/>
            <a:ext cx="1520503" cy="1007286"/>
          </a:xfrm>
          <a:prstGeom prst="curved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直方体 33"/>
          <p:cNvSpPr/>
          <p:nvPr/>
        </p:nvSpPr>
        <p:spPr>
          <a:xfrm>
            <a:off x="97535" y="5285232"/>
            <a:ext cx="1511808" cy="503288"/>
          </a:xfrm>
          <a:prstGeom prst="cube">
            <a:avLst>
              <a:gd name="adj" fmla="val 89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スレッド１</a:t>
            </a:r>
            <a:endParaRPr kumimoji="1" lang="ja-JP" altLang="en-US" dirty="0"/>
          </a:p>
        </p:txBody>
      </p:sp>
      <p:sp>
        <p:nvSpPr>
          <p:cNvPr id="42" name="角丸四角形吹き出し 41"/>
          <p:cNvSpPr/>
          <p:nvPr/>
        </p:nvSpPr>
        <p:spPr>
          <a:xfrm>
            <a:off x="3076092" y="1394995"/>
            <a:ext cx="4994074" cy="634494"/>
          </a:xfrm>
          <a:prstGeom prst="wedgeRoundRectCallout">
            <a:avLst>
              <a:gd name="adj1" fmla="val -63060"/>
              <a:gd name="adj2" fmla="val 5531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スレッド１＝メインスレッド（</a:t>
            </a:r>
            <a:r>
              <a:rPr lang="en-US" altLang="ja-JP" dirty="0" smtClean="0"/>
              <a:t>UI</a:t>
            </a:r>
            <a:r>
              <a:rPr lang="ja-JP" altLang="en-US" dirty="0" smtClean="0"/>
              <a:t>スレッド）</a:t>
            </a:r>
            <a:endParaRPr kumimoji="1" lang="ja-JP" altLang="en-US" dirty="0"/>
          </a:p>
        </p:txBody>
      </p:sp>
      <p:sp>
        <p:nvSpPr>
          <p:cNvPr id="44" name="メモ 43"/>
          <p:cNvSpPr/>
          <p:nvPr/>
        </p:nvSpPr>
        <p:spPr>
          <a:xfrm>
            <a:off x="8199120" y="5181466"/>
            <a:ext cx="3401569" cy="134735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スレッド退出時に</a:t>
            </a:r>
            <a:r>
              <a:rPr kumimoji="1" lang="en-US" altLang="ja-JP" dirty="0" smtClean="0"/>
              <a:t>using</a:t>
            </a:r>
            <a:r>
              <a:rPr kumimoji="1" lang="ja-JP" altLang="en-US" dirty="0" smtClean="0"/>
              <a:t>句の</a:t>
            </a:r>
            <a:r>
              <a:rPr kumimoji="1" lang="en-US" altLang="ja-JP" dirty="0" smtClean="0"/>
              <a:t>Dispose</a:t>
            </a:r>
            <a:r>
              <a:rPr kumimoji="1" lang="ja-JP" altLang="en-US" dirty="0" smtClean="0"/>
              <a:t>は呼び出されません。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あくまでまだ処理は継続中。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0" name="曲線コネクタ 9"/>
          <p:cNvCxnSpPr>
            <a:stCxn id="8" idx="1"/>
            <a:endCxn id="34" idx="1"/>
          </p:cNvCxnSpPr>
          <p:nvPr/>
        </p:nvCxnSpPr>
        <p:spPr>
          <a:xfrm rot="10800000" flipV="1">
            <a:off x="830910" y="3747673"/>
            <a:ext cx="940701" cy="1582618"/>
          </a:xfrm>
          <a:prstGeom prst="curved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18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ォータブル">
  <a:themeElements>
    <a:clrScheme name="クォータブル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クォータブル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クォータブル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TC103457503[[fn=クォータブル]]</Template>
  <TotalTime>0</TotalTime>
  <Words>2163</Words>
  <Application>Microsoft Office PowerPoint</Application>
  <PresentationFormat>ワイド画面</PresentationFormat>
  <Paragraphs>324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4" baseType="lpstr">
      <vt:lpstr>ＭＳ ゴシック</vt:lpstr>
      <vt:lpstr>Century Gothic</vt:lpstr>
      <vt:lpstr>Wingdings 2</vt:lpstr>
      <vt:lpstr>クォータブル</vt:lpstr>
      <vt:lpstr>これからの 「async/await」の 話 をしよう</vt:lpstr>
      <vt:lpstr>Profile</vt:lpstr>
      <vt:lpstr>Agenda</vt:lpstr>
      <vt:lpstr>時代は非同期！！</vt:lpstr>
      <vt:lpstr>何で非同期？</vt:lpstr>
      <vt:lpstr>Hello 非同期！</vt:lpstr>
      <vt:lpstr>処理の流れ（構想）</vt:lpstr>
      <vt:lpstr>問題点の整理</vt:lpstr>
      <vt:lpstr>Hello 非同期！　（非同期処理開始）</vt:lpstr>
      <vt:lpstr>Hello 非同期！　（非同期処理実行中）</vt:lpstr>
      <vt:lpstr>Hello 非同期！　（非同期処理完了）</vt:lpstr>
      <vt:lpstr>少しawaitをバラしてみる</vt:lpstr>
      <vt:lpstr>これが…こうなった</vt:lpstr>
      <vt:lpstr>await以降の処理を行うスレッド</vt:lpstr>
      <vt:lpstr>非同期対応メソッドとは？ (HttpClientの例)</vt:lpstr>
      <vt:lpstr>ところで、応答性が悪い…</vt:lpstr>
      <vt:lpstr>非同期にしたはずなんです…</vt:lpstr>
      <vt:lpstr>列挙されたイメージデータをバインディング</vt:lpstr>
      <vt:lpstr>肝心な部分の実装も非同期対応にしなきゃ！</vt:lpstr>
      <vt:lpstr>非同期対応ではない処理を対応させる</vt:lpstr>
      <vt:lpstr>ワーカースレッド ≠ System.Threading.Thread</vt:lpstr>
      <vt:lpstr>Task.Run()</vt:lpstr>
      <vt:lpstr>ワーカースレッドをTask化する</vt:lpstr>
      <vt:lpstr>呼び出し元から見ると、まるで非同期メソッド</vt:lpstr>
      <vt:lpstr>ワーカースレッドABC</vt:lpstr>
      <vt:lpstr>非同期処理 vs ワーカースレッド</vt:lpstr>
      <vt:lpstr>LINQでも非同期にしたいよね…</vt:lpstr>
      <vt:lpstr>隙間を埋めるRx</vt:lpstr>
      <vt:lpstr>イメージ処理をRxで実行</vt:lpstr>
      <vt:lpstr>Rxのリレー</vt:lpstr>
      <vt:lpstr>Rxについてもろもろ</vt:lpstr>
      <vt:lpstr>非同期処理にも競合条件がある</vt:lpstr>
      <vt:lpstr>競合条件の回避あるある</vt:lpstr>
      <vt:lpstr>モニターロックはTaskに紐づかない</vt:lpstr>
      <vt:lpstr>とっても  すごい  ライブラリ！</vt:lpstr>
      <vt:lpstr>ストアアプリではTaskクラスを使わない？</vt:lpstr>
      <vt:lpstr>非同期処理のデバッグ</vt:lpstr>
      <vt:lpstr>まとめ</vt:lpstr>
      <vt:lpstr>何かいろいろ足りないな…</vt:lpstr>
      <vt:lpstr>ありがとうございました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2014-07-26T12:57:46Z</dcterms:created>
  <dcterms:modified xsi:type="dcterms:W3CDTF">2014-09-08T15:18:54Z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