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81"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84" autoAdjust="0"/>
    <p:restoredTop sz="94660"/>
  </p:normalViewPr>
  <p:slideViewPr>
    <p:cSldViewPr snapToGrid="0">
      <p:cViewPr varScale="1">
        <p:scale>
          <a:sx n="85" d="100"/>
          <a:sy n="85" d="100"/>
        </p:scale>
        <p:origin x="10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ja-JP" altLang="en-US" smtClean="0"/>
              <a:t>図を追加</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8C79C5D-2A6F-F04D-97DA-BEF2467B64E4}" type="datetimeFigureOut">
              <a:rPr lang="en-US" dirty="0"/>
              <a:pPr/>
              <a:t>3/29/2014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DFA1846-DA80-1C48-A609-854EA85C59AD}" type="datetimeFigureOut">
              <a:rPr lang="en-US" dirty="0"/>
              <a:pPr/>
              <a:t>3/29/2014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ja-JP" altLang="en-US" smtClean="0"/>
              <a:t>マスター タイトルの書式設定</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ja-JP" altLang="en-US" smtClean="0"/>
              <a:t>マスター テキストの書式設定</a:t>
            </a:r>
          </a:p>
        </p:txBody>
      </p:sp>
      <p:sp>
        <p:nvSpPr>
          <p:cNvPr id="2" name="Date Placeholder 1"/>
          <p:cNvSpPr>
            <a:spLocks noGrp="1"/>
          </p:cNvSpPr>
          <p:nvPr>
            <p:ph type="dt" sz="half" idx="10"/>
          </p:nvPr>
        </p:nvSpPr>
        <p:spPr/>
        <p:txBody>
          <a:bodyPr/>
          <a:lstStyle/>
          <a:p>
            <a:fld id="{FBF54567-0DE4-3F47-BF90-CB84690072F9}" type="datetimeFigureOut">
              <a:rPr lang="en-US" dirty="0"/>
              <a:pPr/>
              <a:t>3/29/2014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lvl1pPr>
              <a:defRPr baseline="0">
                <a:latin typeface="HGP創英角ﾎﾟｯﾌﾟ体" panose="040B0A00000000000000" pitchFamily="50" charset="-128"/>
                <a:ea typeface="HGP創英角ﾎﾟｯﾌﾟ体" panose="040B0A00000000000000" pitchFamily="50"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a:xfrm>
            <a:off x="818712" y="2222287"/>
            <a:ext cx="10554574" cy="3636511"/>
          </a:xfrm>
        </p:spPr>
        <p:txBody>
          <a:bodyPr/>
          <a:lstStyle>
            <a:lvl1pPr>
              <a:defRPr baseline="0">
                <a:latin typeface="HGP創英角ﾎﾟｯﾌﾟ体" panose="040B0A00000000000000" pitchFamily="50" charset="-128"/>
                <a:ea typeface="HGP創英角ﾎﾟｯﾌﾟ体" panose="040B0A00000000000000" pitchFamily="50" charset="-128"/>
              </a:defRPr>
            </a:lvl1pPr>
            <a:lvl2pPr>
              <a:defRPr baseline="0">
                <a:latin typeface="HGP創英角ﾎﾟｯﾌﾟ体" panose="040B0A00000000000000" pitchFamily="50" charset="-128"/>
                <a:ea typeface="HGP創英角ﾎﾟｯﾌﾟ体" panose="040B0A00000000000000" pitchFamily="50" charset="-128"/>
              </a:defRPr>
            </a:lvl2pPr>
            <a:lvl3pPr>
              <a:defRPr baseline="0">
                <a:latin typeface="HGP創英角ﾎﾟｯﾌﾟ体" panose="040B0A00000000000000" pitchFamily="50" charset="-128"/>
                <a:ea typeface="HGP創英角ﾎﾟｯﾌﾟ体" panose="040B0A00000000000000" pitchFamily="50" charset="-128"/>
              </a:defRPr>
            </a:lvl3pPr>
            <a:lvl4pPr>
              <a:defRPr baseline="0">
                <a:latin typeface="HGP創英角ﾎﾟｯﾌﾟ体" panose="040B0A00000000000000" pitchFamily="50" charset="-128"/>
                <a:ea typeface="HGP創英角ﾎﾟｯﾌﾟ体" panose="040B0A00000000000000" pitchFamily="50" charset="-128"/>
              </a:defRPr>
            </a:lvl4pPr>
            <a:lvl5pPr>
              <a:defRPr baseline="0">
                <a:latin typeface="HGP創英角ﾎﾟｯﾌﾟ体" panose="040B0A00000000000000" pitchFamily="50" charset="-128"/>
                <a:ea typeface="HGP創英角ﾎﾟｯﾌﾟ体" panose="040B0A00000000000000"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DFA1846-DA80-1C48-A609-854EA85C59AD}" type="datetimeFigureOut">
              <a:rPr lang="en-US" dirty="0"/>
              <a:pPr/>
              <a:t>3/29/2014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0DF5E60-9974-AC48-9591-99C2BB44B7CF}" type="datetimeFigureOut">
              <a:rPr lang="en-US" dirty="0"/>
              <a:pPr/>
              <a:t>3/29/2014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ja-JP" altLang="en-US" smtClean="0"/>
              <a:t>マスター タイトルの書式設定</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ja-JP" altLang="en-US" smtClean="0"/>
              <a:t>図を追加</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3/29/2014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3/29/2014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kumimoji="1" sz="4000" b="1" kern="1200">
          <a:solidFill>
            <a:srgbClr val="FEFEFE"/>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sz="8000" dirty="0">
                <a:latin typeface="HGP創英角ﾎﾟｯﾌﾟ体" panose="040B0A00000000000000" pitchFamily="50" charset="-128"/>
                <a:ea typeface="HGP創英角ﾎﾟｯﾌﾟ体" panose="040B0A00000000000000" pitchFamily="50" charset="-128"/>
              </a:rPr>
              <a:t>LINQ</a:t>
            </a:r>
            <a:r>
              <a:rPr lang="ja-JP" altLang="en-US" sz="8000" dirty="0">
                <a:latin typeface="HGP創英角ﾎﾟｯﾌﾟ体" panose="040B0A00000000000000" pitchFamily="50" charset="-128"/>
                <a:ea typeface="HGP創英角ﾎﾟｯﾌﾟ体" panose="040B0A00000000000000" pitchFamily="50" charset="-128"/>
              </a:rPr>
              <a:t>基本のキ</a:t>
            </a:r>
            <a:endParaRPr kumimoji="1" lang="ja-JP" altLang="en-US" sz="8000" dirty="0">
              <a:latin typeface="HGP創英角ﾎﾟｯﾌﾟ体" panose="040B0A00000000000000" pitchFamily="50" charset="-128"/>
              <a:ea typeface="HGP創英角ﾎﾟｯﾌﾟ体" panose="040B0A00000000000000" pitchFamily="50" charset="-128"/>
            </a:endParaRPr>
          </a:p>
        </p:txBody>
      </p:sp>
      <p:sp>
        <p:nvSpPr>
          <p:cNvPr id="3" name="サブタイトル 2"/>
          <p:cNvSpPr>
            <a:spLocks noGrp="1"/>
          </p:cNvSpPr>
          <p:nvPr>
            <p:ph type="subTitle" idx="1"/>
          </p:nvPr>
        </p:nvSpPr>
        <p:spPr/>
        <p:txBody>
          <a:bodyPr/>
          <a:lstStyle/>
          <a:p>
            <a:r>
              <a:rPr lang="ja-JP" altLang="en-US" dirty="0"/>
              <a:t>第</a:t>
            </a:r>
            <a:r>
              <a:rPr lang="en-US" altLang="ja-JP" dirty="0"/>
              <a:t>8</a:t>
            </a:r>
            <a:r>
              <a:rPr lang="ja-JP" altLang="en-US" dirty="0"/>
              <a:t>回</a:t>
            </a:r>
            <a:r>
              <a:rPr lang="ja-JP" altLang="en-US" dirty="0" err="1"/>
              <a:t>まどべん</a:t>
            </a:r>
            <a:r>
              <a:rPr lang="ja-JP" altLang="en-US" dirty="0" smtClean="0"/>
              <a:t>よっかいち </a:t>
            </a:r>
            <a:r>
              <a:rPr lang="en-US" altLang="ja-JP" dirty="0" smtClean="0"/>
              <a:t>2014.3.29   Kouji Matsui (@kekyo2   kekyo.wordpress.com)</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346" y="318032"/>
            <a:ext cx="3874156" cy="932219"/>
          </a:xfrm>
          <a:prstGeom prst="rect">
            <a:avLst/>
          </a:prstGeom>
          <a:effectLst>
            <a:outerShdw blurRad="317500" dist="38100" dir="2700000" algn="tl" rotWithShape="0">
              <a:prstClr val="black">
                <a:alpha val="40000"/>
              </a:prstClr>
            </a:outerShdw>
          </a:effectLst>
        </p:spPr>
      </p:pic>
    </p:spTree>
    <p:extLst>
      <p:ext uri="{BB962C8B-B14F-4D97-AF65-F5344CB8AC3E}">
        <p14:creationId xmlns:p14="http://schemas.microsoft.com/office/powerpoint/2010/main" val="1746179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000" y="265033"/>
            <a:ext cx="10571998" cy="970450"/>
          </a:xfrm>
        </p:spPr>
        <p:txBody>
          <a:bodyPr/>
          <a:lstStyle/>
          <a:p>
            <a:r>
              <a:rPr kumimoji="1" lang="ja-JP" altLang="en-US" dirty="0" smtClean="0"/>
              <a:t>まだ納得が行かないのなら、物的証拠</a:t>
            </a:r>
            <a:endParaRPr kumimoji="1" lang="ja-JP" altLang="en-US" dirty="0"/>
          </a:p>
        </p:txBody>
      </p:sp>
      <p:pic>
        <p:nvPicPr>
          <p:cNvPr id="4" name="図 3"/>
          <p:cNvPicPr>
            <a:picLocks noChangeAspect="1"/>
          </p:cNvPicPr>
          <p:nvPr/>
        </p:nvPicPr>
        <p:blipFill>
          <a:blip r:embed="rId2"/>
          <a:stretch>
            <a:fillRect/>
          </a:stretch>
        </p:blipFill>
        <p:spPr>
          <a:xfrm>
            <a:off x="303586" y="2365509"/>
            <a:ext cx="11584826" cy="1865528"/>
          </a:xfrm>
          <a:prstGeom prst="rect">
            <a:avLst/>
          </a:prstGeom>
        </p:spPr>
      </p:pic>
      <p:sp>
        <p:nvSpPr>
          <p:cNvPr id="5" name="角丸四角形吹き出し 4"/>
          <p:cNvSpPr/>
          <p:nvPr/>
        </p:nvSpPr>
        <p:spPr>
          <a:xfrm>
            <a:off x="1677762" y="4440907"/>
            <a:ext cx="3533613" cy="852407"/>
          </a:xfrm>
          <a:prstGeom prst="wedgeRoundRectCallout">
            <a:avLst>
              <a:gd name="adj1" fmla="val 45154"/>
              <a:gd name="adj2" fmla="val -11115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dirty="0" smtClean="0">
                <a:solidFill>
                  <a:srgbClr val="FFFF00"/>
                </a:solidFill>
                <a:latin typeface="HGP創英角ﾎﾟｯﾌﾟ体" panose="040B0A00000000000000" pitchFamily="50" charset="-128"/>
                <a:ea typeface="HGP創英角ﾎﾟｯﾌﾟ体" panose="040B0A00000000000000" pitchFamily="50" charset="-128"/>
              </a:rPr>
              <a:t>100</a:t>
            </a:r>
            <a:r>
              <a:rPr kumimoji="1" lang="ja-JP" altLang="en-US" dirty="0" smtClean="0">
                <a:solidFill>
                  <a:srgbClr val="FFFF00"/>
                </a:solidFill>
                <a:latin typeface="HGP創英角ﾎﾟｯﾌﾟ体" panose="040B0A00000000000000" pitchFamily="50" charset="-128"/>
                <a:ea typeface="HGP創英角ﾎﾟｯﾌﾟ体" panose="040B0A00000000000000" pitchFamily="50" charset="-128"/>
              </a:rPr>
              <a:t>に近いほど保守が容易。</a:t>
            </a:r>
            <a:endParaRPr kumimoji="1" lang="en-US" altLang="ja-JP" dirty="0" smtClean="0">
              <a:solidFill>
                <a:srgbClr val="FFFF00"/>
              </a:solidFill>
              <a:latin typeface="HGP創英角ﾎﾟｯﾌﾟ体" panose="040B0A00000000000000" pitchFamily="50" charset="-128"/>
              <a:ea typeface="HGP創英角ﾎﾟｯﾌﾟ体" panose="040B0A00000000000000" pitchFamily="50" charset="-128"/>
            </a:endParaRPr>
          </a:p>
          <a:p>
            <a:r>
              <a:rPr kumimoji="1" lang="en-US" altLang="ja-JP" dirty="0" smtClean="0">
                <a:solidFill>
                  <a:srgbClr val="FFFF00"/>
                </a:solidFill>
                <a:latin typeface="HGP創英角ﾎﾟｯﾌﾟ体" panose="040B0A00000000000000" pitchFamily="50" charset="-128"/>
                <a:ea typeface="HGP創英角ﾎﾟｯﾌﾟ体" panose="040B0A00000000000000" pitchFamily="50" charset="-128"/>
              </a:rPr>
              <a:t>1</a:t>
            </a:r>
            <a:r>
              <a:rPr kumimoji="1" lang="ja-JP" altLang="en-US" dirty="0" smtClean="0">
                <a:solidFill>
                  <a:srgbClr val="FFFF00"/>
                </a:solidFill>
                <a:latin typeface="HGP創英角ﾎﾟｯﾌﾟ体" panose="040B0A00000000000000" pitchFamily="50" charset="-128"/>
                <a:ea typeface="HGP創英角ﾎﾟｯﾌﾟ体" panose="040B0A00000000000000" pitchFamily="50" charset="-128"/>
              </a:rPr>
              <a:t>メソッド</a:t>
            </a:r>
            <a:r>
              <a:rPr kumimoji="1" lang="en-US" altLang="ja-JP" dirty="0" smtClean="0">
                <a:solidFill>
                  <a:srgbClr val="FFFF00"/>
                </a:solidFill>
                <a:latin typeface="HGP創英角ﾎﾟｯﾌﾟ体" panose="040B0A00000000000000" pitchFamily="50" charset="-128"/>
                <a:ea typeface="HGP創英角ﾎﾟｯﾌﾟ体" panose="040B0A00000000000000" pitchFamily="50" charset="-128"/>
              </a:rPr>
              <a:t>43</a:t>
            </a:r>
            <a:r>
              <a:rPr kumimoji="1" lang="ja-JP" altLang="en-US" dirty="0" smtClean="0">
                <a:solidFill>
                  <a:srgbClr val="FFFF00"/>
                </a:solidFill>
                <a:latin typeface="HGP創英角ﾎﾟｯﾌﾟ体" panose="040B0A00000000000000" pitchFamily="50" charset="-128"/>
                <a:ea typeface="HGP創英角ﾎﾟｯﾌﾟ体" panose="040B0A00000000000000" pitchFamily="50" charset="-128"/>
              </a:rPr>
              <a:t>はかなり悪い</a:t>
            </a:r>
            <a:endParaRPr kumimoji="1" lang="en-US" altLang="ja-JP" dirty="0" smtClean="0">
              <a:solidFill>
                <a:srgbClr val="FFFF00"/>
              </a:solidFill>
              <a:latin typeface="HGP創英角ﾎﾟｯﾌﾟ体" panose="040B0A00000000000000" pitchFamily="50" charset="-128"/>
              <a:ea typeface="HGP創英角ﾎﾟｯﾌﾟ体" panose="040B0A00000000000000" pitchFamily="50" charset="-128"/>
            </a:endParaRPr>
          </a:p>
        </p:txBody>
      </p:sp>
      <p:sp>
        <p:nvSpPr>
          <p:cNvPr id="6" name="角丸四角形吹き出し 5"/>
          <p:cNvSpPr/>
          <p:nvPr/>
        </p:nvSpPr>
        <p:spPr>
          <a:xfrm>
            <a:off x="5386647" y="4465986"/>
            <a:ext cx="6501765" cy="1709731"/>
          </a:xfrm>
          <a:prstGeom prst="wedgeRoundRectCallout">
            <a:avLst>
              <a:gd name="adj1" fmla="val -24369"/>
              <a:gd name="adj2" fmla="val -8107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2400" dirty="0" smtClean="0">
                <a:solidFill>
                  <a:srgbClr val="FFFF00"/>
                </a:solidFill>
                <a:latin typeface="HGP創英角ﾎﾟｯﾌﾟ体" panose="040B0A00000000000000" pitchFamily="50" charset="-128"/>
                <a:ea typeface="HGP創英角ﾎﾟｯﾌﾟ体" panose="040B0A00000000000000" pitchFamily="50" charset="-128"/>
              </a:rPr>
              <a:t>大きいほどルートの組み合わせが多い。</a:t>
            </a:r>
            <a:r>
              <a:rPr kumimoji="1" lang="en-US" altLang="ja-JP" sz="2400" dirty="0" smtClean="0">
                <a:solidFill>
                  <a:srgbClr val="FFFF00"/>
                </a:solidFill>
                <a:latin typeface="HGP創英角ﾎﾟｯﾌﾟ体" panose="040B0A00000000000000" pitchFamily="50" charset="-128"/>
                <a:ea typeface="HGP創英角ﾎﾟｯﾌﾟ体" panose="040B0A00000000000000" pitchFamily="50" charset="-128"/>
              </a:rPr>
              <a:t>17</a:t>
            </a:r>
            <a:r>
              <a:rPr kumimoji="1" lang="ja-JP" altLang="en-US" sz="2400" dirty="0" err="1" smtClean="0">
                <a:solidFill>
                  <a:srgbClr val="FFFF00"/>
                </a:solidFill>
                <a:latin typeface="HGP創英角ﾎﾟｯﾌﾟ体" panose="040B0A00000000000000" pitchFamily="50" charset="-128"/>
                <a:ea typeface="HGP創英角ﾎﾟｯﾌﾟ体" panose="040B0A00000000000000" pitchFamily="50" charset="-128"/>
              </a:rPr>
              <a:t>って</a:t>
            </a:r>
            <a:r>
              <a:rPr kumimoji="1" lang="en-US" altLang="ja-JP" sz="2400" dirty="0" smtClean="0">
                <a:solidFill>
                  <a:srgbClr val="FFFF00"/>
                </a:solidFill>
                <a:latin typeface="HGP創英角ﾎﾟｯﾌﾟ体" panose="040B0A00000000000000" pitchFamily="50" charset="-128"/>
                <a:ea typeface="HGP創英角ﾎﾟｯﾌﾟ体" panose="040B0A00000000000000" pitchFamily="50" charset="-128"/>
              </a:rPr>
              <a:t>...</a:t>
            </a:r>
          </a:p>
          <a:p>
            <a:r>
              <a:rPr kumimoji="1" lang="en-US" altLang="ja-JP" dirty="0" smtClean="0">
                <a:latin typeface="HGP創英角ﾎﾟｯﾌﾟ体" panose="040B0A00000000000000" pitchFamily="50" charset="-128"/>
                <a:ea typeface="HGP創英角ﾎﾟｯﾌﾟ体" panose="040B0A00000000000000" pitchFamily="50" charset="-128"/>
              </a:rPr>
              <a:t>Wikipedia: </a:t>
            </a:r>
            <a:r>
              <a:rPr kumimoji="1" lang="ja-JP" altLang="en-US" dirty="0">
                <a:latin typeface="HGP創英角ﾎﾟｯﾌﾟ体" panose="040B0A00000000000000" pitchFamily="50" charset="-128"/>
                <a:ea typeface="HGP創英角ﾎﾟｯﾌﾟ体" panose="040B0A00000000000000" pitchFamily="50" charset="-128"/>
              </a:rPr>
              <a:t>「循環的複雑度（英</a:t>
            </a:r>
            <a:r>
              <a:rPr kumimoji="1" lang="en-US" altLang="ja-JP" dirty="0">
                <a:latin typeface="HGP創英角ﾎﾟｯﾌﾟ体" panose="040B0A00000000000000" pitchFamily="50" charset="-128"/>
                <a:ea typeface="HGP創英角ﾎﾟｯﾌﾟ体" panose="040B0A00000000000000" pitchFamily="50" charset="-128"/>
              </a:rPr>
              <a:t>: </a:t>
            </a:r>
            <a:r>
              <a:rPr kumimoji="1" lang="en-US" altLang="ja-JP" dirty="0" err="1">
                <a:latin typeface="HGP創英角ﾎﾟｯﾌﾟ体" panose="040B0A00000000000000" pitchFamily="50" charset="-128"/>
                <a:ea typeface="HGP創英角ﾎﾟｯﾌﾟ体" panose="040B0A00000000000000" pitchFamily="50" charset="-128"/>
              </a:rPr>
              <a:t>Cyclomatic</a:t>
            </a:r>
            <a:r>
              <a:rPr kumimoji="1" lang="en-US" altLang="ja-JP" dirty="0">
                <a:latin typeface="HGP創英角ﾎﾟｯﾌﾟ体" panose="040B0A00000000000000" pitchFamily="50" charset="-128"/>
                <a:ea typeface="HGP創英角ﾎﾟｯﾌﾟ体" panose="040B0A00000000000000" pitchFamily="50" charset="-128"/>
              </a:rPr>
              <a:t> complexity</a:t>
            </a:r>
            <a:r>
              <a:rPr kumimoji="1" lang="ja-JP" altLang="en-US" dirty="0">
                <a:latin typeface="HGP創英角ﾎﾟｯﾌﾟ体" panose="040B0A00000000000000" pitchFamily="50" charset="-128"/>
                <a:ea typeface="HGP創英角ﾎﾟｯﾌﾟ体" panose="040B0A00000000000000" pitchFamily="50" charset="-128"/>
              </a:rPr>
              <a:t>）とは、ソフトウェア測定法の一種である</a:t>
            </a:r>
            <a:r>
              <a:rPr kumimoji="1" lang="ja-JP" altLang="en-US" dirty="0" smtClean="0">
                <a:latin typeface="HGP創英角ﾎﾟｯﾌﾟ体" panose="040B0A00000000000000" pitchFamily="50" charset="-128"/>
                <a:ea typeface="HGP創英角ﾎﾟｯﾌﾟ体" panose="040B0A00000000000000" pitchFamily="50" charset="-128"/>
              </a:rPr>
              <a:t>。プログラム</a:t>
            </a:r>
            <a:r>
              <a:rPr kumimoji="1" lang="ja-JP" altLang="en-US" dirty="0">
                <a:latin typeface="HGP創英角ﾎﾟｯﾌﾟ体" panose="040B0A00000000000000" pitchFamily="50" charset="-128"/>
                <a:ea typeface="HGP創英角ﾎﾟｯﾌﾟ体" panose="040B0A00000000000000" pitchFamily="50" charset="-128"/>
              </a:rPr>
              <a:t>のソースコードから、</a:t>
            </a:r>
            <a:r>
              <a:rPr kumimoji="1" lang="ja-JP" altLang="en-US"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線形的に独立した経路の数を直接数える</a:t>
            </a:r>
            <a:r>
              <a:rPr kumimoji="1" lang="ja-JP" altLang="en-US" dirty="0" smtClean="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a:t>
            </a:r>
            <a:r>
              <a:rPr kumimoji="1" lang="ja-JP" altLang="en-US" dirty="0" smtClean="0">
                <a:latin typeface="HGP創英角ﾎﾟｯﾌﾟ体" panose="040B0A00000000000000" pitchFamily="50" charset="-128"/>
                <a:ea typeface="HGP創英角ﾎﾟｯﾌﾟ体" panose="040B0A00000000000000" pitchFamily="50" charset="-128"/>
              </a:rPr>
              <a:t>」</a:t>
            </a:r>
            <a:endParaRPr kumimoji="1" lang="en-US" altLang="ja-JP" dirty="0" smtClean="0">
              <a:latin typeface="HGP創英角ﾎﾟｯﾌﾟ体" panose="040B0A00000000000000" pitchFamily="50" charset="-128"/>
              <a:ea typeface="HGP創英角ﾎﾟｯﾌﾟ体" panose="040B0A00000000000000" pitchFamily="50" charset="-128"/>
            </a:endParaRPr>
          </a:p>
        </p:txBody>
      </p:sp>
      <p:sp>
        <p:nvSpPr>
          <p:cNvPr id="7" name="角丸四角形吹き出し 6"/>
          <p:cNvSpPr/>
          <p:nvPr/>
        </p:nvSpPr>
        <p:spPr>
          <a:xfrm>
            <a:off x="6096000" y="1470432"/>
            <a:ext cx="3746270" cy="1374116"/>
          </a:xfrm>
          <a:prstGeom prst="wedgeRoundRectCallout">
            <a:avLst>
              <a:gd name="adj1" fmla="val -37484"/>
              <a:gd name="adj2" fmla="val 98324"/>
              <a:gd name="adj3" fmla="val 16667"/>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3600" dirty="0" smtClean="0">
                <a:solidFill>
                  <a:srgbClr val="FF0000"/>
                </a:solidFill>
                <a:latin typeface="HGP創英角ﾎﾟｯﾌﾟ体" panose="040B0A00000000000000" pitchFamily="50" charset="-128"/>
                <a:ea typeface="HGP創英角ﾎﾟｯﾌﾟ体" panose="040B0A00000000000000" pitchFamily="50" charset="-128"/>
              </a:rPr>
              <a:t>こんな</a:t>
            </a:r>
            <a:r>
              <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rPr>
              <a:t>コード</a:t>
            </a:r>
            <a:r>
              <a:rPr kumimoji="1" lang="ja-JP" altLang="en-US" sz="3600" dirty="0" smtClean="0">
                <a:solidFill>
                  <a:srgbClr val="FF0000"/>
                </a:solidFill>
                <a:latin typeface="HGP創英角ﾎﾟｯﾌﾟ体" panose="040B0A00000000000000" pitchFamily="50" charset="-128"/>
                <a:ea typeface="HGP創英角ﾎﾟｯﾌﾟ体" panose="040B0A00000000000000" pitchFamily="50" charset="-128"/>
              </a:rPr>
              <a:t>は、</a:t>
            </a:r>
            <a:endParaRPr kumimoji="1" lang="en-US" altLang="ja-JP" sz="36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r>
              <a:rPr kumimoji="1" lang="ja-JP" altLang="en-US" sz="3600" dirty="0" smtClean="0">
                <a:solidFill>
                  <a:srgbClr val="FF0000"/>
                </a:solidFill>
                <a:latin typeface="HGP創英角ﾎﾟｯﾌﾟ体" panose="040B0A00000000000000" pitchFamily="50" charset="-128"/>
                <a:ea typeface="HGP創英角ﾎﾟｯﾌﾟ体" panose="040B0A00000000000000" pitchFamily="50" charset="-128"/>
              </a:rPr>
              <a:t>テスト不能</a:t>
            </a:r>
            <a:endParaRPr kumimoji="1" lang="en-US" altLang="ja-JP" sz="3600" dirty="0" smtClean="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30630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9965" y="509181"/>
            <a:ext cx="11546237" cy="970450"/>
          </a:xfrm>
        </p:spPr>
        <p:txBody>
          <a:bodyPr/>
          <a:lstStyle/>
          <a:p>
            <a:r>
              <a:rPr kumimoji="1" lang="en-US" altLang="ja-JP" dirty="0" smtClean="0"/>
              <a:t>LINQ</a:t>
            </a:r>
            <a:r>
              <a:rPr kumimoji="1" lang="ja-JP" altLang="en-US" dirty="0" smtClean="0"/>
              <a:t>は集合演算を（</a:t>
            </a:r>
            <a:r>
              <a:rPr kumimoji="1" lang="en-US" altLang="ja-JP" dirty="0" smtClean="0"/>
              <a:t>.NET</a:t>
            </a:r>
            <a:r>
              <a:rPr kumimoji="1" lang="ja-JP" altLang="en-US" dirty="0" smtClean="0"/>
              <a:t>の世界で）一般化したもの</a:t>
            </a:r>
            <a:endParaRPr kumimoji="1" lang="ja-JP" altLang="en-US" dirty="0"/>
          </a:p>
        </p:txBody>
      </p:sp>
      <p:sp>
        <p:nvSpPr>
          <p:cNvPr id="4" name="コンテンツ プレースホルダー 2"/>
          <p:cNvSpPr>
            <a:spLocks noGrp="1"/>
          </p:cNvSpPr>
          <p:nvPr>
            <p:ph idx="1"/>
          </p:nvPr>
        </p:nvSpPr>
        <p:spPr>
          <a:xfrm>
            <a:off x="818712" y="2222287"/>
            <a:ext cx="10554574" cy="4128638"/>
          </a:xfrm>
        </p:spPr>
        <p:txBody>
          <a:bodyPr>
            <a:normAutofit/>
          </a:bodyPr>
          <a:lstStyle/>
          <a:p>
            <a:pPr marL="0" indent="0">
              <a:buNone/>
            </a:pPr>
            <a:r>
              <a:rPr lang="en-US" altLang="ja-JP" sz="4000" dirty="0" smtClean="0">
                <a:solidFill>
                  <a:srgbClr val="FFFF00"/>
                </a:solidFill>
              </a:rPr>
              <a:t>LINQ</a:t>
            </a:r>
            <a:r>
              <a:rPr lang="ja-JP" altLang="en-US" sz="4000" dirty="0" smtClean="0">
                <a:solidFill>
                  <a:srgbClr val="FFFF00"/>
                </a:solidFill>
              </a:rPr>
              <a:t>食わず嫌いあるある</a:t>
            </a:r>
            <a:endParaRPr lang="en-US" altLang="ja-JP" sz="4000" dirty="0" smtClean="0">
              <a:solidFill>
                <a:srgbClr val="FFFF00"/>
              </a:solidFill>
            </a:endParaRPr>
          </a:p>
          <a:p>
            <a:r>
              <a:rPr lang="en-US" altLang="ja-JP" sz="2400" dirty="0" smtClean="0"/>
              <a:t>SQL</a:t>
            </a:r>
            <a:r>
              <a:rPr lang="ja-JP" altLang="en-US" sz="2400" dirty="0" smtClean="0"/>
              <a:t>文を考えられる能力を持ちながら、</a:t>
            </a:r>
            <a:r>
              <a:rPr lang="en-US" altLang="ja-JP" sz="2400" dirty="0" smtClean="0"/>
              <a:t>DB</a:t>
            </a:r>
            <a:r>
              <a:rPr lang="ja-JP" altLang="en-US" sz="2400" dirty="0" smtClean="0"/>
              <a:t>から抜けて</a:t>
            </a:r>
            <a:r>
              <a:rPr lang="en-US" altLang="ja-JP" sz="2400" dirty="0" smtClean="0"/>
              <a:t>C#</a:t>
            </a:r>
            <a:r>
              <a:rPr lang="ja-JP" altLang="en-US" sz="2400" dirty="0" smtClean="0"/>
              <a:t>などの言語で実装しようとした途端に、何故かロジックに落として実装しようとしてしまう。</a:t>
            </a:r>
            <a:endParaRPr lang="en-US" altLang="ja-JP" sz="2400" dirty="0" smtClean="0"/>
          </a:p>
          <a:p>
            <a:r>
              <a:rPr lang="ja-JP" altLang="en-US" sz="2400" dirty="0" smtClean="0"/>
              <a:t>日頃から</a:t>
            </a:r>
            <a:r>
              <a:rPr lang="en-US" altLang="ja-JP" sz="2400" dirty="0" smtClean="0"/>
              <a:t>SQL</a:t>
            </a:r>
            <a:r>
              <a:rPr lang="ja-JP" altLang="en-US" sz="2400" dirty="0" smtClean="0"/>
              <a:t>の集合演算と同じことが、</a:t>
            </a:r>
            <a:r>
              <a:rPr lang="en-US" altLang="ja-JP" sz="2400" dirty="0" smtClean="0"/>
              <a:t>C#</a:t>
            </a:r>
            <a:r>
              <a:rPr lang="ja-JP" altLang="en-US" sz="2400" dirty="0" smtClean="0"/>
              <a:t>などの言語で書ければなぁと感じつつ、いざ実装するとロジックで書いてしまう。</a:t>
            </a:r>
            <a:endParaRPr lang="en-US" altLang="ja-JP" sz="2400" dirty="0" smtClean="0"/>
          </a:p>
          <a:p>
            <a:pPr marL="0" indent="0">
              <a:buNone/>
            </a:pPr>
            <a:endParaRPr lang="en-US" altLang="ja-JP" sz="2400" dirty="0" smtClean="0"/>
          </a:p>
          <a:p>
            <a:pPr marL="0" indent="0">
              <a:buNone/>
            </a:pPr>
            <a:r>
              <a:rPr lang="en-US" altLang="ja-JP" sz="2400" dirty="0" smtClean="0"/>
              <a:t>STOP</a:t>
            </a:r>
            <a:r>
              <a:rPr lang="ja-JP" altLang="en-US" sz="2400" dirty="0" smtClean="0"/>
              <a:t>！ロジック化　</a:t>
            </a:r>
            <a:r>
              <a:rPr lang="ja-JP" altLang="en-US" sz="3200" dirty="0" smtClean="0">
                <a:solidFill>
                  <a:srgbClr val="FFFF00"/>
                </a:solidFill>
              </a:rPr>
              <a:t>ロジック化は最後の手段</a:t>
            </a:r>
            <a:r>
              <a:rPr lang="ja-JP" altLang="en-US" sz="2400" dirty="0" smtClean="0"/>
              <a:t>だ</a:t>
            </a:r>
            <a:endParaRPr kumimoji="1" lang="ja-JP" altLang="en-US" sz="2400" dirty="0"/>
          </a:p>
        </p:txBody>
      </p:sp>
    </p:spTree>
    <p:extLst>
      <p:ext uri="{BB962C8B-B14F-4D97-AF65-F5344CB8AC3E}">
        <p14:creationId xmlns:p14="http://schemas.microsoft.com/office/powerpoint/2010/main" val="412217009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ロジック</a:t>
            </a:r>
            <a:r>
              <a:rPr lang="ja-JP" altLang="en-US" dirty="0" smtClean="0"/>
              <a:t>じゃない、集合の操作なんだ</a:t>
            </a:r>
            <a:endParaRPr kumimoji="1" lang="ja-JP" altLang="en-US" dirty="0"/>
          </a:p>
        </p:txBody>
      </p:sp>
      <p:sp>
        <p:nvSpPr>
          <p:cNvPr id="3" name="コンテンツ プレースホルダー 2"/>
          <p:cNvSpPr>
            <a:spLocks noGrp="1"/>
          </p:cNvSpPr>
          <p:nvPr>
            <p:ph idx="1"/>
          </p:nvPr>
        </p:nvSpPr>
        <p:spPr>
          <a:xfrm>
            <a:off x="818712" y="2222287"/>
            <a:ext cx="10554574" cy="2091529"/>
          </a:xfrm>
        </p:spPr>
        <p:txBody>
          <a:bodyPr>
            <a:normAutofit/>
          </a:bodyPr>
          <a:lstStyle/>
          <a:p>
            <a:r>
              <a:rPr lang="ja-JP" altLang="en-US" sz="3200" dirty="0" smtClean="0"/>
              <a:t>例えば、以下のような情報を引き出したいとします。</a:t>
            </a:r>
            <a:endParaRPr lang="en-US" altLang="ja-JP" sz="3200" dirty="0" smtClean="0"/>
          </a:p>
          <a:p>
            <a:pPr lvl="1"/>
            <a:r>
              <a:rPr lang="ja-JP" altLang="en-US" sz="2200" dirty="0" smtClean="0">
                <a:solidFill>
                  <a:srgbClr val="FFFF00"/>
                </a:solidFill>
              </a:rPr>
              <a:t>指定されたフォルダ配下の「</a:t>
            </a:r>
            <a:r>
              <a:rPr lang="en-US" altLang="ja-JP" sz="2200" dirty="0" smtClean="0">
                <a:solidFill>
                  <a:srgbClr val="FFFF00"/>
                </a:solidFill>
              </a:rPr>
              <a:t>*.</a:t>
            </a:r>
            <a:r>
              <a:rPr lang="en-US" altLang="ja-JP" sz="2200" dirty="0" err="1" smtClean="0">
                <a:solidFill>
                  <a:srgbClr val="FFFF00"/>
                </a:solidFill>
              </a:rPr>
              <a:t>dll</a:t>
            </a:r>
            <a:r>
              <a:rPr lang="ja-JP" altLang="en-US" sz="2200" dirty="0" smtClean="0">
                <a:solidFill>
                  <a:srgbClr val="FFFF00"/>
                </a:solidFill>
              </a:rPr>
              <a:t>」ファイルをロードして、</a:t>
            </a:r>
            <a:r>
              <a:rPr lang="ja-JP" altLang="en-US" sz="2200" dirty="0" smtClean="0">
                <a:solidFill>
                  <a:srgbClr val="FF0000"/>
                </a:solidFill>
              </a:rPr>
              <a:t>その中にあるパブリックなクラスを抽出</a:t>
            </a:r>
            <a:r>
              <a:rPr lang="ja-JP" altLang="en-US" sz="2200" dirty="0">
                <a:solidFill>
                  <a:srgbClr val="FF0000"/>
                </a:solidFill>
              </a:rPr>
              <a:t>。</a:t>
            </a:r>
            <a:endParaRPr lang="en-US" altLang="ja-JP" sz="2200" dirty="0" smtClean="0">
              <a:solidFill>
                <a:srgbClr val="FF0000"/>
              </a:solidFill>
            </a:endParaRPr>
          </a:p>
          <a:p>
            <a:pPr lvl="1"/>
            <a:endParaRPr kumimoji="1" lang="ja-JP" altLang="en-US" sz="2400" dirty="0"/>
          </a:p>
        </p:txBody>
      </p:sp>
      <p:sp>
        <p:nvSpPr>
          <p:cNvPr id="4" name="角丸四角形吹き出し 3"/>
          <p:cNvSpPr/>
          <p:nvPr/>
        </p:nvSpPr>
        <p:spPr>
          <a:xfrm>
            <a:off x="810000" y="4086315"/>
            <a:ext cx="5255052" cy="1333584"/>
          </a:xfrm>
          <a:prstGeom prst="wedgeRoundRectCallout">
            <a:avLst>
              <a:gd name="adj1" fmla="val 35737"/>
              <a:gd name="adj2" fmla="val -93833"/>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やることが</a:t>
            </a:r>
            <a:r>
              <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rPr>
              <a:t>2</a:t>
            </a:r>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つある。</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①複数個の</a:t>
            </a:r>
            <a:r>
              <a:rPr kumimoji="1" lang="en-US" altLang="ja-JP" sz="2000" dirty="0" err="1" smtClean="0">
                <a:solidFill>
                  <a:schemeClr val="tx1"/>
                </a:solidFill>
                <a:latin typeface="HGP創英角ﾎﾟｯﾌﾟ体" panose="040B0A00000000000000" pitchFamily="50" charset="-128"/>
                <a:ea typeface="HGP創英角ﾎﾟｯﾌﾟ体" panose="040B0A00000000000000" pitchFamily="50" charset="-128"/>
              </a:rPr>
              <a:t>dll</a:t>
            </a:r>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をロードして、集合を作る</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②その集合からパブリックなクラスを抽出する</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7" name="円/楕円 6"/>
          <p:cNvSpPr/>
          <p:nvPr/>
        </p:nvSpPr>
        <p:spPr>
          <a:xfrm>
            <a:off x="7458291" y="3569261"/>
            <a:ext cx="3208712" cy="32087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8079971" y="3903435"/>
            <a:ext cx="2015227" cy="2015227"/>
          </a:xfrm>
          <a:prstGeom prst="ellipse">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765762" y="5548711"/>
            <a:ext cx="2679966" cy="1077218"/>
          </a:xfrm>
          <a:prstGeom prst="rect">
            <a:avLst/>
          </a:prstGeom>
          <a:noFill/>
        </p:spPr>
        <p:txBody>
          <a:bodyPr wrap="square" rtlCol="0">
            <a:spAutoFit/>
          </a:bodyPr>
          <a:lstStyle/>
          <a:p>
            <a:pPr algn="r"/>
            <a:r>
              <a:rPr kumimoji="1" lang="en-US" altLang="ja-JP" sz="3200" b="1" dirty="0" smtClean="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a:t>
            </a:r>
            <a:r>
              <a:rPr kumimoji="1" lang="en-US" altLang="ja-JP" sz="3200" b="1" dirty="0" err="1" smtClean="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dll</a:t>
            </a:r>
            <a:endParaRPr kumimoji="1" lang="en-US" altLang="ja-JP" sz="3200" b="1" dirty="0" smtClean="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r"/>
            <a:r>
              <a:rPr kumimoji="1" lang="en-US" altLang="ja-JP" sz="3200" b="1" dirty="0" smtClean="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(assemblies)</a:t>
            </a:r>
            <a:endParaRPr kumimoji="1" lang="ja-JP" altLang="en-US" sz="3200" b="1" dirty="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0" name="テキスト ボックス 9"/>
          <p:cNvSpPr txBox="1"/>
          <p:nvPr/>
        </p:nvSpPr>
        <p:spPr>
          <a:xfrm>
            <a:off x="8472445" y="3948364"/>
            <a:ext cx="1785460" cy="584775"/>
          </a:xfrm>
          <a:prstGeom prst="rect">
            <a:avLst/>
          </a:prstGeom>
          <a:noFill/>
        </p:spPr>
        <p:txBody>
          <a:bodyPr wrap="square" rtlCol="0">
            <a:spAutoFit/>
          </a:bodyPr>
          <a:lstStyle/>
          <a:p>
            <a:r>
              <a:rPr kumimoji="1" lang="en-US" altLang="ja-JP" sz="3200" b="1" dirty="0" smtClean="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classes</a:t>
            </a:r>
            <a:endParaRPr kumimoji="1" lang="ja-JP" altLang="en-US" sz="3200" b="1" dirty="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1" name="円/楕円 10"/>
          <p:cNvSpPr/>
          <p:nvPr/>
        </p:nvSpPr>
        <p:spPr>
          <a:xfrm>
            <a:off x="8685024" y="4494941"/>
            <a:ext cx="1742683" cy="1786526"/>
          </a:xfrm>
          <a:prstGeom prst="ellipse">
            <a:avLst/>
          </a:pr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440269" y="5671203"/>
            <a:ext cx="1785460" cy="584775"/>
          </a:xfrm>
          <a:prstGeom prst="rect">
            <a:avLst/>
          </a:prstGeom>
          <a:noFill/>
        </p:spPr>
        <p:txBody>
          <a:bodyPr wrap="square" rtlCol="0">
            <a:spAutoFit/>
          </a:bodyPr>
          <a:lstStyle/>
          <a:p>
            <a:r>
              <a:rPr kumimoji="1" lang="en-US" altLang="ja-JP" sz="3200" b="1" dirty="0" smtClean="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publics</a:t>
            </a:r>
            <a:endParaRPr kumimoji="1" lang="ja-JP" altLang="en-US" sz="3200" b="1" dirty="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5364024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集合のまま、処理するんだ。雑念は捨てよ。</a:t>
            </a:r>
            <a:endParaRPr kumimoji="1" lang="ja-JP" altLang="en-US" dirty="0"/>
          </a:p>
        </p:txBody>
      </p:sp>
      <p:pic>
        <p:nvPicPr>
          <p:cNvPr id="3" name="図 2"/>
          <p:cNvPicPr>
            <a:picLocks noChangeAspect="1"/>
          </p:cNvPicPr>
          <p:nvPr/>
        </p:nvPicPr>
        <p:blipFill>
          <a:blip r:embed="rId2"/>
          <a:stretch>
            <a:fillRect/>
          </a:stretch>
        </p:blipFill>
        <p:spPr>
          <a:xfrm>
            <a:off x="211368" y="2380989"/>
            <a:ext cx="11743952" cy="3155287"/>
          </a:xfrm>
          <a:prstGeom prst="rect">
            <a:avLst/>
          </a:prstGeom>
        </p:spPr>
      </p:pic>
    </p:spTree>
    <p:extLst>
      <p:ext uri="{BB962C8B-B14F-4D97-AF65-F5344CB8AC3E}">
        <p14:creationId xmlns:p14="http://schemas.microsoft.com/office/powerpoint/2010/main" val="307148018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もっと短く書ける</a:t>
            </a:r>
            <a:endParaRPr kumimoji="1" lang="ja-JP" altLang="en-US" dirty="0"/>
          </a:p>
        </p:txBody>
      </p:sp>
      <p:sp>
        <p:nvSpPr>
          <p:cNvPr id="5" name="角丸四角形吹き出し 4"/>
          <p:cNvSpPr/>
          <p:nvPr/>
        </p:nvSpPr>
        <p:spPr>
          <a:xfrm>
            <a:off x="2243028" y="4619131"/>
            <a:ext cx="5255052" cy="1033523"/>
          </a:xfrm>
          <a:prstGeom prst="wedgeRoundRectCallout">
            <a:avLst>
              <a:gd name="adj1" fmla="val -37978"/>
              <a:gd name="adj2" fmla="val -9244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リスト化するまでは、実際に抽出処理が行われていない。これを</a:t>
            </a:r>
            <a:r>
              <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rPr>
              <a:t>LINQ</a:t>
            </a:r>
            <a:r>
              <a:rPr kumimoji="1" lang="ja-JP" altLang="en-US" sz="2000" dirty="0" err="1" smtClean="0">
                <a:solidFill>
                  <a:schemeClr val="tx1"/>
                </a:solidFill>
                <a:latin typeface="HGP創英角ﾎﾟｯﾌﾟ体" panose="040B0A00000000000000" pitchFamily="50" charset="-128"/>
                <a:ea typeface="HGP創英角ﾎﾟｯﾌﾟ体" panose="040B0A00000000000000" pitchFamily="50" charset="-128"/>
              </a:rPr>
              <a:t>の遅</a:t>
            </a:r>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延実行という。</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p:txBody>
      </p:sp>
      <p:pic>
        <p:nvPicPr>
          <p:cNvPr id="3" name="図 2"/>
          <p:cNvPicPr>
            <a:picLocks noChangeAspect="1"/>
          </p:cNvPicPr>
          <p:nvPr/>
        </p:nvPicPr>
        <p:blipFill>
          <a:blip r:embed="rId2"/>
          <a:stretch>
            <a:fillRect/>
          </a:stretch>
        </p:blipFill>
        <p:spPr>
          <a:xfrm>
            <a:off x="298998" y="2477366"/>
            <a:ext cx="11608839" cy="1645746"/>
          </a:xfrm>
          <a:prstGeom prst="rect">
            <a:avLst/>
          </a:prstGeom>
        </p:spPr>
      </p:pic>
    </p:spTree>
    <p:extLst>
      <p:ext uri="{BB962C8B-B14F-4D97-AF65-F5344CB8AC3E}">
        <p14:creationId xmlns:p14="http://schemas.microsoft.com/office/powerpoint/2010/main" val="1174543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クエリの読みかたは </a:t>
            </a:r>
            <a:r>
              <a:rPr kumimoji="1" lang="ja-JP" altLang="en-US" sz="6000" dirty="0" smtClean="0">
                <a:solidFill>
                  <a:srgbClr val="FFFF00"/>
                </a:solidFill>
              </a:rPr>
              <a:t>「上から下へ」</a:t>
            </a:r>
            <a:endParaRPr kumimoji="1" lang="ja-JP" altLang="en-US" sz="6000" dirty="0">
              <a:solidFill>
                <a:srgbClr val="FFFF00"/>
              </a:solidFill>
            </a:endParaRPr>
          </a:p>
        </p:txBody>
      </p:sp>
      <p:pic>
        <p:nvPicPr>
          <p:cNvPr id="3" name="図 2"/>
          <p:cNvPicPr>
            <a:picLocks noChangeAspect="1"/>
          </p:cNvPicPr>
          <p:nvPr/>
        </p:nvPicPr>
        <p:blipFill>
          <a:blip r:embed="rId2"/>
          <a:stretch>
            <a:fillRect/>
          </a:stretch>
        </p:blipFill>
        <p:spPr>
          <a:xfrm>
            <a:off x="304800" y="4195675"/>
            <a:ext cx="11582400" cy="361950"/>
          </a:xfrm>
          <a:prstGeom prst="rect">
            <a:avLst/>
          </a:prstGeom>
        </p:spPr>
      </p:pic>
      <p:pic>
        <p:nvPicPr>
          <p:cNvPr id="6" name="図 5"/>
          <p:cNvPicPr>
            <a:picLocks noChangeAspect="1"/>
          </p:cNvPicPr>
          <p:nvPr/>
        </p:nvPicPr>
        <p:blipFill>
          <a:blip r:embed="rId3"/>
          <a:stretch>
            <a:fillRect/>
          </a:stretch>
        </p:blipFill>
        <p:spPr>
          <a:xfrm>
            <a:off x="304800" y="4557625"/>
            <a:ext cx="11582400" cy="190500"/>
          </a:xfrm>
          <a:prstGeom prst="rect">
            <a:avLst/>
          </a:prstGeom>
        </p:spPr>
      </p:pic>
      <p:pic>
        <p:nvPicPr>
          <p:cNvPr id="8" name="図 7"/>
          <p:cNvPicPr>
            <a:picLocks noChangeAspect="1"/>
          </p:cNvPicPr>
          <p:nvPr/>
        </p:nvPicPr>
        <p:blipFill>
          <a:blip r:embed="rId4"/>
          <a:stretch>
            <a:fillRect/>
          </a:stretch>
        </p:blipFill>
        <p:spPr>
          <a:xfrm>
            <a:off x="304800" y="4919575"/>
            <a:ext cx="11582400" cy="276225"/>
          </a:xfrm>
          <a:prstGeom prst="rect">
            <a:avLst/>
          </a:prstGeom>
        </p:spPr>
      </p:pic>
      <p:pic>
        <p:nvPicPr>
          <p:cNvPr id="9" name="図 8"/>
          <p:cNvPicPr>
            <a:picLocks noChangeAspect="1"/>
          </p:cNvPicPr>
          <p:nvPr/>
        </p:nvPicPr>
        <p:blipFill>
          <a:blip r:embed="rId5"/>
          <a:stretch>
            <a:fillRect/>
          </a:stretch>
        </p:blipFill>
        <p:spPr>
          <a:xfrm>
            <a:off x="304800" y="3976600"/>
            <a:ext cx="11582400" cy="219075"/>
          </a:xfrm>
          <a:prstGeom prst="rect">
            <a:avLst/>
          </a:prstGeom>
        </p:spPr>
      </p:pic>
      <p:sp>
        <p:nvSpPr>
          <p:cNvPr id="10" name="コンテンツ プレースホルダー 2"/>
          <p:cNvSpPr>
            <a:spLocks noGrp="1"/>
          </p:cNvSpPr>
          <p:nvPr>
            <p:ph idx="1"/>
          </p:nvPr>
        </p:nvSpPr>
        <p:spPr>
          <a:xfrm>
            <a:off x="818712" y="2222287"/>
            <a:ext cx="10554574" cy="506845"/>
          </a:xfrm>
        </p:spPr>
        <p:txBody>
          <a:bodyPr>
            <a:normAutofit/>
          </a:bodyPr>
          <a:lstStyle/>
          <a:p>
            <a:r>
              <a:rPr lang="en-US" altLang="ja-JP" sz="2200" dirty="0" smtClean="0"/>
              <a:t>SQL</a:t>
            </a:r>
            <a:r>
              <a:rPr lang="ja-JP" altLang="en-US" sz="2200" dirty="0" smtClean="0"/>
              <a:t>文と微妙に違う（特に</a:t>
            </a:r>
            <a:r>
              <a:rPr lang="en-US" altLang="ja-JP" sz="2200" dirty="0" smtClean="0"/>
              <a:t>select</a:t>
            </a:r>
            <a:r>
              <a:rPr lang="ja-JP" altLang="en-US" sz="2200" dirty="0" smtClean="0"/>
              <a:t>）ところに戸惑うアナタへ。</a:t>
            </a:r>
            <a:endParaRPr lang="en-US" altLang="ja-JP" sz="2200" dirty="0" smtClean="0"/>
          </a:p>
        </p:txBody>
      </p:sp>
      <p:sp>
        <p:nvSpPr>
          <p:cNvPr id="11" name="角丸四角形吹き出し 10"/>
          <p:cNvSpPr/>
          <p:nvPr/>
        </p:nvSpPr>
        <p:spPr>
          <a:xfrm>
            <a:off x="6095999" y="3175461"/>
            <a:ext cx="4145281" cy="693573"/>
          </a:xfrm>
          <a:prstGeom prst="wedgeRoundRectCallout">
            <a:avLst>
              <a:gd name="adj1" fmla="val -36588"/>
              <a:gd name="adj2" fmla="val 113273"/>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どの集合から抽出をはじめるのか</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2" name="角丸四角形吹き出し 11"/>
          <p:cNvSpPr/>
          <p:nvPr/>
        </p:nvSpPr>
        <p:spPr>
          <a:xfrm>
            <a:off x="3956858" y="5489523"/>
            <a:ext cx="6749935" cy="693573"/>
          </a:xfrm>
          <a:prstGeom prst="wedgeRoundRectCallout">
            <a:avLst>
              <a:gd name="adj1" fmla="val -37890"/>
              <a:gd name="adj2" fmla="val -10486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上から下へ順番に処理される。</a:t>
            </a:r>
            <a:r>
              <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rPr>
              <a:t>select</a:t>
            </a:r>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も例外ではない！！</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3" name="角丸四角形吹き出し 12"/>
          <p:cNvSpPr/>
          <p:nvPr/>
        </p:nvSpPr>
        <p:spPr>
          <a:xfrm>
            <a:off x="1390996" y="2921077"/>
            <a:ext cx="3447012" cy="693573"/>
          </a:xfrm>
          <a:prstGeom prst="wedgeRoundRectCallout">
            <a:avLst>
              <a:gd name="adj1" fmla="val -36588"/>
              <a:gd name="adj2" fmla="val 113273"/>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これらのクエリが代入される</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p:txBody>
      </p:sp>
      <p:pic>
        <p:nvPicPr>
          <p:cNvPr id="14" name="図 13"/>
          <p:cNvPicPr>
            <a:picLocks noChangeAspect="1"/>
          </p:cNvPicPr>
          <p:nvPr/>
        </p:nvPicPr>
        <p:blipFill>
          <a:blip r:embed="rId6"/>
          <a:stretch>
            <a:fillRect/>
          </a:stretch>
        </p:blipFill>
        <p:spPr>
          <a:xfrm>
            <a:off x="304800" y="4748125"/>
            <a:ext cx="11582400" cy="190341"/>
          </a:xfrm>
          <a:prstGeom prst="rect">
            <a:avLst/>
          </a:prstGeom>
        </p:spPr>
      </p:pic>
    </p:spTree>
    <p:extLst>
      <p:ext uri="{BB962C8B-B14F-4D97-AF65-F5344CB8AC3E}">
        <p14:creationId xmlns:p14="http://schemas.microsoft.com/office/powerpoint/2010/main" val="1265191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grpId="1"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そろそろ強力に見えてくる</a:t>
            </a:r>
            <a:endParaRPr kumimoji="1" lang="ja-JP" altLang="en-US" dirty="0"/>
          </a:p>
        </p:txBody>
      </p:sp>
      <p:sp>
        <p:nvSpPr>
          <p:cNvPr id="3" name="コンテンツ プレースホルダー 2"/>
          <p:cNvSpPr>
            <a:spLocks noGrp="1"/>
          </p:cNvSpPr>
          <p:nvPr>
            <p:ph idx="1"/>
          </p:nvPr>
        </p:nvSpPr>
        <p:spPr>
          <a:xfrm>
            <a:off x="818712" y="2222287"/>
            <a:ext cx="10554574" cy="2091529"/>
          </a:xfrm>
        </p:spPr>
        <p:txBody>
          <a:bodyPr>
            <a:normAutofit/>
          </a:bodyPr>
          <a:lstStyle/>
          <a:p>
            <a:r>
              <a:rPr lang="ja-JP" altLang="en-US" sz="3200" dirty="0" smtClean="0"/>
              <a:t>じゃあ、これならどう？</a:t>
            </a:r>
            <a:endParaRPr lang="en-US" altLang="ja-JP" sz="3200" dirty="0" smtClean="0"/>
          </a:p>
          <a:p>
            <a:pPr lvl="1"/>
            <a:r>
              <a:rPr lang="ja-JP" altLang="en-US" sz="2200" dirty="0" smtClean="0"/>
              <a:t>指定されたフォルダ配下の「</a:t>
            </a:r>
            <a:r>
              <a:rPr lang="en-US" altLang="ja-JP" sz="2200" dirty="0" smtClean="0"/>
              <a:t>*.</a:t>
            </a:r>
            <a:r>
              <a:rPr lang="en-US" altLang="ja-JP" sz="2200" dirty="0" err="1" smtClean="0"/>
              <a:t>dll</a:t>
            </a:r>
            <a:r>
              <a:rPr lang="ja-JP" altLang="en-US" sz="2200" dirty="0" smtClean="0"/>
              <a:t>」ファイルをロードして、その中にあるパブリックなクラスで、</a:t>
            </a:r>
            <a:r>
              <a:rPr lang="ja-JP" altLang="en-US" sz="2200" dirty="0" smtClean="0">
                <a:solidFill>
                  <a:srgbClr val="FFC000"/>
                </a:solidFill>
              </a:rPr>
              <a:t>プロテクトかつバーチャルなメソッドを一つ以上保持するクラス</a:t>
            </a:r>
            <a:r>
              <a:rPr lang="ja-JP" altLang="en-US" sz="2200" dirty="0" smtClean="0"/>
              <a:t>を抽出。</a:t>
            </a:r>
            <a:endParaRPr lang="en-US" altLang="ja-JP" sz="2200" dirty="0" smtClean="0"/>
          </a:p>
          <a:p>
            <a:pPr lvl="1"/>
            <a:endParaRPr kumimoji="1" lang="ja-JP" altLang="en-US" sz="2400" dirty="0"/>
          </a:p>
        </p:txBody>
      </p:sp>
      <p:sp>
        <p:nvSpPr>
          <p:cNvPr id="4" name="角丸四角形吹き出し 3"/>
          <p:cNvSpPr/>
          <p:nvPr/>
        </p:nvSpPr>
        <p:spPr>
          <a:xfrm>
            <a:off x="3922198" y="4084942"/>
            <a:ext cx="4405876" cy="886069"/>
          </a:xfrm>
          <a:prstGeom prst="wedgeRoundRectCallout">
            <a:avLst>
              <a:gd name="adj1" fmla="val -37978"/>
              <a:gd name="adj2" fmla="val -9244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この集合演算だけ付け加えればよい</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587197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サブクエリだって書ける。実は単なる判定式</a:t>
            </a:r>
            <a:endParaRPr kumimoji="1" lang="ja-JP" altLang="en-US" dirty="0"/>
          </a:p>
        </p:txBody>
      </p:sp>
      <p:pic>
        <p:nvPicPr>
          <p:cNvPr id="3" name="図 2"/>
          <p:cNvPicPr>
            <a:picLocks noChangeAspect="1"/>
          </p:cNvPicPr>
          <p:nvPr/>
        </p:nvPicPr>
        <p:blipFill>
          <a:blip r:embed="rId2"/>
          <a:stretch>
            <a:fillRect/>
          </a:stretch>
        </p:blipFill>
        <p:spPr>
          <a:xfrm>
            <a:off x="282373" y="2355756"/>
            <a:ext cx="11601634" cy="2365873"/>
          </a:xfrm>
          <a:prstGeom prst="rect">
            <a:avLst/>
          </a:prstGeom>
        </p:spPr>
      </p:pic>
      <p:sp>
        <p:nvSpPr>
          <p:cNvPr id="5" name="角丸四角形吹き出し 4"/>
          <p:cNvSpPr/>
          <p:nvPr/>
        </p:nvSpPr>
        <p:spPr>
          <a:xfrm>
            <a:off x="2841542" y="4971934"/>
            <a:ext cx="5271679" cy="1375626"/>
          </a:xfrm>
          <a:prstGeom prst="wedgeRoundRectCallout">
            <a:avLst>
              <a:gd name="adj1" fmla="val -49057"/>
              <a:gd name="adj2" fmla="val -115016"/>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rPr>
              <a:t>Any()</a:t>
            </a:r>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は集合演算結果が</a:t>
            </a:r>
            <a:r>
              <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rPr>
              <a:t>1</a:t>
            </a:r>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件以上存在するかどうかを返す。</a:t>
            </a:r>
            <a:r>
              <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rPr>
              <a:t>Count() &gt;= 1 </a:t>
            </a:r>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とする方法もあるが、</a:t>
            </a:r>
            <a:r>
              <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rPr>
              <a:t>Any()</a:t>
            </a:r>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の方が効率が良い。</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496831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え？</a:t>
            </a:r>
            <a:endParaRPr kumimoji="1" lang="ja-JP" altLang="en-US" dirty="0"/>
          </a:p>
        </p:txBody>
      </p:sp>
      <p:sp>
        <p:nvSpPr>
          <p:cNvPr id="4" name="コンテンツ プレースホルダー 2"/>
          <p:cNvSpPr>
            <a:spLocks noGrp="1"/>
          </p:cNvSpPr>
          <p:nvPr>
            <p:ph idx="1"/>
          </p:nvPr>
        </p:nvSpPr>
        <p:spPr>
          <a:xfrm>
            <a:off x="818712" y="2421792"/>
            <a:ext cx="10554574" cy="2091529"/>
          </a:xfrm>
        </p:spPr>
        <p:txBody>
          <a:bodyPr>
            <a:normAutofit/>
          </a:bodyPr>
          <a:lstStyle/>
          <a:p>
            <a:r>
              <a:rPr lang="ja-JP" altLang="en-US" sz="5400" dirty="0" smtClean="0">
                <a:solidFill>
                  <a:srgbClr val="FFFF00"/>
                </a:solidFill>
              </a:rPr>
              <a:t>クエリが長くて読みずらい</a:t>
            </a:r>
            <a:r>
              <a:rPr lang="ja-JP" altLang="en-US" sz="2400" dirty="0" smtClean="0"/>
              <a:t>って？</a:t>
            </a:r>
            <a:endParaRPr lang="en-US" altLang="ja-JP" sz="2400" dirty="0" smtClean="0"/>
          </a:p>
          <a:p>
            <a:r>
              <a:rPr kumimoji="1" lang="ja-JP" altLang="en-US" sz="2400" dirty="0" smtClean="0"/>
              <a:t>いや、</a:t>
            </a:r>
            <a:r>
              <a:rPr kumimoji="1" lang="en-US" altLang="ja-JP" sz="2400" dirty="0" smtClean="0"/>
              <a:t>.NET</a:t>
            </a:r>
            <a:r>
              <a:rPr kumimoji="1" lang="ja-JP" altLang="en-US" sz="2400" dirty="0" smtClean="0"/>
              <a:t>なんだから、</a:t>
            </a:r>
            <a:r>
              <a:rPr lang="ja-JP" altLang="en-US" sz="5400" dirty="0" smtClean="0">
                <a:solidFill>
                  <a:srgbClr val="FFFF00"/>
                </a:solidFill>
              </a:rPr>
              <a:t>どう</a:t>
            </a:r>
            <a:r>
              <a:rPr lang="ja-JP" altLang="en-US" sz="5400" dirty="0">
                <a:solidFill>
                  <a:srgbClr val="FFFF00"/>
                </a:solidFill>
              </a:rPr>
              <a:t>と</a:t>
            </a:r>
            <a:r>
              <a:rPr kumimoji="1" lang="ja-JP" altLang="en-US" sz="5400" dirty="0" smtClean="0">
                <a:solidFill>
                  <a:srgbClr val="FFFF00"/>
                </a:solidFill>
              </a:rPr>
              <a:t>でも</a:t>
            </a:r>
            <a:r>
              <a:rPr kumimoji="1" lang="ja-JP" altLang="en-US" sz="2400" dirty="0" smtClean="0"/>
              <a:t>出来るでしょ？</a:t>
            </a:r>
            <a:endParaRPr kumimoji="1" lang="ja-JP" altLang="en-US" sz="2400" dirty="0"/>
          </a:p>
        </p:txBody>
      </p:sp>
    </p:spTree>
    <p:extLst>
      <p:ext uri="{BB962C8B-B14F-4D97-AF65-F5344CB8AC3E}">
        <p14:creationId xmlns:p14="http://schemas.microsoft.com/office/powerpoint/2010/main" val="126162292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60551" y="2088821"/>
            <a:ext cx="11659899" cy="4490224"/>
          </a:xfrm>
          <a:prstGeom prst="rect">
            <a:avLst/>
          </a:prstGeom>
        </p:spPr>
      </p:pic>
      <p:sp>
        <p:nvSpPr>
          <p:cNvPr id="2" name="タイトル 1"/>
          <p:cNvSpPr>
            <a:spLocks noGrp="1"/>
          </p:cNvSpPr>
          <p:nvPr>
            <p:ph type="title"/>
          </p:nvPr>
        </p:nvSpPr>
        <p:spPr/>
        <p:txBody>
          <a:bodyPr/>
          <a:lstStyle/>
          <a:p>
            <a:r>
              <a:rPr kumimoji="1" lang="ja-JP" altLang="en-US" dirty="0" smtClean="0"/>
              <a:t>リファクタリングしよう</a:t>
            </a:r>
            <a:endParaRPr kumimoji="1" lang="ja-JP" altLang="en-US" dirty="0"/>
          </a:p>
        </p:txBody>
      </p:sp>
      <p:sp>
        <p:nvSpPr>
          <p:cNvPr id="5" name="角丸四角形吹き出し 4"/>
          <p:cNvSpPr/>
          <p:nvPr/>
        </p:nvSpPr>
        <p:spPr>
          <a:xfrm>
            <a:off x="6749935" y="1417638"/>
            <a:ext cx="4301860" cy="1131866"/>
          </a:xfrm>
          <a:prstGeom prst="wedgeRoundRectCallout">
            <a:avLst>
              <a:gd name="adj1" fmla="val -44011"/>
              <a:gd name="adj2" fmla="val 90442"/>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サブクエリが長くて読みにくいので、</a:t>
            </a:r>
            <a:r>
              <a:rPr kumimoji="1" lang="ja-JP" altLang="en-US" sz="2000" dirty="0" smtClean="0">
                <a:solidFill>
                  <a:srgbClr val="FFFF00"/>
                </a:solidFill>
                <a:latin typeface="HGP創英角ﾎﾟｯﾌﾟ体" panose="040B0A00000000000000" pitchFamily="50" charset="-128"/>
                <a:ea typeface="HGP創英角ﾎﾟｯﾌﾟ体" panose="040B0A00000000000000" pitchFamily="50" charset="-128"/>
              </a:rPr>
              <a:t>そこだけ別のメソッドとして分離</a:t>
            </a:r>
            <a:endParaRPr kumimoji="1" lang="en-US" altLang="ja-JP" sz="2000" dirty="0" smtClean="0">
              <a:solidFill>
                <a:srgbClr val="FFFF00"/>
              </a:solidFill>
              <a:latin typeface="HGP創英角ﾎﾟｯﾌﾟ体" panose="040B0A00000000000000" pitchFamily="50" charset="-128"/>
              <a:ea typeface="HGP創英角ﾎﾟｯﾌﾟ体" panose="040B0A00000000000000" pitchFamily="50" charset="-128"/>
            </a:endParaRPr>
          </a:p>
        </p:txBody>
      </p:sp>
      <p:sp>
        <p:nvSpPr>
          <p:cNvPr id="6" name="角丸四角形吹き出し 5"/>
          <p:cNvSpPr/>
          <p:nvPr/>
        </p:nvSpPr>
        <p:spPr>
          <a:xfrm>
            <a:off x="3807230" y="6101540"/>
            <a:ext cx="2793075" cy="637577"/>
          </a:xfrm>
          <a:prstGeom prst="wedgeRoundRectCallout">
            <a:avLst>
              <a:gd name="adj1" fmla="val -38213"/>
              <a:gd name="adj2" fmla="val -96433"/>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普通に呼び出すだけ</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01416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や、やばい</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818712" y="2222287"/>
            <a:ext cx="10554574" cy="1867575"/>
          </a:xfrm>
        </p:spPr>
        <p:txBody>
          <a:bodyPr>
            <a:normAutofit/>
          </a:bodyPr>
          <a:lstStyle/>
          <a:p>
            <a:r>
              <a:rPr kumimoji="1" lang="ja-JP" altLang="en-US" sz="2400" dirty="0" smtClean="0"/>
              <a:t>人、来るのか？ </a:t>
            </a:r>
            <a:r>
              <a:rPr kumimoji="1" lang="en-US" altLang="ja-JP" sz="2400" dirty="0" smtClean="0"/>
              <a:t>(</a:t>
            </a:r>
            <a:r>
              <a:rPr kumimoji="1" lang="ja-JP" altLang="en-US" sz="2400" dirty="0" smtClean="0"/>
              <a:t>現在</a:t>
            </a:r>
            <a:r>
              <a:rPr kumimoji="1" lang="en-US" altLang="ja-JP" sz="2400" dirty="0" smtClean="0"/>
              <a:t>4</a:t>
            </a:r>
            <a:r>
              <a:rPr kumimoji="1" lang="ja-JP" altLang="en-US" sz="2400" dirty="0" smtClean="0"/>
              <a:t>名</a:t>
            </a:r>
            <a:r>
              <a:rPr kumimoji="1" lang="en-US" altLang="ja-JP" sz="2400" dirty="0" smtClean="0"/>
              <a:t>)</a:t>
            </a:r>
          </a:p>
          <a:p>
            <a:r>
              <a:rPr kumimoji="1" lang="ja-JP" altLang="en-US" sz="2400" dirty="0" smtClean="0"/>
              <a:t>進捗、ダメ（</a:t>
            </a:r>
            <a:r>
              <a:rPr kumimoji="1" lang="en-US" altLang="ja-JP" sz="2400" dirty="0" smtClean="0"/>
              <a:t>2014.3.26</a:t>
            </a:r>
            <a:r>
              <a:rPr kumimoji="1" lang="ja-JP" altLang="en-US" sz="2400" dirty="0" smtClean="0"/>
              <a:t>現在</a:t>
            </a:r>
            <a:r>
              <a:rPr kumimoji="1" lang="en-US" altLang="ja-JP" sz="2400" dirty="0" smtClean="0"/>
              <a:t>)</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0513" y="2558829"/>
            <a:ext cx="2893807" cy="4299172"/>
          </a:xfrm>
          <a:prstGeom prst="rect">
            <a:avLst/>
          </a:prstGeom>
        </p:spPr>
      </p:pic>
    </p:spTree>
    <p:extLst>
      <p:ext uri="{BB962C8B-B14F-4D97-AF65-F5344CB8AC3E}">
        <p14:creationId xmlns:p14="http://schemas.microsoft.com/office/powerpoint/2010/main" val="50348973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LINQ</a:t>
            </a:r>
            <a:r>
              <a:rPr kumimoji="1" lang="ja-JP" altLang="en-US" dirty="0" smtClean="0"/>
              <a:t>誤解あるある</a:t>
            </a:r>
            <a:endParaRPr kumimoji="1" lang="ja-JP" altLang="en-US" dirty="0"/>
          </a:p>
        </p:txBody>
      </p:sp>
      <p:sp>
        <p:nvSpPr>
          <p:cNvPr id="6" name="コンテンツ プレースホルダー 2"/>
          <p:cNvSpPr txBox="1">
            <a:spLocks/>
          </p:cNvSpPr>
          <p:nvPr/>
        </p:nvSpPr>
        <p:spPr>
          <a:xfrm>
            <a:off x="818712" y="2222287"/>
            <a:ext cx="10819106" cy="3862629"/>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baseline="0">
                <a:solidFill>
                  <a:schemeClr val="tx1"/>
                </a:solidFill>
                <a:latin typeface="HGP創英角ﾎﾟｯﾌﾟ体" panose="040B0A00000000000000" pitchFamily="50" charset="-128"/>
                <a:ea typeface="HGP創英角ﾎﾟｯﾌﾟ体" panose="040B0A00000000000000" pitchFamily="50" charset="-128"/>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baseline="0">
                <a:solidFill>
                  <a:schemeClr val="tx1"/>
                </a:solidFill>
                <a:latin typeface="HGP創英角ﾎﾟｯﾌﾟ体" panose="040B0A00000000000000" pitchFamily="50" charset="-128"/>
                <a:ea typeface="HGP創英角ﾎﾟｯﾌﾟ体" panose="040B0A00000000000000" pitchFamily="50" charset="-128"/>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baseline="0">
                <a:solidFill>
                  <a:schemeClr val="tx1"/>
                </a:solidFill>
                <a:latin typeface="HGP創英角ﾎﾟｯﾌﾟ体" panose="040B0A00000000000000" pitchFamily="50" charset="-128"/>
                <a:ea typeface="HGP創英角ﾎﾟｯﾌﾟ体" panose="040B0A00000000000000" pitchFamily="50" charset="-128"/>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baseline="0">
                <a:solidFill>
                  <a:schemeClr val="tx1"/>
                </a:solidFill>
                <a:latin typeface="HGP創英角ﾎﾟｯﾌﾟ体" panose="040B0A00000000000000" pitchFamily="50" charset="-128"/>
                <a:ea typeface="HGP創英角ﾎﾟｯﾌﾟ体" panose="040B0A00000000000000" pitchFamily="50" charset="-128"/>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baseline="0">
                <a:solidFill>
                  <a:schemeClr val="tx1"/>
                </a:solidFill>
                <a:latin typeface="HGP創英角ﾎﾟｯﾌﾟ体" panose="040B0A00000000000000" pitchFamily="50" charset="-128"/>
                <a:ea typeface="HGP創英角ﾎﾟｯﾌﾟ体" panose="040B0A00000000000000" pitchFamily="50" charset="-128"/>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a:lstStyle>
          <a:p>
            <a:pPr marL="0" indent="0">
              <a:buNone/>
            </a:pPr>
            <a:r>
              <a:rPr lang="ja-JP" altLang="en-US" sz="4800" dirty="0" smtClean="0">
                <a:solidFill>
                  <a:srgbClr val="FFFF00"/>
                </a:solidFill>
              </a:rPr>
              <a:t>いままでの話に、</a:t>
            </a:r>
            <a:endParaRPr lang="en-US" altLang="ja-JP" sz="4800" dirty="0" smtClean="0">
              <a:solidFill>
                <a:srgbClr val="FFFF00"/>
              </a:solidFill>
            </a:endParaRPr>
          </a:p>
          <a:p>
            <a:r>
              <a:rPr lang="ja-JP" altLang="en-US" sz="2400" dirty="0" smtClean="0"/>
              <a:t>データベースを扱う例は出ませんでしたね？</a:t>
            </a:r>
            <a:r>
              <a:rPr lang="en-US" altLang="ja-JP" sz="2400" dirty="0" smtClean="0"/>
              <a:t/>
            </a:r>
            <a:br>
              <a:rPr lang="en-US" altLang="ja-JP" sz="2400" dirty="0" smtClean="0"/>
            </a:br>
            <a:r>
              <a:rPr lang="ja-JP" altLang="en-US" sz="2400" dirty="0" smtClean="0"/>
              <a:t>（</a:t>
            </a:r>
            <a:r>
              <a:rPr lang="en-US" altLang="ja-JP" sz="2400" dirty="0" smtClean="0"/>
              <a:t>SQL</a:t>
            </a:r>
            <a:r>
              <a:rPr lang="ja-JP" altLang="en-US" sz="2400" dirty="0" smtClean="0"/>
              <a:t>の考え方みたいな話はしましたが）</a:t>
            </a:r>
            <a:endParaRPr lang="en-US" altLang="ja-JP" sz="2400" dirty="0" smtClean="0"/>
          </a:p>
          <a:p>
            <a:r>
              <a:rPr lang="ja-JP" altLang="en-US" sz="2400" dirty="0"/>
              <a:t>一般的</a:t>
            </a:r>
            <a:r>
              <a:rPr lang="ja-JP" altLang="en-US" sz="2400" dirty="0" smtClean="0"/>
              <a:t>な、配列やコレクションの操作に、</a:t>
            </a:r>
            <a:r>
              <a:rPr lang="en-US" altLang="ja-JP" sz="2400" dirty="0" smtClean="0"/>
              <a:t>LINQ</a:t>
            </a:r>
            <a:r>
              <a:rPr lang="ja-JP" altLang="en-US" sz="2400" dirty="0" smtClean="0"/>
              <a:t>が使えるって話です。</a:t>
            </a:r>
            <a:endParaRPr lang="en-US" altLang="ja-JP" sz="2400" dirty="0" smtClean="0"/>
          </a:p>
          <a:p>
            <a:pPr marL="0" indent="0">
              <a:buNone/>
            </a:pPr>
            <a:r>
              <a:rPr lang="ja-JP" altLang="en-US" sz="6000" dirty="0" smtClean="0">
                <a:solidFill>
                  <a:srgbClr val="FFFF00"/>
                </a:solidFill>
              </a:rPr>
              <a:t>決して、</a:t>
            </a:r>
            <a:r>
              <a:rPr lang="en-US" altLang="ja-JP" sz="6000" dirty="0" smtClean="0">
                <a:solidFill>
                  <a:srgbClr val="FFFF00"/>
                </a:solidFill>
              </a:rPr>
              <a:t>LINQ</a:t>
            </a:r>
            <a:r>
              <a:rPr lang="ja-JP" altLang="en-US" sz="6000" dirty="0" smtClean="0">
                <a:solidFill>
                  <a:srgbClr val="FFFF00"/>
                </a:solidFill>
              </a:rPr>
              <a:t>はデータベース操作の「何か」ではありません。</a:t>
            </a:r>
            <a:endParaRPr lang="ja-JP" altLang="en-US" sz="6000" dirty="0">
              <a:solidFill>
                <a:srgbClr val="FFFF00"/>
              </a:solidFill>
            </a:endParaRPr>
          </a:p>
        </p:txBody>
      </p:sp>
    </p:spTree>
    <p:extLst>
      <p:ext uri="{BB962C8B-B14F-4D97-AF65-F5344CB8AC3E}">
        <p14:creationId xmlns:p14="http://schemas.microsoft.com/office/powerpoint/2010/main" val="114961621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000" y="447188"/>
            <a:ext cx="10844444" cy="970450"/>
          </a:xfrm>
        </p:spPr>
        <p:txBody>
          <a:bodyPr/>
          <a:lstStyle/>
          <a:p>
            <a:r>
              <a:rPr kumimoji="1" lang="ja-JP" altLang="en-US" dirty="0" smtClean="0"/>
              <a:t>でも、物の記事にはデータベースとの</a:t>
            </a:r>
            <a:r>
              <a:rPr kumimoji="1" lang="ja-JP" altLang="en-US" dirty="0" err="1" smtClean="0"/>
              <a:t>統合ががが</a:t>
            </a:r>
            <a:endParaRPr kumimoji="1" lang="ja-JP" altLang="en-US" dirty="0"/>
          </a:p>
        </p:txBody>
      </p:sp>
      <p:sp>
        <p:nvSpPr>
          <p:cNvPr id="4" name="コンテンツ プレースホルダー 2"/>
          <p:cNvSpPr>
            <a:spLocks noGrp="1"/>
          </p:cNvSpPr>
          <p:nvPr>
            <p:ph idx="1"/>
          </p:nvPr>
        </p:nvSpPr>
        <p:spPr>
          <a:xfrm>
            <a:off x="818712" y="2471669"/>
            <a:ext cx="10835732" cy="3629873"/>
          </a:xfrm>
        </p:spPr>
        <p:txBody>
          <a:bodyPr>
            <a:normAutofit/>
          </a:bodyPr>
          <a:lstStyle/>
          <a:p>
            <a:r>
              <a:rPr lang="ja-JP" altLang="en-US" sz="2400" dirty="0" smtClean="0"/>
              <a:t>出来ますよ。</a:t>
            </a:r>
            <a:r>
              <a:rPr lang="ja-JP" altLang="en-US" sz="2400" dirty="0" err="1" smtClean="0"/>
              <a:t>ちゃぶ</a:t>
            </a:r>
            <a:r>
              <a:rPr lang="ja-JP" altLang="en-US" sz="2400" dirty="0" smtClean="0"/>
              <a:t>台を返しますが、</a:t>
            </a:r>
            <a:endParaRPr lang="en-US" altLang="ja-JP" sz="2400" dirty="0" smtClean="0"/>
          </a:p>
          <a:p>
            <a:pPr marL="0" indent="0">
              <a:buNone/>
            </a:pPr>
            <a:r>
              <a:rPr lang="ja-JP" altLang="en-US" sz="4400" dirty="0">
                <a:solidFill>
                  <a:srgbClr val="FFFF00"/>
                </a:solidFill>
              </a:rPr>
              <a:t>同じ</a:t>
            </a:r>
            <a:r>
              <a:rPr lang="en-US" altLang="ja-JP" sz="4400" dirty="0">
                <a:solidFill>
                  <a:srgbClr val="FFFF00"/>
                </a:solidFill>
              </a:rPr>
              <a:t>LINQ</a:t>
            </a:r>
            <a:r>
              <a:rPr lang="ja-JP" altLang="en-US" sz="4400" dirty="0">
                <a:solidFill>
                  <a:srgbClr val="FFFF00"/>
                </a:solidFill>
              </a:rPr>
              <a:t>集合演算の記述で、データベースに直接クエリを発行できます</a:t>
            </a:r>
            <a:r>
              <a:rPr lang="ja-JP" altLang="en-US" sz="4400" dirty="0" smtClean="0">
                <a:solidFill>
                  <a:srgbClr val="FFFF00"/>
                </a:solidFill>
              </a:rPr>
              <a:t>。</a:t>
            </a:r>
            <a:endParaRPr lang="en-US" altLang="ja-JP" sz="4400" dirty="0" smtClean="0">
              <a:solidFill>
                <a:srgbClr val="FFFF00"/>
              </a:solidFill>
            </a:endParaRPr>
          </a:p>
          <a:p>
            <a:r>
              <a:rPr lang="ja-JP" altLang="en-US" sz="2400" dirty="0" smtClean="0"/>
              <a:t>？！？でも、さっきの例は配列やコレクションを操作してたよね？じゃあ、データベースからレコードを取得したら、全部メモリに読み込まれてからしか抽出できないのでは？？ 何百万件データがあったら使い物にならないじゃ</a:t>
            </a:r>
            <a:r>
              <a:rPr lang="ja-JP" altLang="en-US" sz="2400" dirty="0" err="1" smtClean="0"/>
              <a:t>ん</a:t>
            </a:r>
            <a:r>
              <a:rPr lang="ja-JP" altLang="en-US" sz="2400" dirty="0" smtClean="0"/>
              <a:t>？</a:t>
            </a:r>
            <a:endParaRPr lang="en-US" altLang="ja-JP" sz="2400" dirty="0" smtClean="0"/>
          </a:p>
          <a:p>
            <a:pPr marL="0" indent="0">
              <a:buNone/>
            </a:pPr>
            <a:endParaRPr kumimoji="1" lang="ja-JP" altLang="en-US" sz="2400" dirty="0"/>
          </a:p>
        </p:txBody>
      </p:sp>
    </p:spTree>
    <p:extLst>
      <p:ext uri="{BB962C8B-B14F-4D97-AF65-F5344CB8AC3E}">
        <p14:creationId xmlns:p14="http://schemas.microsoft.com/office/powerpoint/2010/main" val="397086319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LINQ</a:t>
            </a:r>
            <a:r>
              <a:rPr lang="ja-JP" altLang="en-US" dirty="0"/>
              <a:t>誤解</a:t>
            </a:r>
            <a:r>
              <a:rPr lang="ja-JP" altLang="en-US" dirty="0" smtClean="0"/>
              <a:t>あるある その</a:t>
            </a:r>
            <a:r>
              <a:rPr lang="ja-JP" altLang="en-US" dirty="0"/>
              <a:t>２</a:t>
            </a:r>
            <a:endParaRPr kumimoji="1" lang="ja-JP" altLang="en-US" dirty="0"/>
          </a:p>
        </p:txBody>
      </p:sp>
      <p:sp>
        <p:nvSpPr>
          <p:cNvPr id="4" name="コンテンツ プレースホルダー 2"/>
          <p:cNvSpPr txBox="1">
            <a:spLocks/>
          </p:cNvSpPr>
          <p:nvPr/>
        </p:nvSpPr>
        <p:spPr>
          <a:xfrm>
            <a:off x="295648" y="2330122"/>
            <a:ext cx="8214285" cy="4239491"/>
          </a:xfrm>
          <a:prstGeom prst="rect">
            <a:avLst/>
          </a:prstGeom>
          <a:effectLst>
            <a:outerShdw blurRad="50800" dir="14400000">
              <a:srgbClr val="000000">
                <a:alpha val="40000"/>
              </a:srgbClr>
            </a:outerShdw>
          </a:effectLst>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baseline="0">
                <a:solidFill>
                  <a:schemeClr val="tx1"/>
                </a:solidFill>
                <a:latin typeface="HGP創英角ﾎﾟｯﾌﾟ体" panose="040B0A00000000000000" pitchFamily="50" charset="-128"/>
                <a:ea typeface="HGP創英角ﾎﾟｯﾌﾟ体" panose="040B0A00000000000000" pitchFamily="50" charset="-128"/>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baseline="0">
                <a:solidFill>
                  <a:schemeClr val="tx1"/>
                </a:solidFill>
                <a:latin typeface="HGP創英角ﾎﾟｯﾌﾟ体" panose="040B0A00000000000000" pitchFamily="50" charset="-128"/>
                <a:ea typeface="HGP創英角ﾎﾟｯﾌﾟ体" panose="040B0A00000000000000" pitchFamily="50" charset="-128"/>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baseline="0">
                <a:solidFill>
                  <a:schemeClr val="tx1"/>
                </a:solidFill>
                <a:latin typeface="HGP創英角ﾎﾟｯﾌﾟ体" panose="040B0A00000000000000" pitchFamily="50" charset="-128"/>
                <a:ea typeface="HGP創英角ﾎﾟｯﾌﾟ体" panose="040B0A00000000000000" pitchFamily="50" charset="-128"/>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baseline="0">
                <a:solidFill>
                  <a:schemeClr val="tx1"/>
                </a:solidFill>
                <a:latin typeface="HGP創英角ﾎﾟｯﾌﾟ体" panose="040B0A00000000000000" pitchFamily="50" charset="-128"/>
                <a:ea typeface="HGP創英角ﾎﾟｯﾌﾟ体" panose="040B0A00000000000000" pitchFamily="50" charset="-128"/>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baseline="0">
                <a:solidFill>
                  <a:schemeClr val="tx1"/>
                </a:solidFill>
                <a:latin typeface="HGP創英角ﾎﾟｯﾌﾟ体" panose="040B0A00000000000000" pitchFamily="50" charset="-128"/>
                <a:ea typeface="HGP創英角ﾎﾟｯﾌﾟ体" panose="040B0A00000000000000" pitchFamily="50" charset="-128"/>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a:lstStyle>
          <a:p>
            <a:pPr marL="0" indent="0">
              <a:buNone/>
            </a:pPr>
            <a:r>
              <a:rPr lang="ja-JP" altLang="en-US" sz="2800" dirty="0"/>
              <a:t>配列</a:t>
            </a:r>
            <a:r>
              <a:rPr lang="ja-JP" altLang="en-US" sz="2800" dirty="0" smtClean="0"/>
              <a:t>やコレクションの操作は</a:t>
            </a:r>
            <a:r>
              <a:rPr lang="ja-JP" altLang="en-US" sz="2800" dirty="0" smtClean="0">
                <a:solidFill>
                  <a:srgbClr val="FFFF00"/>
                </a:solidFill>
              </a:rPr>
              <a:t>「</a:t>
            </a:r>
            <a:r>
              <a:rPr lang="en-US" altLang="ja-JP" sz="2800" dirty="0" smtClean="0">
                <a:solidFill>
                  <a:srgbClr val="FFFF00"/>
                </a:solidFill>
              </a:rPr>
              <a:t>LINQ to Objects</a:t>
            </a:r>
            <a:r>
              <a:rPr lang="ja-JP" altLang="en-US" sz="2800" dirty="0" smtClean="0">
                <a:solidFill>
                  <a:srgbClr val="FFFF00"/>
                </a:solidFill>
              </a:rPr>
              <a:t>」</a:t>
            </a:r>
            <a:r>
              <a:rPr lang="ja-JP" altLang="en-US" sz="2800" dirty="0" smtClean="0"/>
              <a:t>と呼ばれるクラス群を使用し、データベースは</a:t>
            </a:r>
            <a:r>
              <a:rPr lang="ja-JP" altLang="en-US" sz="2800" dirty="0" smtClean="0">
                <a:solidFill>
                  <a:srgbClr val="FFFF00"/>
                </a:solidFill>
              </a:rPr>
              <a:t>「</a:t>
            </a:r>
            <a:r>
              <a:rPr lang="en-US" altLang="ja-JP" sz="2800" dirty="0" smtClean="0">
                <a:solidFill>
                  <a:srgbClr val="FFFF00"/>
                </a:solidFill>
              </a:rPr>
              <a:t>LINQ to Entities</a:t>
            </a:r>
            <a:r>
              <a:rPr lang="ja-JP" altLang="en-US" sz="2800" dirty="0" smtClean="0">
                <a:solidFill>
                  <a:srgbClr val="FFFF00"/>
                </a:solidFill>
              </a:rPr>
              <a:t>」</a:t>
            </a:r>
            <a:r>
              <a:rPr lang="ja-JP" altLang="en-US" sz="2800" dirty="0" smtClean="0"/>
              <a:t>と呼ばれるクラス群を使います。</a:t>
            </a:r>
            <a:endParaRPr lang="en-US" altLang="ja-JP" sz="2800" dirty="0" smtClean="0"/>
          </a:p>
          <a:p>
            <a:pPr marL="0" indent="0">
              <a:buNone/>
            </a:pPr>
            <a:r>
              <a:rPr lang="ja-JP" altLang="en-US" sz="2800" dirty="0" smtClean="0"/>
              <a:t>しかし、</a:t>
            </a:r>
            <a:r>
              <a:rPr lang="ja-JP" altLang="en-US" sz="4000" dirty="0" smtClean="0">
                <a:solidFill>
                  <a:srgbClr val="FFFF00"/>
                </a:solidFill>
              </a:rPr>
              <a:t>使い方は殆ど一緒（クエリの書き方も一緒）</a:t>
            </a:r>
            <a:r>
              <a:rPr lang="ja-JP" altLang="en-US" sz="2800" dirty="0" smtClean="0"/>
              <a:t>なので、これらがごっちゃに語られる事が多いのです。</a:t>
            </a:r>
            <a:endParaRPr lang="en-US" altLang="ja-JP" sz="2800" dirty="0" smtClean="0"/>
          </a:p>
          <a:p>
            <a:pPr marL="0" indent="0">
              <a:buNone/>
            </a:pPr>
            <a:r>
              <a:rPr lang="ja-JP" altLang="en-US" sz="2800" dirty="0" smtClean="0"/>
              <a:t>しかも、これらのクエリ</a:t>
            </a:r>
            <a:r>
              <a:rPr lang="en-US" altLang="ja-JP" sz="2800" dirty="0" smtClean="0"/>
              <a:t>(Entities)</a:t>
            </a:r>
            <a:r>
              <a:rPr lang="ja-JP" altLang="en-US" sz="2800" dirty="0" smtClean="0"/>
              <a:t>を連結し、データベースから抽出した複数のクエリの集合演算を、メモリ上</a:t>
            </a:r>
            <a:r>
              <a:rPr lang="en-US" altLang="ja-JP" sz="2800" dirty="0" smtClean="0"/>
              <a:t>(Objects)</a:t>
            </a:r>
            <a:r>
              <a:rPr lang="ja-JP" altLang="en-US" sz="2800" dirty="0" smtClean="0"/>
              <a:t>で実行する事さえできます。</a:t>
            </a:r>
            <a:endParaRPr lang="en-US" altLang="ja-JP" sz="2800" dirty="0" smtClean="0"/>
          </a:p>
        </p:txBody>
      </p:sp>
      <p:pic>
        <p:nvPicPr>
          <p:cNvPr id="3" name="図 2"/>
          <p:cNvPicPr>
            <a:picLocks noChangeAspect="1"/>
          </p:cNvPicPr>
          <p:nvPr/>
        </p:nvPicPr>
        <p:blipFill>
          <a:blip r:embed="rId2"/>
          <a:stretch>
            <a:fillRect/>
          </a:stretch>
        </p:blipFill>
        <p:spPr>
          <a:xfrm>
            <a:off x="8660570" y="2330122"/>
            <a:ext cx="919527" cy="1250619"/>
          </a:xfrm>
          <a:prstGeom prst="rect">
            <a:avLst/>
          </a:prstGeom>
        </p:spPr>
      </p:pic>
      <p:pic>
        <p:nvPicPr>
          <p:cNvPr id="5" name="図 4"/>
          <p:cNvPicPr>
            <a:picLocks noChangeAspect="1"/>
          </p:cNvPicPr>
          <p:nvPr/>
        </p:nvPicPr>
        <p:blipFill>
          <a:blip r:embed="rId2"/>
          <a:stretch>
            <a:fillRect/>
          </a:stretch>
        </p:blipFill>
        <p:spPr>
          <a:xfrm>
            <a:off x="10462471" y="2330122"/>
            <a:ext cx="919527" cy="1250619"/>
          </a:xfrm>
          <a:prstGeom prst="rect">
            <a:avLst/>
          </a:prstGeom>
        </p:spPr>
      </p:pic>
      <p:pic>
        <p:nvPicPr>
          <p:cNvPr id="6" name="図 5"/>
          <p:cNvPicPr>
            <a:picLocks noChangeAspect="1"/>
          </p:cNvPicPr>
          <p:nvPr/>
        </p:nvPicPr>
        <p:blipFill>
          <a:blip r:embed="rId3"/>
          <a:stretch>
            <a:fillRect/>
          </a:stretch>
        </p:blipFill>
        <p:spPr>
          <a:xfrm>
            <a:off x="9730733" y="4162987"/>
            <a:ext cx="495900" cy="573760"/>
          </a:xfrm>
          <a:prstGeom prst="rect">
            <a:avLst/>
          </a:prstGeom>
        </p:spPr>
      </p:pic>
      <p:cxnSp>
        <p:nvCxnSpPr>
          <p:cNvPr id="8" name="カギ線コネクタ 7"/>
          <p:cNvCxnSpPr>
            <a:stCxn id="3" idx="2"/>
            <a:endCxn id="6" idx="1"/>
          </p:cNvCxnSpPr>
          <p:nvPr/>
        </p:nvCxnSpPr>
        <p:spPr>
          <a:xfrm rot="16200000" flipH="1">
            <a:off x="8990970" y="3710104"/>
            <a:ext cx="869126" cy="610399"/>
          </a:xfrm>
          <a:prstGeom prst="bent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 name="カギ線コネクタ 8"/>
          <p:cNvCxnSpPr>
            <a:stCxn id="5" idx="2"/>
            <a:endCxn id="6" idx="3"/>
          </p:cNvCxnSpPr>
          <p:nvPr/>
        </p:nvCxnSpPr>
        <p:spPr>
          <a:xfrm rot="5400000">
            <a:off x="10139871" y="3667503"/>
            <a:ext cx="869126" cy="695602"/>
          </a:xfrm>
          <a:prstGeom prst="bentConnector2">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a:blip r:embed="rId4"/>
          <a:stretch>
            <a:fillRect/>
          </a:stretch>
        </p:blipFill>
        <p:spPr>
          <a:xfrm>
            <a:off x="9598473" y="5507917"/>
            <a:ext cx="750769" cy="906951"/>
          </a:xfrm>
          <a:prstGeom prst="rect">
            <a:avLst/>
          </a:prstGeom>
        </p:spPr>
      </p:pic>
      <p:cxnSp>
        <p:nvCxnSpPr>
          <p:cNvPr id="13" name="カギ線コネクタ 12"/>
          <p:cNvCxnSpPr>
            <a:stCxn id="6" idx="2"/>
            <a:endCxn id="12" idx="0"/>
          </p:cNvCxnSpPr>
          <p:nvPr/>
        </p:nvCxnSpPr>
        <p:spPr>
          <a:xfrm rot="5400000">
            <a:off x="9590686" y="5119920"/>
            <a:ext cx="771170" cy="4825"/>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51968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000" y="304257"/>
            <a:ext cx="10571998" cy="769245"/>
          </a:xfrm>
        </p:spPr>
        <p:txBody>
          <a:bodyPr/>
          <a:lstStyle/>
          <a:p>
            <a:r>
              <a:rPr kumimoji="1" lang="ja-JP" altLang="en-US" dirty="0" smtClean="0"/>
              <a:t>標準の集合演算子がいっぱいあるよ</a:t>
            </a:r>
            <a:endParaRPr kumimoji="1" lang="ja-JP" altLang="en-US" dirty="0"/>
          </a:p>
        </p:txBody>
      </p:sp>
      <p:sp>
        <p:nvSpPr>
          <p:cNvPr id="4" name="コンテンツ プレースホルダー 2"/>
          <p:cNvSpPr>
            <a:spLocks noGrp="1"/>
          </p:cNvSpPr>
          <p:nvPr>
            <p:ph idx="1"/>
          </p:nvPr>
        </p:nvSpPr>
        <p:spPr>
          <a:xfrm>
            <a:off x="419701" y="2105909"/>
            <a:ext cx="11434247" cy="4627400"/>
          </a:xfrm>
        </p:spPr>
        <p:txBody>
          <a:bodyPr>
            <a:normAutofit fontScale="92500" lnSpcReduction="10000"/>
          </a:bodyPr>
          <a:lstStyle/>
          <a:p>
            <a:r>
              <a:rPr lang="ja-JP" altLang="en-US" sz="2400" dirty="0" smtClean="0"/>
              <a:t>フィルタ </a:t>
            </a:r>
            <a:r>
              <a:rPr lang="en-US" altLang="ja-JP" sz="2400" dirty="0" smtClean="0"/>
              <a:t>Where</a:t>
            </a:r>
          </a:p>
          <a:p>
            <a:r>
              <a:rPr lang="ja-JP" altLang="en-US" sz="2400" dirty="0" smtClean="0"/>
              <a:t>射影（別のクラスに入れ替えたりする） </a:t>
            </a:r>
            <a:r>
              <a:rPr lang="en-US" altLang="ja-JP" sz="2400" dirty="0" smtClean="0"/>
              <a:t>Select, </a:t>
            </a:r>
            <a:r>
              <a:rPr lang="en-US" altLang="ja-JP" sz="2400" dirty="0" err="1" smtClean="0"/>
              <a:t>SelectMany</a:t>
            </a:r>
            <a:endParaRPr lang="en-US" altLang="ja-JP" sz="2400" dirty="0" smtClean="0"/>
          </a:p>
          <a:p>
            <a:r>
              <a:rPr lang="ja-JP" altLang="en-US" sz="2400" dirty="0" smtClean="0"/>
              <a:t>ソート </a:t>
            </a:r>
            <a:r>
              <a:rPr lang="en-US" altLang="ja-JP" sz="2400" dirty="0" err="1" smtClean="0"/>
              <a:t>OrderBy</a:t>
            </a:r>
            <a:r>
              <a:rPr lang="en-US" altLang="ja-JP" sz="2400" dirty="0"/>
              <a:t>, </a:t>
            </a:r>
            <a:r>
              <a:rPr lang="en-US" altLang="ja-JP" sz="2400" dirty="0" err="1"/>
              <a:t>OrderByDescending</a:t>
            </a:r>
            <a:r>
              <a:rPr lang="en-US" altLang="ja-JP" sz="2400" dirty="0"/>
              <a:t>, </a:t>
            </a:r>
            <a:r>
              <a:rPr lang="en-US" altLang="ja-JP" sz="2400" dirty="0" err="1" smtClean="0"/>
              <a:t>ThenBy</a:t>
            </a:r>
            <a:r>
              <a:rPr lang="en-US" altLang="ja-JP" sz="2400" dirty="0" smtClean="0"/>
              <a:t>, </a:t>
            </a:r>
            <a:r>
              <a:rPr lang="en-US" altLang="ja-JP" sz="2400" dirty="0" err="1" smtClean="0"/>
              <a:t>ThenByDescending</a:t>
            </a:r>
            <a:endParaRPr lang="en-US" altLang="ja-JP" sz="2400" dirty="0" smtClean="0"/>
          </a:p>
          <a:p>
            <a:r>
              <a:rPr lang="ja-JP" altLang="en-US" sz="2400" dirty="0" smtClean="0"/>
              <a:t>結合</a:t>
            </a:r>
            <a:r>
              <a:rPr kumimoji="1" lang="ja-JP" altLang="en-US" sz="2400" dirty="0" smtClean="0"/>
              <a:t> </a:t>
            </a:r>
            <a:r>
              <a:rPr kumimoji="1" lang="en-US" altLang="ja-JP" sz="2400" dirty="0" smtClean="0"/>
              <a:t>Join, </a:t>
            </a:r>
            <a:r>
              <a:rPr kumimoji="1" lang="en-US" altLang="ja-JP" sz="2400" dirty="0" err="1" smtClean="0"/>
              <a:t>GroupBy</a:t>
            </a:r>
            <a:r>
              <a:rPr kumimoji="1" lang="en-US" altLang="ja-JP" sz="2400" dirty="0" smtClean="0"/>
              <a:t>, </a:t>
            </a:r>
            <a:r>
              <a:rPr kumimoji="1" lang="en-US" altLang="ja-JP" sz="2400" dirty="0" err="1" smtClean="0"/>
              <a:t>GroupJoin</a:t>
            </a:r>
            <a:r>
              <a:rPr lang="en-US" altLang="ja-JP" sz="2400" dirty="0"/>
              <a:t>, </a:t>
            </a:r>
            <a:r>
              <a:rPr lang="en-US" altLang="ja-JP" sz="2400" dirty="0" err="1" smtClean="0"/>
              <a:t>Concat</a:t>
            </a:r>
            <a:r>
              <a:rPr lang="en-US" altLang="ja-JP" sz="2400" dirty="0" smtClean="0"/>
              <a:t>, Union, Zip</a:t>
            </a:r>
            <a:endParaRPr kumimoji="1" lang="en-US" altLang="ja-JP" sz="2400" dirty="0" smtClean="0"/>
          </a:p>
          <a:p>
            <a:r>
              <a:rPr lang="ja-JP" altLang="en-US" sz="2400" dirty="0" smtClean="0"/>
              <a:t>集合演算 </a:t>
            </a:r>
            <a:r>
              <a:rPr lang="en-US" altLang="ja-JP" sz="2400" dirty="0" smtClean="0"/>
              <a:t>Intersect, Subtract, Exclude, Distinct</a:t>
            </a:r>
            <a:endParaRPr kumimoji="1" lang="en-US" altLang="ja-JP" sz="2400" dirty="0" smtClean="0"/>
          </a:p>
          <a:p>
            <a:r>
              <a:rPr kumimoji="1" lang="ja-JP" altLang="en-US" sz="2400" dirty="0" smtClean="0"/>
              <a:t>判定 </a:t>
            </a:r>
            <a:r>
              <a:rPr kumimoji="1" lang="en-US" altLang="ja-JP" sz="2400" dirty="0" smtClean="0"/>
              <a:t>Count, Any, All</a:t>
            </a:r>
          </a:p>
          <a:p>
            <a:r>
              <a:rPr lang="ja-JP" altLang="en-US" sz="2400" dirty="0" smtClean="0"/>
              <a:t>切り出し </a:t>
            </a:r>
            <a:r>
              <a:rPr lang="en-US" altLang="ja-JP" sz="2400" dirty="0" smtClean="0"/>
              <a:t>First, </a:t>
            </a:r>
            <a:r>
              <a:rPr lang="en-US" altLang="ja-JP" sz="2400" dirty="0" err="1" smtClean="0"/>
              <a:t>FirstOrDefault</a:t>
            </a:r>
            <a:r>
              <a:rPr lang="en-US" altLang="ja-JP" sz="2400" dirty="0" smtClean="0"/>
              <a:t>, Last, </a:t>
            </a:r>
            <a:r>
              <a:rPr lang="en-US" altLang="ja-JP" sz="2400" dirty="0" err="1" smtClean="0"/>
              <a:t>LastOrDefault</a:t>
            </a:r>
            <a:r>
              <a:rPr lang="en-US" altLang="ja-JP" sz="2400" dirty="0" smtClean="0"/>
              <a:t>, Single, </a:t>
            </a:r>
            <a:r>
              <a:rPr lang="en-US" altLang="ja-JP" sz="2400" dirty="0" err="1" smtClean="0"/>
              <a:t>ElementAt</a:t>
            </a:r>
            <a:r>
              <a:rPr lang="en-US" altLang="ja-JP" sz="2400" dirty="0" smtClean="0"/>
              <a:t>, Take, Skip</a:t>
            </a:r>
          </a:p>
          <a:p>
            <a:r>
              <a:rPr kumimoji="1" lang="ja-JP" altLang="en-US" sz="2400" dirty="0" smtClean="0"/>
              <a:t>固定化 </a:t>
            </a:r>
            <a:r>
              <a:rPr kumimoji="1" lang="en-US" altLang="ja-JP" sz="2400" dirty="0" err="1" smtClean="0"/>
              <a:t>ToList</a:t>
            </a:r>
            <a:r>
              <a:rPr kumimoji="1" lang="en-US" altLang="ja-JP" sz="2400" dirty="0" smtClean="0"/>
              <a:t>, </a:t>
            </a:r>
            <a:r>
              <a:rPr kumimoji="1" lang="en-US" altLang="ja-JP" sz="2400" dirty="0" err="1" smtClean="0"/>
              <a:t>ToDictionary</a:t>
            </a:r>
            <a:endParaRPr kumimoji="1" lang="en-US" altLang="ja-JP" sz="2400" dirty="0" smtClean="0"/>
          </a:p>
          <a:p>
            <a:r>
              <a:rPr lang="ja-JP" altLang="en-US" sz="2400" dirty="0" smtClean="0"/>
              <a:t>演算 </a:t>
            </a:r>
            <a:r>
              <a:rPr lang="en-US" altLang="ja-JP" sz="2400" dirty="0" smtClean="0"/>
              <a:t>Aggregate, </a:t>
            </a:r>
            <a:r>
              <a:rPr lang="en-US" altLang="ja-JP" sz="2400" dirty="0"/>
              <a:t>Sum, </a:t>
            </a:r>
            <a:r>
              <a:rPr lang="en-US" altLang="ja-JP" sz="2400" dirty="0" smtClean="0"/>
              <a:t>Average, Max, Min</a:t>
            </a:r>
            <a:endParaRPr kumimoji="1" lang="en-US" altLang="ja-JP" sz="2400" dirty="0" smtClean="0"/>
          </a:p>
          <a:p>
            <a:pPr marL="0" indent="0">
              <a:buNone/>
            </a:pPr>
            <a:r>
              <a:rPr lang="ja-JP" altLang="en-US" sz="2400" dirty="0" smtClean="0"/>
              <a:t>その他、山ほどのアイテム。</a:t>
            </a:r>
            <a:endParaRPr kumimoji="1" lang="ja-JP" altLang="en-US" sz="2400" dirty="0"/>
          </a:p>
        </p:txBody>
      </p:sp>
      <p:sp>
        <p:nvSpPr>
          <p:cNvPr id="5" name="角丸四角形吹き出し 4"/>
          <p:cNvSpPr/>
          <p:nvPr/>
        </p:nvSpPr>
        <p:spPr>
          <a:xfrm>
            <a:off x="5785658" y="1417638"/>
            <a:ext cx="5596340" cy="881149"/>
          </a:xfrm>
          <a:prstGeom prst="wedgeRoundRectCallout">
            <a:avLst>
              <a:gd name="adj1" fmla="val -34945"/>
              <a:gd name="adj2" fmla="val 92246"/>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自分でロジック書くのが馬鹿らしくなる</a:t>
            </a:r>
            <a:r>
              <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rPr>
              <a:t>	</a:t>
            </a:r>
            <a:r>
              <a:rPr kumimoji="1" lang="ja-JP" altLang="en-US" sz="2000" dirty="0" err="1" smtClean="0">
                <a:solidFill>
                  <a:schemeClr val="tx1"/>
                </a:solidFill>
                <a:latin typeface="HGP創英角ﾎﾟｯﾌﾟ体" panose="040B0A00000000000000" pitchFamily="50" charset="-128"/>
                <a:ea typeface="HGP創英角ﾎﾟｯﾌﾟ体" panose="040B0A00000000000000" pitchFamily="50" charset="-128"/>
              </a:rPr>
              <a:t>。</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ちなみに、無ければ自分で作ることもできる！</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233570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速度は？と言ったら、</a:t>
            </a:r>
            <a:r>
              <a:rPr kumimoji="1" lang="ja-JP" altLang="en-US" sz="4800" dirty="0" smtClean="0">
                <a:solidFill>
                  <a:srgbClr val="FFFF00"/>
                </a:solidFill>
              </a:rPr>
              <a:t>お前はもう死んでいる</a:t>
            </a:r>
            <a:endParaRPr kumimoji="1" lang="ja-JP" altLang="en-US" sz="4800" dirty="0">
              <a:solidFill>
                <a:srgbClr val="FFFF00"/>
              </a:solidFill>
            </a:endParaRPr>
          </a:p>
        </p:txBody>
      </p:sp>
      <p:sp>
        <p:nvSpPr>
          <p:cNvPr id="5" name="コンテンツ プレースホルダー 2"/>
          <p:cNvSpPr>
            <a:spLocks noGrp="1"/>
          </p:cNvSpPr>
          <p:nvPr>
            <p:ph idx="1"/>
          </p:nvPr>
        </p:nvSpPr>
        <p:spPr>
          <a:xfrm>
            <a:off x="299259" y="2105909"/>
            <a:ext cx="11554690" cy="4511022"/>
          </a:xfrm>
        </p:spPr>
        <p:txBody>
          <a:bodyPr>
            <a:normAutofit/>
          </a:bodyPr>
          <a:lstStyle/>
          <a:p>
            <a:r>
              <a:rPr lang="ja-JP" altLang="en-US" sz="2400" dirty="0" smtClean="0"/>
              <a:t>まず、</a:t>
            </a:r>
            <a:r>
              <a:rPr lang="en-US" altLang="ja-JP" sz="2400" dirty="0" smtClean="0"/>
              <a:t>LINQ</a:t>
            </a:r>
            <a:r>
              <a:rPr lang="ja-JP" altLang="en-US" sz="2400" dirty="0" smtClean="0"/>
              <a:t>で書く事。これにより、短時間で実装を完了させられる。</a:t>
            </a:r>
            <a:endParaRPr lang="en-US" altLang="ja-JP" sz="2400" dirty="0" smtClean="0"/>
          </a:p>
          <a:p>
            <a:r>
              <a:rPr kumimoji="1" lang="ja-JP" altLang="en-US" sz="2400" dirty="0" smtClean="0"/>
              <a:t>そして、問題となっている</a:t>
            </a:r>
            <a:r>
              <a:rPr lang="ja-JP" altLang="en-US" sz="2400" dirty="0"/>
              <a:t>クエリ</a:t>
            </a:r>
            <a:r>
              <a:rPr kumimoji="1" lang="ja-JP" altLang="en-US" sz="2400" dirty="0" smtClean="0"/>
              <a:t>を、測定するなどして確かめる。</a:t>
            </a:r>
            <a:endParaRPr kumimoji="1" lang="en-US" altLang="ja-JP" sz="2400" dirty="0" smtClean="0"/>
          </a:p>
          <a:p>
            <a:r>
              <a:rPr lang="ja-JP" altLang="en-US" sz="2400" dirty="0" smtClean="0"/>
              <a:t>その部分だけ、どうにかする。</a:t>
            </a:r>
            <a:endParaRPr lang="en-US" altLang="ja-JP" sz="2400" dirty="0"/>
          </a:p>
          <a:p>
            <a:pPr lvl="1"/>
            <a:r>
              <a:rPr kumimoji="1" lang="ja-JP" altLang="en-US" sz="2200" dirty="0" smtClean="0"/>
              <a:t>従来式のロジックループに展開する（そこだけ）。</a:t>
            </a:r>
            <a:endParaRPr kumimoji="1" lang="en-US" altLang="ja-JP" sz="2200" dirty="0" smtClean="0"/>
          </a:p>
          <a:p>
            <a:pPr lvl="1"/>
            <a:r>
              <a:rPr lang="ja-JP" altLang="en-US" sz="2200" dirty="0" smtClean="0"/>
              <a:t>より高速な集合演算アルゴリズムに置き換える。</a:t>
            </a:r>
            <a:endParaRPr lang="en-US" altLang="ja-JP" sz="2200" dirty="0" smtClean="0"/>
          </a:p>
          <a:p>
            <a:pPr lvl="1"/>
            <a:r>
              <a:rPr lang="en-US" altLang="ja-JP" sz="3600" dirty="0" smtClean="0">
                <a:solidFill>
                  <a:srgbClr val="FFFF00"/>
                </a:solidFill>
              </a:rPr>
              <a:t>PLINQ</a:t>
            </a:r>
            <a:r>
              <a:rPr lang="ja-JP" altLang="en-US" sz="3600" dirty="0" smtClean="0">
                <a:solidFill>
                  <a:srgbClr val="FFFF00"/>
                </a:solidFill>
              </a:rPr>
              <a:t>（並列</a:t>
            </a:r>
            <a:r>
              <a:rPr lang="en-US" altLang="ja-JP" sz="3600" dirty="0" smtClean="0">
                <a:solidFill>
                  <a:srgbClr val="FFFF00"/>
                </a:solidFill>
              </a:rPr>
              <a:t>LINQ</a:t>
            </a:r>
            <a:r>
              <a:rPr lang="ja-JP" altLang="en-US" sz="3600" dirty="0" smtClean="0">
                <a:solidFill>
                  <a:srgbClr val="FFFF00"/>
                </a:solidFill>
              </a:rPr>
              <a:t>）</a:t>
            </a:r>
            <a:r>
              <a:rPr lang="ja-JP" altLang="en-US" sz="2200" dirty="0" smtClean="0"/>
              <a:t>を使う。</a:t>
            </a:r>
            <a:r>
              <a:rPr lang="ja-JP" altLang="en-US" sz="2200" dirty="0" smtClean="0">
                <a:solidFill>
                  <a:srgbClr val="FFFF00"/>
                </a:solidFill>
              </a:rPr>
              <a:t>「</a:t>
            </a:r>
            <a:r>
              <a:rPr lang="en-US" altLang="ja-JP" sz="2200" dirty="0" err="1" smtClean="0">
                <a:solidFill>
                  <a:srgbClr val="FFFF00"/>
                </a:solidFill>
              </a:rPr>
              <a:t>AsParallel</a:t>
            </a:r>
            <a:r>
              <a:rPr lang="en-US" altLang="ja-JP" sz="2200" dirty="0" smtClean="0">
                <a:solidFill>
                  <a:srgbClr val="FFFF00"/>
                </a:solidFill>
              </a:rPr>
              <a:t>()</a:t>
            </a:r>
            <a:r>
              <a:rPr lang="ja-JP" altLang="en-US" sz="2200" dirty="0" smtClean="0">
                <a:solidFill>
                  <a:srgbClr val="FFFF00"/>
                </a:solidFill>
              </a:rPr>
              <a:t>」をかますだけ</a:t>
            </a:r>
            <a:r>
              <a:rPr lang="ja-JP" altLang="en-US" sz="2200" dirty="0" smtClean="0"/>
              <a:t>なので、実装は容易。但し効果的に使うには、どこに適用すべきかの試行錯誤が必要。まぁ、付けたり外したりするだけだから、リスクは殆どない。</a:t>
            </a:r>
            <a:endParaRPr lang="en-US" altLang="ja-JP" sz="2200" dirty="0" smtClean="0"/>
          </a:p>
        </p:txBody>
      </p:sp>
      <p:sp>
        <p:nvSpPr>
          <p:cNvPr id="6" name="角丸四角形吹き出し 5"/>
          <p:cNvSpPr/>
          <p:nvPr/>
        </p:nvSpPr>
        <p:spPr>
          <a:xfrm>
            <a:off x="8333997" y="3872350"/>
            <a:ext cx="3403574" cy="978139"/>
          </a:xfrm>
          <a:prstGeom prst="wedgeRoundRectCallout">
            <a:avLst>
              <a:gd name="adj1" fmla="val -37668"/>
              <a:gd name="adj2" fmla="val 82036"/>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ロジックで書いてたら、</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こういう手法は端からムリ</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52353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Good LINQ!</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32" y="2289625"/>
            <a:ext cx="5933209" cy="4172654"/>
          </a:xfrm>
          <a:prstGeom prst="rect">
            <a:avLst/>
          </a:prstGeom>
        </p:spPr>
      </p:pic>
      <p:sp>
        <p:nvSpPr>
          <p:cNvPr id="5" name="コンテンツ プレースホルダー 2"/>
          <p:cNvSpPr>
            <a:spLocks noGrp="1"/>
          </p:cNvSpPr>
          <p:nvPr>
            <p:ph idx="1"/>
          </p:nvPr>
        </p:nvSpPr>
        <p:spPr>
          <a:xfrm>
            <a:off x="6951517" y="5957246"/>
            <a:ext cx="2992582" cy="659994"/>
          </a:xfrm>
        </p:spPr>
        <p:txBody>
          <a:bodyPr>
            <a:normAutofit fontScale="92500" lnSpcReduction="20000"/>
          </a:bodyPr>
          <a:lstStyle/>
          <a:p>
            <a:r>
              <a:rPr lang="ja-JP" altLang="en-US" sz="2400" dirty="0" smtClean="0"/>
              <a:t>お勧めの本です。</a:t>
            </a:r>
            <a:r>
              <a:rPr lang="en-US" altLang="ja-JP" sz="2400" dirty="0"/>
              <a:t/>
            </a:r>
            <a:br>
              <a:rPr lang="en-US" altLang="ja-JP" sz="2400" dirty="0"/>
            </a:br>
            <a:r>
              <a:rPr lang="ja-JP" altLang="en-US" sz="2400" dirty="0" smtClean="0"/>
              <a:t>通称、赤間本</a:t>
            </a:r>
            <a:endParaRPr lang="en-US" altLang="ja-JP" sz="2400" dirty="0" smtClean="0"/>
          </a:p>
        </p:txBody>
      </p:sp>
      <p:sp>
        <p:nvSpPr>
          <p:cNvPr id="6" name="角丸四角形吹き出し 5"/>
          <p:cNvSpPr/>
          <p:nvPr/>
        </p:nvSpPr>
        <p:spPr>
          <a:xfrm>
            <a:off x="5258286" y="2468136"/>
            <a:ext cx="4135095" cy="1236245"/>
          </a:xfrm>
          <a:prstGeom prst="wedgeRoundRectCallout">
            <a:avLst>
              <a:gd name="adj1" fmla="val -68937"/>
              <a:gd name="adj2" fmla="val 4966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rPr>
              <a:t>LINQ</a:t>
            </a:r>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の要は拡張メソッドネ。</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a:p>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某言語はマネ出来るのかしら？</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p:txBody>
      </p:sp>
      <p:pic>
        <p:nvPicPr>
          <p:cNvPr id="3" name="図 2"/>
          <p:cNvPicPr>
            <a:picLocks noChangeAspect="1"/>
          </p:cNvPicPr>
          <p:nvPr/>
        </p:nvPicPr>
        <p:blipFill>
          <a:blip r:embed="rId3"/>
          <a:stretch>
            <a:fillRect/>
          </a:stretch>
        </p:blipFill>
        <p:spPr>
          <a:xfrm>
            <a:off x="9578339" y="3699310"/>
            <a:ext cx="2291568" cy="2917930"/>
          </a:xfrm>
          <a:prstGeom prst="rect">
            <a:avLst/>
          </a:prstGeom>
        </p:spPr>
      </p:pic>
    </p:spTree>
    <p:extLst>
      <p:ext uri="{BB962C8B-B14F-4D97-AF65-F5344CB8AC3E}">
        <p14:creationId xmlns:p14="http://schemas.microsoft.com/office/powerpoint/2010/main" val="3217131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気を取り直して、執筆しよう</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818712" y="2222287"/>
            <a:ext cx="10554574" cy="2091529"/>
          </a:xfrm>
        </p:spPr>
        <p:txBody>
          <a:bodyPr>
            <a:normAutofit/>
          </a:bodyPr>
          <a:lstStyle/>
          <a:p>
            <a:r>
              <a:rPr lang="ja-JP" altLang="en-US" sz="3200" dirty="0" smtClean="0"/>
              <a:t>例えば、以下のような情報を引き出したいとします。</a:t>
            </a:r>
            <a:endParaRPr lang="en-US" altLang="ja-JP" sz="3200" dirty="0" smtClean="0"/>
          </a:p>
          <a:p>
            <a:pPr lvl="1"/>
            <a:r>
              <a:rPr lang="ja-JP" altLang="en-US" sz="2200" dirty="0" smtClean="0"/>
              <a:t>指定されたフォルダ配下の「</a:t>
            </a:r>
            <a:r>
              <a:rPr lang="en-US" altLang="ja-JP" sz="2200" dirty="0" smtClean="0"/>
              <a:t>*.</a:t>
            </a:r>
            <a:r>
              <a:rPr lang="en-US" altLang="ja-JP" sz="2200" dirty="0" err="1" smtClean="0"/>
              <a:t>dll</a:t>
            </a:r>
            <a:r>
              <a:rPr lang="ja-JP" altLang="en-US" sz="2200" dirty="0" smtClean="0"/>
              <a:t>」ファイルをロードして、その中にあるパブリックなクラスを抽出。</a:t>
            </a:r>
            <a:r>
              <a:rPr lang="en-US" altLang="ja-JP" sz="2200" dirty="0"/>
              <a:t> </a:t>
            </a:r>
            <a:r>
              <a:rPr lang="ja-JP" altLang="en-US" sz="2200" dirty="0" smtClean="0"/>
              <a:t>（リフレクションでやりますよ）</a:t>
            </a:r>
            <a:endParaRPr lang="en-US" altLang="ja-JP" sz="2200" dirty="0" smtClean="0"/>
          </a:p>
          <a:p>
            <a:pPr lvl="1"/>
            <a:endParaRPr kumimoji="1" lang="ja-JP" altLang="en-US" sz="2400" dirty="0"/>
          </a:p>
        </p:txBody>
      </p:sp>
      <p:pic>
        <p:nvPicPr>
          <p:cNvPr id="4" name="図 3"/>
          <p:cNvPicPr>
            <a:picLocks noChangeAspect="1"/>
          </p:cNvPicPr>
          <p:nvPr/>
        </p:nvPicPr>
        <p:blipFill>
          <a:blip r:embed="rId2"/>
          <a:stretch>
            <a:fillRect/>
          </a:stretch>
        </p:blipFill>
        <p:spPr>
          <a:xfrm>
            <a:off x="427413" y="4005956"/>
            <a:ext cx="6350150" cy="2527848"/>
          </a:xfrm>
          <a:prstGeom prst="rect">
            <a:avLst/>
          </a:prstGeom>
        </p:spPr>
      </p:pic>
      <p:pic>
        <p:nvPicPr>
          <p:cNvPr id="5" name="図 4"/>
          <p:cNvPicPr>
            <a:picLocks noChangeAspect="1"/>
          </p:cNvPicPr>
          <p:nvPr/>
        </p:nvPicPr>
        <p:blipFill>
          <a:blip r:embed="rId3"/>
          <a:stretch>
            <a:fillRect/>
          </a:stretch>
        </p:blipFill>
        <p:spPr>
          <a:xfrm>
            <a:off x="7032804" y="3900520"/>
            <a:ext cx="4899683" cy="2738720"/>
          </a:xfrm>
          <a:prstGeom prst="rect">
            <a:avLst/>
          </a:prstGeom>
        </p:spPr>
      </p:pic>
      <p:sp>
        <p:nvSpPr>
          <p:cNvPr id="6" name="右矢印 5"/>
          <p:cNvSpPr/>
          <p:nvPr/>
        </p:nvSpPr>
        <p:spPr>
          <a:xfrm>
            <a:off x="5685906" y="4694061"/>
            <a:ext cx="1712422" cy="140342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170566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000" y="447188"/>
            <a:ext cx="10571998" cy="671607"/>
          </a:xfrm>
        </p:spPr>
        <p:txBody>
          <a:bodyPr/>
          <a:lstStyle/>
          <a:p>
            <a:r>
              <a:rPr kumimoji="1" lang="ja-JP" altLang="en-US" dirty="0" smtClean="0"/>
              <a:t>こんなコードか。</a:t>
            </a:r>
            <a:endParaRPr kumimoji="1" lang="ja-JP" altLang="en-US" dirty="0"/>
          </a:p>
        </p:txBody>
      </p:sp>
      <p:pic>
        <p:nvPicPr>
          <p:cNvPr id="4" name="図 3"/>
          <p:cNvPicPr>
            <a:picLocks noChangeAspect="1"/>
          </p:cNvPicPr>
          <p:nvPr/>
        </p:nvPicPr>
        <p:blipFill>
          <a:blip r:embed="rId2"/>
          <a:stretch>
            <a:fillRect/>
          </a:stretch>
        </p:blipFill>
        <p:spPr>
          <a:xfrm>
            <a:off x="675154" y="1392162"/>
            <a:ext cx="10574083" cy="5320610"/>
          </a:xfrm>
          <a:prstGeom prst="rect">
            <a:avLst/>
          </a:prstGeom>
        </p:spPr>
      </p:pic>
    </p:spTree>
    <p:extLst>
      <p:ext uri="{BB962C8B-B14F-4D97-AF65-F5344CB8AC3E}">
        <p14:creationId xmlns:p14="http://schemas.microsoft.com/office/powerpoint/2010/main" val="415140957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まぁ、難しくはない</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818712" y="2222287"/>
            <a:ext cx="10554574" cy="2091529"/>
          </a:xfrm>
        </p:spPr>
        <p:txBody>
          <a:bodyPr>
            <a:normAutofit/>
          </a:bodyPr>
          <a:lstStyle/>
          <a:p>
            <a:r>
              <a:rPr lang="ja-JP" altLang="en-US" sz="3200" dirty="0" smtClean="0"/>
              <a:t>じゃあ、これならどう？</a:t>
            </a:r>
            <a:endParaRPr lang="en-US" altLang="ja-JP" sz="3200" dirty="0" smtClean="0"/>
          </a:p>
          <a:p>
            <a:pPr lvl="1"/>
            <a:r>
              <a:rPr lang="ja-JP" altLang="en-US" sz="2200" dirty="0" smtClean="0"/>
              <a:t>指定されたフォルダ配下の「</a:t>
            </a:r>
            <a:r>
              <a:rPr lang="en-US" altLang="ja-JP" sz="2200" dirty="0" smtClean="0"/>
              <a:t>*.</a:t>
            </a:r>
            <a:r>
              <a:rPr lang="en-US" altLang="ja-JP" sz="2200" dirty="0" err="1" smtClean="0"/>
              <a:t>dll</a:t>
            </a:r>
            <a:r>
              <a:rPr lang="ja-JP" altLang="en-US" sz="2200" dirty="0" smtClean="0"/>
              <a:t>」ファイルをロードして、その中にあるパブリックなクラスで、</a:t>
            </a:r>
            <a:r>
              <a:rPr lang="ja-JP" altLang="en-US" sz="2200" dirty="0" smtClean="0">
                <a:solidFill>
                  <a:srgbClr val="FFC000"/>
                </a:solidFill>
              </a:rPr>
              <a:t>プロテクトかつバーチャルなメソッドを一つ以上保持するクラス</a:t>
            </a:r>
            <a:r>
              <a:rPr lang="ja-JP" altLang="en-US" sz="2200" dirty="0" smtClean="0"/>
              <a:t>を抽出。</a:t>
            </a:r>
            <a:endParaRPr lang="en-US" altLang="ja-JP" sz="2200" dirty="0" smtClean="0"/>
          </a:p>
          <a:p>
            <a:pPr lvl="1"/>
            <a:endParaRPr kumimoji="1" lang="ja-JP" altLang="en-US" sz="2400" dirty="0"/>
          </a:p>
        </p:txBody>
      </p:sp>
    </p:spTree>
    <p:extLst>
      <p:ext uri="{BB962C8B-B14F-4D97-AF65-F5344CB8AC3E}">
        <p14:creationId xmlns:p14="http://schemas.microsoft.com/office/powerpoint/2010/main" val="228134554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000" y="199762"/>
            <a:ext cx="10571998" cy="703880"/>
          </a:xfrm>
        </p:spPr>
        <p:txBody>
          <a:bodyPr/>
          <a:lstStyle/>
          <a:p>
            <a:r>
              <a:rPr kumimoji="1" lang="ja-JP" altLang="en-US" dirty="0" smtClean="0"/>
              <a:t>見たような定型ロジックコード</a:t>
            </a:r>
            <a:endParaRPr kumimoji="1" lang="ja-JP" altLang="en-US" dirty="0"/>
          </a:p>
        </p:txBody>
      </p:sp>
      <p:pic>
        <p:nvPicPr>
          <p:cNvPr id="4" name="図 3"/>
          <p:cNvPicPr>
            <a:picLocks noChangeAspect="1"/>
          </p:cNvPicPr>
          <p:nvPr/>
        </p:nvPicPr>
        <p:blipFill>
          <a:blip r:embed="rId2"/>
          <a:stretch>
            <a:fillRect/>
          </a:stretch>
        </p:blipFill>
        <p:spPr>
          <a:xfrm>
            <a:off x="670151" y="991888"/>
            <a:ext cx="9037488" cy="5758062"/>
          </a:xfrm>
          <a:prstGeom prst="rect">
            <a:avLst/>
          </a:prstGeom>
        </p:spPr>
      </p:pic>
      <p:sp>
        <p:nvSpPr>
          <p:cNvPr id="5" name="角丸四角形吹き出し 4"/>
          <p:cNvSpPr/>
          <p:nvPr/>
        </p:nvSpPr>
        <p:spPr>
          <a:xfrm>
            <a:off x="7847081" y="2122140"/>
            <a:ext cx="3098386" cy="1385002"/>
          </a:xfrm>
          <a:prstGeom prst="wedgeRoundRectCallout">
            <a:avLst>
              <a:gd name="adj1" fmla="val -70653"/>
              <a:gd name="adj2" fmla="val 56136"/>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dirty="0" smtClean="0">
                <a:latin typeface="HGP創英角ﾎﾟｯﾌﾟ体" panose="040B0A00000000000000" pitchFamily="50" charset="-128"/>
                <a:ea typeface="HGP創英角ﾎﾟｯﾌﾟ体" panose="040B0A00000000000000" pitchFamily="50" charset="-128"/>
              </a:rPr>
              <a:t>フラグ増えた</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フラグの有効範囲</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フラグの組み合わせ</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6" name="角丸四角形吹き出し 5"/>
          <p:cNvSpPr/>
          <p:nvPr/>
        </p:nvSpPr>
        <p:spPr>
          <a:xfrm>
            <a:off x="5054004" y="4725640"/>
            <a:ext cx="3098386" cy="1029950"/>
          </a:xfrm>
          <a:prstGeom prst="wedgeRoundRectCallout">
            <a:avLst>
              <a:gd name="adj1" fmla="val -73336"/>
              <a:gd name="adj2" fmla="val -4589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dirty="0" smtClean="0">
                <a:latin typeface="HGP創英角ﾎﾟｯﾌﾟ体" panose="040B0A00000000000000" pitchFamily="50" charset="-128"/>
                <a:ea typeface="HGP創英角ﾎﾟｯﾌﾟ体" panose="040B0A00000000000000" pitchFamily="50" charset="-128"/>
              </a:rPr>
              <a:t>ネストしまくるブロック</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ネスト</a:t>
            </a:r>
            <a:r>
              <a:rPr kumimoji="1" lang="ja-JP" altLang="en-US" dirty="0" smtClean="0">
                <a:latin typeface="HGP創英角ﾎﾟｯﾌﾟ体" panose="040B0A00000000000000" pitchFamily="50" charset="-128"/>
                <a:ea typeface="HGP創英角ﾎﾟｯﾌﾟ体" panose="040B0A00000000000000" pitchFamily="50" charset="-128"/>
              </a:rPr>
              <a:t>しまくる</a:t>
            </a:r>
            <a:r>
              <a:rPr kumimoji="1" lang="en-US" altLang="ja-JP" dirty="0" err="1" smtClean="0">
                <a:latin typeface="HGP創英角ﾎﾟｯﾌﾟ体" panose="040B0A00000000000000" pitchFamily="50" charset="-128"/>
                <a:ea typeface="HGP創英角ﾎﾟｯﾌﾟ体" panose="040B0A00000000000000" pitchFamily="50" charset="-128"/>
              </a:rPr>
              <a:t>foreach</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533948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399" y="447188"/>
            <a:ext cx="11887200" cy="970450"/>
          </a:xfrm>
        </p:spPr>
        <p:txBody>
          <a:bodyPr/>
          <a:lstStyle/>
          <a:p>
            <a:r>
              <a:rPr lang="ja-JP" altLang="en-US" dirty="0" smtClean="0"/>
              <a:t>「全てはコントロール配下にあります。問題ありません」</a:t>
            </a:r>
            <a:endParaRPr kumimoji="1" lang="ja-JP" altLang="en-US" dirty="0"/>
          </a:p>
        </p:txBody>
      </p:sp>
      <p:sp>
        <p:nvSpPr>
          <p:cNvPr id="4" name="コンテンツ プレースホルダー 2"/>
          <p:cNvSpPr>
            <a:spLocks noGrp="1"/>
          </p:cNvSpPr>
          <p:nvPr>
            <p:ph idx="1"/>
          </p:nvPr>
        </p:nvSpPr>
        <p:spPr>
          <a:xfrm>
            <a:off x="818712" y="2222287"/>
            <a:ext cx="10554574" cy="2764241"/>
          </a:xfrm>
        </p:spPr>
        <p:txBody>
          <a:bodyPr>
            <a:normAutofit/>
          </a:bodyPr>
          <a:lstStyle/>
          <a:p>
            <a:r>
              <a:rPr lang="ja-JP" altLang="en-US" sz="3200" dirty="0"/>
              <a:t>更</a:t>
            </a:r>
            <a:r>
              <a:rPr lang="ja-JP" altLang="en-US" sz="3200" dirty="0" smtClean="0"/>
              <a:t>なる変更</a:t>
            </a:r>
            <a:endParaRPr lang="en-US" altLang="ja-JP" sz="3200" dirty="0" smtClean="0"/>
          </a:p>
          <a:p>
            <a:pPr lvl="1"/>
            <a:r>
              <a:rPr lang="ja-JP" altLang="en-US" sz="2200" dirty="0" smtClean="0"/>
              <a:t>指定されたフォルダ配下の「</a:t>
            </a:r>
            <a:r>
              <a:rPr lang="en-US" altLang="ja-JP" sz="2200" dirty="0" smtClean="0"/>
              <a:t>*.</a:t>
            </a:r>
            <a:r>
              <a:rPr lang="en-US" altLang="ja-JP" sz="2200" dirty="0" err="1" smtClean="0"/>
              <a:t>dll</a:t>
            </a:r>
            <a:r>
              <a:rPr lang="ja-JP" altLang="en-US" sz="2200" dirty="0" smtClean="0"/>
              <a:t>」ファイルをロードして、その中にあるパブリックなクラスで、プロテクトかつバーチャルなメソッドを一つ以上保持するか、</a:t>
            </a:r>
            <a:r>
              <a:rPr lang="ja-JP" altLang="en-US" sz="2200" dirty="0" smtClean="0">
                <a:solidFill>
                  <a:srgbClr val="FFC000"/>
                </a:solidFill>
              </a:rPr>
              <a:t>又はパブリックなプロパティが</a:t>
            </a:r>
            <a:r>
              <a:rPr lang="en-US" altLang="ja-JP" sz="2200" dirty="0" smtClean="0">
                <a:solidFill>
                  <a:srgbClr val="FFC000"/>
                </a:solidFill>
              </a:rPr>
              <a:t>2</a:t>
            </a:r>
            <a:r>
              <a:rPr lang="ja-JP" altLang="en-US" sz="2200" dirty="0" smtClean="0">
                <a:solidFill>
                  <a:srgbClr val="FFC000"/>
                </a:solidFill>
              </a:rPr>
              <a:t>つ以上存在し、かつ、それらのプロパティと同じ名称のプロパティ持つクラスが他に存在するクラス</a:t>
            </a:r>
            <a:r>
              <a:rPr lang="ja-JP" altLang="en-US" sz="2200" dirty="0" smtClean="0"/>
              <a:t>を抽出。</a:t>
            </a:r>
            <a:endParaRPr lang="en-US" altLang="ja-JP" sz="2200" dirty="0" smtClean="0"/>
          </a:p>
          <a:p>
            <a:pPr lvl="1"/>
            <a:endParaRPr kumimoji="1" lang="ja-JP" altLang="en-US" sz="2400" dirty="0"/>
          </a:p>
        </p:txBody>
      </p:sp>
    </p:spTree>
    <p:extLst>
      <p:ext uri="{BB962C8B-B14F-4D97-AF65-F5344CB8AC3E}">
        <p14:creationId xmlns:p14="http://schemas.microsoft.com/office/powerpoint/2010/main" val="72960188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0977" y="70933"/>
            <a:ext cx="10571998" cy="698860"/>
          </a:xfrm>
        </p:spPr>
        <p:txBody>
          <a:bodyPr/>
          <a:lstStyle/>
          <a:p>
            <a:r>
              <a:rPr kumimoji="1" lang="ja-JP" altLang="en-US" dirty="0" smtClean="0"/>
              <a:t>やめろぉ、</a:t>
            </a:r>
            <a:r>
              <a:rPr lang="ja-JP" altLang="en-US" dirty="0"/>
              <a:t>クソ</a:t>
            </a:r>
            <a:r>
              <a:rPr kumimoji="1" lang="ja-JP" altLang="en-US" dirty="0" smtClean="0"/>
              <a:t>コードぉ、ぶっとばすぞぉ</a:t>
            </a:r>
            <a:endParaRPr kumimoji="1" lang="ja-JP" altLang="en-US" dirty="0"/>
          </a:p>
        </p:txBody>
      </p:sp>
      <p:pic>
        <p:nvPicPr>
          <p:cNvPr id="4" name="図 3"/>
          <p:cNvPicPr>
            <a:picLocks noChangeAspect="1"/>
          </p:cNvPicPr>
          <p:nvPr/>
        </p:nvPicPr>
        <p:blipFill>
          <a:blip r:embed="rId2"/>
          <a:stretch>
            <a:fillRect/>
          </a:stretch>
        </p:blipFill>
        <p:spPr>
          <a:xfrm>
            <a:off x="328041" y="816864"/>
            <a:ext cx="7219950" cy="5810250"/>
          </a:xfrm>
          <a:prstGeom prst="rect">
            <a:avLst/>
          </a:prstGeom>
        </p:spPr>
      </p:pic>
      <p:pic>
        <p:nvPicPr>
          <p:cNvPr id="6" name="図 5"/>
          <p:cNvPicPr>
            <a:picLocks noChangeAspect="1"/>
          </p:cNvPicPr>
          <p:nvPr/>
        </p:nvPicPr>
        <p:blipFill>
          <a:blip r:embed="rId3"/>
          <a:stretch>
            <a:fillRect/>
          </a:stretch>
        </p:blipFill>
        <p:spPr>
          <a:xfrm>
            <a:off x="5050349" y="1955271"/>
            <a:ext cx="6924675" cy="4791075"/>
          </a:xfrm>
          <a:prstGeom prst="rect">
            <a:avLst/>
          </a:prstGeom>
          <a:effectLst>
            <a:outerShdw blurRad="292100" dist="38100" dir="8100000" algn="tr" rotWithShape="0">
              <a:prstClr val="black">
                <a:alpha val="35000"/>
              </a:prstClr>
            </a:outerShdw>
          </a:effectLst>
        </p:spPr>
      </p:pic>
      <p:sp>
        <p:nvSpPr>
          <p:cNvPr id="7" name="爆発 2 6"/>
          <p:cNvSpPr/>
          <p:nvPr/>
        </p:nvSpPr>
        <p:spPr>
          <a:xfrm>
            <a:off x="703464" y="1433139"/>
            <a:ext cx="11271560" cy="4577700"/>
          </a:xfrm>
          <a:prstGeom prst="irregularSeal2">
            <a:avLst/>
          </a:prstGeom>
          <a:solidFill>
            <a:srgbClr val="FFFF00"/>
          </a:solidFill>
          <a:effectLst>
            <a:outerShdw blurRad="1778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誰もが嫌がる</a:t>
            </a:r>
            <a:endParaRPr kumimoji="1" lang="en-US" altLang="ja-JP" sz="44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r>
              <a:rPr kumimoji="1"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クソコード</a:t>
            </a:r>
            <a:endParaRPr kumimoji="1" lang="en-US" altLang="ja-JP" sz="44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r>
              <a:rPr kumimoji="1"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ここに完成！！！</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388523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コレクション操作は</a:t>
            </a:r>
            <a:r>
              <a:rPr kumimoji="1" lang="en-US" altLang="ja-JP" dirty="0" smtClean="0"/>
              <a:t>LINQ</a:t>
            </a:r>
            <a:r>
              <a:rPr kumimoji="1" lang="ja-JP" altLang="en-US" dirty="0" smtClean="0"/>
              <a:t>で書け</a:t>
            </a:r>
            <a:r>
              <a:rPr lang="ja-JP" altLang="en-US" dirty="0" smtClean="0"/>
              <a:t>！</a:t>
            </a:r>
            <a:r>
              <a:rPr lang="ja-JP" altLang="en-US" dirty="0"/>
              <a:t>！</a:t>
            </a:r>
            <a:endParaRPr kumimoji="1" lang="ja-JP" altLang="en-US" dirty="0"/>
          </a:p>
        </p:txBody>
      </p:sp>
      <p:sp>
        <p:nvSpPr>
          <p:cNvPr id="4" name="コンテンツ プレースホルダー 2"/>
          <p:cNvSpPr>
            <a:spLocks noGrp="1"/>
          </p:cNvSpPr>
          <p:nvPr>
            <p:ph idx="1"/>
          </p:nvPr>
        </p:nvSpPr>
        <p:spPr>
          <a:xfrm>
            <a:off x="495946" y="2222286"/>
            <a:ext cx="10877340" cy="3341605"/>
          </a:xfrm>
        </p:spPr>
        <p:txBody>
          <a:bodyPr>
            <a:normAutofit fontScale="92500"/>
          </a:bodyPr>
          <a:lstStyle/>
          <a:p>
            <a:r>
              <a:rPr lang="ja-JP" altLang="en-US" sz="2400" dirty="0" smtClean="0"/>
              <a:t>「</a:t>
            </a:r>
            <a:r>
              <a:rPr lang="en-US" altLang="ja-JP" sz="2400" dirty="0" smtClean="0"/>
              <a:t>SQL Server</a:t>
            </a:r>
            <a:r>
              <a:rPr lang="ja-JP" altLang="en-US" sz="2400" dirty="0" err="1" smtClean="0"/>
              <a:t>でなら</a:t>
            </a:r>
            <a:r>
              <a:rPr lang="ja-JP" altLang="en-US" sz="2400" dirty="0" smtClean="0"/>
              <a:t>簡単にデータを抽出できるのに、</a:t>
            </a:r>
            <a:r>
              <a:rPr lang="en-US" altLang="ja-JP" sz="2400" dirty="0" smtClean="0"/>
              <a:t>C#</a:t>
            </a:r>
            <a:r>
              <a:rPr lang="ja-JP" altLang="en-US" sz="2400" dirty="0" smtClean="0"/>
              <a:t>や</a:t>
            </a:r>
            <a:r>
              <a:rPr lang="en-US" altLang="ja-JP" sz="2400" dirty="0" smtClean="0"/>
              <a:t>VB.NET</a:t>
            </a:r>
            <a:r>
              <a:rPr lang="ja-JP" altLang="en-US" sz="2400" dirty="0" smtClean="0"/>
              <a:t>で</a:t>
            </a:r>
            <a:r>
              <a:rPr lang="ja-JP" altLang="en-US" sz="2400" dirty="0" err="1" smtClean="0"/>
              <a:t>書くとめん</a:t>
            </a:r>
            <a:r>
              <a:rPr lang="ja-JP" altLang="en-US" sz="2400" dirty="0" smtClean="0"/>
              <a:t>どくさいんだよなぁ</a:t>
            </a:r>
            <a:r>
              <a:rPr lang="en-US" altLang="ja-JP" sz="2400" dirty="0" smtClean="0"/>
              <a:t>...</a:t>
            </a:r>
            <a:r>
              <a:rPr lang="ja-JP" altLang="en-US" sz="2400" dirty="0" smtClean="0"/>
              <a:t>」</a:t>
            </a:r>
            <a:endParaRPr lang="en-US" altLang="ja-JP" sz="2400" dirty="0" smtClean="0"/>
          </a:p>
          <a:p>
            <a:pPr marL="0" indent="0">
              <a:buNone/>
            </a:pPr>
            <a:r>
              <a:rPr kumimoji="1" lang="ja-JP" altLang="en-US" sz="2400" dirty="0" smtClean="0"/>
              <a:t>とか、</a:t>
            </a:r>
            <a:endParaRPr kumimoji="1" lang="en-US" altLang="ja-JP" sz="2400" dirty="0" smtClean="0"/>
          </a:p>
          <a:p>
            <a:r>
              <a:rPr lang="ja-JP" altLang="en-US" sz="2400" dirty="0" smtClean="0"/>
              <a:t>「コレクションのデータは、すべからく</a:t>
            </a:r>
            <a:r>
              <a:rPr lang="en-US" altLang="ja-JP" sz="2400" dirty="0" smtClean="0"/>
              <a:t>for</a:t>
            </a:r>
            <a:r>
              <a:rPr lang="ja-JP" altLang="en-US" sz="2400" dirty="0" smtClean="0"/>
              <a:t>や</a:t>
            </a:r>
            <a:r>
              <a:rPr lang="en-US" altLang="ja-JP" sz="2400" dirty="0" err="1" smtClean="0"/>
              <a:t>foreach</a:t>
            </a:r>
            <a:r>
              <a:rPr lang="ja-JP" altLang="en-US" sz="2400" dirty="0" err="1" smtClean="0"/>
              <a:t>、</a:t>
            </a:r>
            <a:r>
              <a:rPr lang="en-US" altLang="ja-JP" sz="2400" dirty="0" smtClean="0"/>
              <a:t>while</a:t>
            </a:r>
            <a:r>
              <a:rPr lang="ja-JP" altLang="en-US" sz="2400" dirty="0" smtClean="0"/>
              <a:t>等で分岐しながら書くのが当たり前、いや、</a:t>
            </a:r>
            <a:r>
              <a:rPr lang="ja-JP" altLang="en-US" sz="5200" dirty="0" smtClean="0">
                <a:solidFill>
                  <a:srgbClr val="FFFF00"/>
                </a:solidFill>
              </a:rPr>
              <a:t>その方が</a:t>
            </a:r>
            <a:r>
              <a:rPr lang="ja-JP" altLang="en-US" sz="7800" dirty="0" smtClean="0">
                <a:solidFill>
                  <a:srgbClr val="FFFF00"/>
                </a:solidFill>
              </a:rPr>
              <a:t>判りやすい</a:t>
            </a:r>
            <a:r>
              <a:rPr lang="ja-JP" altLang="en-US" sz="5200" dirty="0" smtClean="0">
                <a:solidFill>
                  <a:srgbClr val="FFFF00"/>
                </a:solidFill>
              </a:rPr>
              <a:t>でしょ？</a:t>
            </a:r>
            <a:r>
              <a:rPr lang="ja-JP" altLang="en-US" sz="2400" dirty="0" smtClean="0"/>
              <a:t>」</a:t>
            </a:r>
            <a:endParaRPr kumimoji="1" lang="ja-JP" altLang="en-US" sz="2400" dirty="0"/>
          </a:p>
        </p:txBody>
      </p:sp>
      <p:sp>
        <p:nvSpPr>
          <p:cNvPr id="5" name="角丸四角形吹き出し 4"/>
          <p:cNvSpPr/>
          <p:nvPr/>
        </p:nvSpPr>
        <p:spPr>
          <a:xfrm>
            <a:off x="7470183" y="5709863"/>
            <a:ext cx="3502617" cy="1031901"/>
          </a:xfrm>
          <a:prstGeom prst="wedgeRoundRectCallout">
            <a:avLst>
              <a:gd name="adj1" fmla="val -43442"/>
              <a:gd name="adj2" fmla="val -89333"/>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dirty="0" smtClean="0">
                <a:latin typeface="HGP創英角ﾎﾟｯﾌﾟ体" panose="040B0A00000000000000" pitchFamily="50" charset="-128"/>
                <a:ea typeface="HGP創英角ﾎﾟｯﾌﾟ体" panose="040B0A00000000000000" pitchFamily="50" charset="-128"/>
              </a:rPr>
              <a:t>ＩＴ技術者やり直してください</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（ちなみに本当にあった怖い話）</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264691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ォータブル">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docProps/app.xml><?xml version="1.0" encoding="utf-8"?>
<Properties xmlns="http://schemas.openxmlformats.org/officeDocument/2006/extended-properties" xmlns:vt="http://schemas.openxmlformats.org/officeDocument/2006/docPropsVTypes">
  <Template>TC103457503[[fn=クォータブル]]</Template>
  <TotalTime>0</TotalTime>
  <Words>1291</Words>
  <Application>Microsoft Office PowerPoint</Application>
  <PresentationFormat>ワイド画面</PresentationFormat>
  <Paragraphs>113</Paragraphs>
  <Slides>25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25</vt:i4>
      </vt:variant>
    </vt:vector>
  </HeadingPairs>
  <TitlesOfParts>
    <vt:vector size="30" baseType="lpstr">
      <vt:lpstr>HGP創英角ﾎﾟｯﾌﾟ体</vt:lpstr>
      <vt:lpstr>ＭＳ ゴシック</vt:lpstr>
      <vt:lpstr>Century Gothic</vt:lpstr>
      <vt:lpstr>Wingdings 2</vt:lpstr>
      <vt:lpstr>クォータブル</vt:lpstr>
      <vt:lpstr>LINQ基本のキ</vt:lpstr>
      <vt:lpstr>や、やばい...</vt:lpstr>
      <vt:lpstr>気を取り直して、執筆しよう...</vt:lpstr>
      <vt:lpstr>こんなコードか。</vt:lpstr>
      <vt:lpstr>まぁ、難しくはない...</vt:lpstr>
      <vt:lpstr>見たような定型ロジックコード</vt:lpstr>
      <vt:lpstr>「全てはコントロール配下にあります。問題ありません」</vt:lpstr>
      <vt:lpstr>やめろぉ、クソコードぉ、ぶっとばすぞぉ</vt:lpstr>
      <vt:lpstr>コレクション操作はLINQで書け！！</vt:lpstr>
      <vt:lpstr>まだ納得が行かないのなら、物的証拠</vt:lpstr>
      <vt:lpstr>LINQは集合演算を（.NETの世界で）一般化したもの</vt:lpstr>
      <vt:lpstr>ロジックじゃない、集合の操作なんだ</vt:lpstr>
      <vt:lpstr>集合のまま、処理するんだ。雑念は捨てよ。</vt:lpstr>
      <vt:lpstr>もっと短く書ける</vt:lpstr>
      <vt:lpstr>クエリの読みかたは 「上から下へ」</vt:lpstr>
      <vt:lpstr>そろそろ強力に見えてくる</vt:lpstr>
      <vt:lpstr>サブクエリだって書ける。実は単なる判定式</vt:lpstr>
      <vt:lpstr>え？</vt:lpstr>
      <vt:lpstr>リファクタリングしよう</vt:lpstr>
      <vt:lpstr>LINQ誤解あるある</vt:lpstr>
      <vt:lpstr>でも、物の記事にはデータベースとの統合ががが</vt:lpstr>
      <vt:lpstr>LINQ誤解あるある その２</vt:lpstr>
      <vt:lpstr>標準の集合演算子がいっぱいあるよ</vt:lpstr>
      <vt:lpstr>速度は？と言ったら、お前はもう死んでいる</vt:lpstr>
      <vt:lpstr>Good LINQ!</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2014-03-29T13:42:44Z</dcterms:created>
  <dcterms:modified xsi:type="dcterms:W3CDTF">2014-03-29T13:43:02Z</dcterms:modified>
  <cp:contentStatus/>
</cp:coreProperties>
</file>