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id" ContentType="audio/mi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21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12/14/2013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12/14/2013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12/14/2013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12/14/2013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12/14/2013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 anchor="t" anchorCtr="0"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12/14/2013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12/14/2013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12/14/2013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12/14/2013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12/14/2013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12/14/2013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12/14/2013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12/14/2013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microsoft.com/office/2007/relationships/media" Target="../media/media1.mid"/><Relationship Id="rId1" Type="http://schemas.openxmlformats.org/officeDocument/2006/relationships/audio" Target="NULL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11970"/>
            <a:ext cx="12194731" cy="6134772"/>
          </a:xfrm>
          <a:prstGeom prst="rect">
            <a:avLst/>
          </a:prstGeom>
          <a:effectLst>
            <a:softEdge rad="558800"/>
          </a:effec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effectLst>
            <a:outerShdw blurRad="139700" dir="14400000">
              <a:srgbClr val="000000"/>
            </a:outerShdw>
          </a:effectLst>
        </p:spPr>
        <p:txBody>
          <a:bodyPr/>
          <a:lstStyle/>
          <a:p>
            <a:r>
              <a:rPr lang="ja-JP" altLang="en-US" sz="8000" dirty="0">
                <a:latin typeface="+mj-ea"/>
              </a:rPr>
              <a:t>山椒の味は大人の味</a:t>
            </a:r>
            <a:endParaRPr kumimoji="1" lang="ja-JP" altLang="en-US" sz="8000" dirty="0">
              <a:latin typeface="+mj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effectLst>
            <a:outerShdw blurRad="127000" dir="14400000">
              <a:srgbClr val="000000"/>
            </a:outerShdw>
          </a:effectLst>
        </p:spPr>
        <p:txBody>
          <a:bodyPr>
            <a:noAutofit/>
          </a:bodyPr>
          <a:lstStyle/>
          <a:p>
            <a:r>
              <a:rPr kumimoji="1" lang="en-US" altLang="ja-JP" sz="2400" dirty="0" smtClean="0"/>
              <a:t>NGK2013B – </a:t>
            </a:r>
            <a:r>
              <a:rPr kumimoji="1" lang="ja-JP" altLang="en-US" sz="2400" dirty="0" smtClean="0"/>
              <a:t>名古屋合同懇親会 </a:t>
            </a:r>
            <a:r>
              <a:rPr lang="en-US" altLang="ja-JP" sz="2400" dirty="0" smtClean="0"/>
              <a:t>2013</a:t>
            </a:r>
            <a:r>
              <a:rPr lang="ja-JP" altLang="en-US" sz="2400" dirty="0" smtClean="0"/>
              <a:t>忘年会</a:t>
            </a:r>
            <a:r>
              <a:rPr lang="en-US" altLang="ja-JP" sz="2400" dirty="0" smtClean="0"/>
              <a:t> – Kouji Matsui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@</a:t>
            </a:r>
            <a:r>
              <a:rPr lang="en-US" altLang="ja-JP" sz="2400" dirty="0" err="1" smtClean="0"/>
              <a:t>kekyo</a:t>
            </a:r>
            <a:endParaRPr kumimoji="1" lang="ja-JP" altLang="en-US" sz="24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0422" y="187361"/>
            <a:ext cx="3391967" cy="886065"/>
          </a:xfrm>
          <a:prstGeom prst="rect">
            <a:avLst/>
          </a:prstGeom>
          <a:effectLst>
            <a:outerShdw blurRad="215900" dist="38100" dir="2700000" algn="tl" rotWithShape="0">
              <a:prstClr val="black"/>
            </a:outerShdw>
          </a:effectLst>
        </p:spPr>
      </p:pic>
    </p:spTree>
    <p:extLst>
      <p:ext uri="{BB962C8B-B14F-4D97-AF65-F5344CB8AC3E}">
        <p14:creationId xmlns:p14="http://schemas.microsoft.com/office/powerpoint/2010/main" val="1260834077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これで多い日でも安心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74843" y="2456114"/>
            <a:ext cx="10242311" cy="3785652"/>
          </a:xfrm>
          <a:prstGeom prst="rect">
            <a:avLst/>
          </a:prstGeom>
          <a:solidFill>
            <a:schemeClr val="accent4">
              <a:lumMod val="5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000" dirty="0" err="1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var</a:t>
            </a:r>
            <a:r>
              <a:rPr kumimoji="1" lang="en-US" altLang="ja-JP" sz="2000" dirty="0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 </a:t>
            </a:r>
            <a:r>
              <a:rPr kumimoji="1" lang="en-US" altLang="ja-JP" sz="2000" dirty="0" err="1" smtClean="0">
                <a:effectLst>
                  <a:outerShdw blurRad="127000" algn="ctr" rotWithShape="0">
                    <a:prstClr val="black"/>
                  </a:outerShdw>
                </a:effectLst>
              </a:rPr>
              <a:t>hashSet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= </a:t>
            </a:r>
            <a:r>
              <a:rPr kumimoji="1" lang="en-US" altLang="ja-JP" sz="2000" dirty="0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new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</a:t>
            </a:r>
            <a:r>
              <a:rPr kumimoji="1" lang="en-US" altLang="ja-JP" sz="2000" dirty="0" err="1" smtClean="0">
                <a:effectLst>
                  <a:outerShdw blurRad="127000" algn="ctr" rotWithShape="0">
                    <a:prstClr val="black"/>
                  </a:outerShdw>
                </a:effectLst>
              </a:rPr>
              <a:t>HashSet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&lt;</a:t>
            </a:r>
            <a:r>
              <a:rPr kumimoji="1" lang="en-US" altLang="ja-JP" sz="20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UnaDon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&gt;(</a:t>
            </a:r>
            <a:r>
              <a:rPr kumimoji="1" lang="en-US" altLang="ja-JP" sz="2000" dirty="0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new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</a:t>
            </a:r>
            <a:r>
              <a:rPr kumimoji="1" lang="en-US" altLang="ja-JP" sz="2000" dirty="0" err="1" smtClean="0">
                <a:solidFill>
                  <a:srgbClr val="FF0000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ObjectReferenceEqualityComparer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());</a:t>
            </a:r>
          </a:p>
          <a:p>
            <a:endParaRPr kumimoji="1" lang="en-US" altLang="ja-JP" sz="2000" dirty="0" smtClean="0">
              <a:effectLst>
                <a:outerShdw blurRad="127000" algn="ctr" rotWithShape="0">
                  <a:prstClr val="black"/>
                </a:outerShdw>
              </a:effectLst>
            </a:endParaRPr>
          </a:p>
          <a:p>
            <a:r>
              <a:rPr kumimoji="1" lang="en-US" altLang="ja-JP" sz="2000" dirty="0" err="1" smtClean="0">
                <a:effectLst>
                  <a:outerShdw blurRad="127000" algn="ctr" rotWithShape="0">
                    <a:prstClr val="black"/>
                  </a:outerShdw>
                </a:effectLst>
              </a:rPr>
              <a:t>hashSet.Add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(</a:t>
            </a:r>
            <a:r>
              <a:rPr kumimoji="1" lang="en-US" altLang="ja-JP" sz="2000" dirty="0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new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</a:t>
            </a:r>
            <a:r>
              <a:rPr kumimoji="1" lang="en-US" altLang="ja-JP" sz="20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UnaDon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());</a:t>
            </a:r>
          </a:p>
          <a:p>
            <a:r>
              <a:rPr kumimoji="1" lang="en-US" altLang="ja-JP" sz="2000" dirty="0" err="1" smtClean="0">
                <a:effectLst>
                  <a:outerShdw blurRad="127000" algn="ctr" rotWithShape="0">
                    <a:prstClr val="black"/>
                  </a:outerShdw>
                </a:effectLst>
              </a:rPr>
              <a:t>hashSet.Add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(</a:t>
            </a:r>
            <a:r>
              <a:rPr kumimoji="1" lang="en-US" altLang="ja-JP" sz="2000" dirty="0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new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</a:t>
            </a:r>
            <a:r>
              <a:rPr kumimoji="1" lang="en-US" altLang="ja-JP" sz="2000" dirty="0" err="1">
                <a:solidFill>
                  <a:schemeClr val="accent1">
                    <a:lumMod val="75000"/>
                  </a:schemeClr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UnaDon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());</a:t>
            </a:r>
          </a:p>
          <a:p>
            <a:r>
              <a:rPr kumimoji="1" lang="en-US" altLang="ja-JP" sz="2000" dirty="0" err="1">
                <a:effectLst>
                  <a:outerShdw blurRad="127000" algn="ctr" rotWithShape="0">
                    <a:prstClr val="black"/>
                  </a:outerShdw>
                </a:effectLst>
              </a:rPr>
              <a:t>hashSet.Add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(</a:t>
            </a:r>
            <a:r>
              <a:rPr kumimoji="1" lang="en-US" altLang="ja-JP" sz="2000" dirty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new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 </a:t>
            </a:r>
            <a:r>
              <a:rPr kumimoji="1" lang="en-US" altLang="ja-JP" sz="2000" dirty="0" err="1">
                <a:solidFill>
                  <a:schemeClr val="accent1">
                    <a:lumMod val="75000"/>
                  </a:schemeClr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UnaDon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());</a:t>
            </a:r>
          </a:p>
          <a:p>
            <a:r>
              <a:rPr kumimoji="1" lang="en-US" altLang="ja-JP" sz="2000" dirty="0" err="1">
                <a:effectLst>
                  <a:outerShdw blurRad="127000" algn="ctr" rotWithShape="0">
                    <a:prstClr val="black"/>
                  </a:outerShdw>
                </a:effectLst>
              </a:rPr>
              <a:t>hashSet.Add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(</a:t>
            </a:r>
            <a:r>
              <a:rPr kumimoji="1" lang="en-US" altLang="ja-JP" sz="2000" dirty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new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 </a:t>
            </a:r>
            <a:r>
              <a:rPr kumimoji="1" lang="en-US" altLang="ja-JP" sz="2000" dirty="0" err="1">
                <a:solidFill>
                  <a:schemeClr val="accent1">
                    <a:lumMod val="75000"/>
                  </a:schemeClr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UnaDon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());</a:t>
            </a:r>
          </a:p>
          <a:p>
            <a:r>
              <a:rPr kumimoji="1" lang="en-US" altLang="ja-JP" sz="2000" dirty="0" err="1">
                <a:effectLst>
                  <a:outerShdw blurRad="127000" algn="ctr" rotWithShape="0">
                    <a:prstClr val="black"/>
                  </a:outerShdw>
                </a:effectLst>
              </a:rPr>
              <a:t>hashSet.Add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(</a:t>
            </a:r>
            <a:r>
              <a:rPr kumimoji="1" lang="en-US" altLang="ja-JP" sz="2000" dirty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new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 </a:t>
            </a:r>
            <a:r>
              <a:rPr kumimoji="1" lang="en-US" altLang="ja-JP" sz="2000" dirty="0" err="1">
                <a:solidFill>
                  <a:schemeClr val="accent1">
                    <a:lumMod val="75000"/>
                  </a:schemeClr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UnaDon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());</a:t>
            </a:r>
          </a:p>
          <a:p>
            <a:r>
              <a:rPr kumimoji="1" lang="en-US" altLang="ja-JP" sz="2000" dirty="0" err="1">
                <a:effectLst>
                  <a:outerShdw blurRad="127000" algn="ctr" rotWithShape="0">
                    <a:prstClr val="black"/>
                  </a:outerShdw>
                </a:effectLst>
              </a:rPr>
              <a:t>hashSet.Add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(</a:t>
            </a:r>
            <a:r>
              <a:rPr kumimoji="1" lang="en-US" altLang="ja-JP" sz="2000" dirty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new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 </a:t>
            </a:r>
            <a:r>
              <a:rPr kumimoji="1" lang="en-US" altLang="ja-JP" sz="2000" dirty="0" err="1">
                <a:solidFill>
                  <a:schemeClr val="accent1">
                    <a:lumMod val="75000"/>
                  </a:schemeClr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UnaDon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());</a:t>
            </a:r>
          </a:p>
          <a:p>
            <a:r>
              <a:rPr kumimoji="1" lang="en-US" altLang="ja-JP" sz="2000" dirty="0" err="1">
                <a:effectLst>
                  <a:outerShdw blurRad="127000" algn="ctr" rotWithShape="0">
                    <a:prstClr val="black"/>
                  </a:outerShdw>
                </a:effectLst>
              </a:rPr>
              <a:t>hashSet.Add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(</a:t>
            </a:r>
            <a:r>
              <a:rPr kumimoji="1" lang="en-US" altLang="ja-JP" sz="2000" dirty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new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 </a:t>
            </a:r>
            <a:r>
              <a:rPr kumimoji="1" lang="en-US" altLang="ja-JP" sz="2000" dirty="0" err="1">
                <a:solidFill>
                  <a:schemeClr val="accent1">
                    <a:lumMod val="75000"/>
                  </a:schemeClr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UnaDon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());</a:t>
            </a:r>
          </a:p>
          <a:p>
            <a:r>
              <a:rPr kumimoji="1" lang="en-US" altLang="ja-JP" sz="2000" dirty="0" err="1">
                <a:effectLst>
                  <a:outerShdw blurRad="127000" algn="ctr" rotWithShape="0">
                    <a:prstClr val="black"/>
                  </a:outerShdw>
                </a:effectLst>
              </a:rPr>
              <a:t>hashSet.Add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(</a:t>
            </a:r>
            <a:r>
              <a:rPr kumimoji="1" lang="en-US" altLang="ja-JP" sz="2000" dirty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new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 </a:t>
            </a:r>
            <a:r>
              <a:rPr kumimoji="1" lang="en-US" altLang="ja-JP" sz="2000" dirty="0" err="1">
                <a:solidFill>
                  <a:schemeClr val="accent1">
                    <a:lumMod val="75000"/>
                  </a:schemeClr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UnaDon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());</a:t>
            </a:r>
          </a:p>
          <a:p>
            <a:r>
              <a:rPr kumimoji="1" lang="en-US" altLang="ja-JP" sz="2000" dirty="0" err="1">
                <a:effectLst>
                  <a:outerShdw blurRad="127000" algn="ctr" rotWithShape="0">
                    <a:prstClr val="black"/>
                  </a:outerShdw>
                </a:effectLst>
              </a:rPr>
              <a:t>hashSet.Add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(</a:t>
            </a:r>
            <a:r>
              <a:rPr kumimoji="1" lang="en-US" altLang="ja-JP" sz="2000" dirty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new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 </a:t>
            </a:r>
            <a:r>
              <a:rPr kumimoji="1" lang="en-US" altLang="ja-JP" sz="2000" dirty="0" err="1">
                <a:solidFill>
                  <a:schemeClr val="accent1">
                    <a:lumMod val="75000"/>
                  </a:schemeClr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UnaDon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());</a:t>
            </a:r>
          </a:p>
          <a:p>
            <a:r>
              <a:rPr kumimoji="1" lang="en-US" altLang="ja-JP" sz="2000" dirty="0" err="1">
                <a:effectLst>
                  <a:outerShdw blurRad="127000" algn="ctr" rotWithShape="0">
                    <a:prstClr val="black"/>
                  </a:outerShdw>
                </a:effectLst>
              </a:rPr>
              <a:t>hashSet.Add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(</a:t>
            </a:r>
            <a:r>
              <a:rPr kumimoji="1" lang="en-US" altLang="ja-JP" sz="2000" dirty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new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 </a:t>
            </a:r>
            <a:r>
              <a:rPr kumimoji="1" lang="en-US" altLang="ja-JP" sz="2000" dirty="0" err="1">
                <a:solidFill>
                  <a:schemeClr val="accent1">
                    <a:lumMod val="75000"/>
                  </a:schemeClr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UnaDon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());</a:t>
            </a:r>
            <a:endParaRPr kumimoji="1" lang="en-US" altLang="ja-JP" sz="2000" dirty="0">
              <a:effectLst>
                <a:outerShdw blurRad="127000" algn="ctr" rotWithShape="0">
                  <a:prstClr val="black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1865667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ご静聴ありがとうございました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Advent LINQ</a:t>
            </a:r>
            <a:r>
              <a:rPr kumimoji="1" lang="ja-JP" altLang="en-US" dirty="0" smtClean="0"/>
              <a:t>やってます。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http://kekyo.wordpress.com/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5667" y="3372138"/>
            <a:ext cx="5244548" cy="2779610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7800111" y="4202957"/>
            <a:ext cx="30732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0" cap="none" spc="0" dirty="0" smtClean="0">
                <a:ln w="0"/>
                <a:gradFill>
                  <a:gsLst>
                    <a:gs pos="0">
                      <a:schemeClr val="accent4">
                        <a:lumMod val="75000"/>
                      </a:schemeClr>
                    </a:gs>
                    <a:gs pos="50000">
                      <a:srgbClr val="FFFF00"/>
                    </a:gs>
                    <a:gs pos="100000">
                      <a:schemeClr val="tx1"/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See you!</a:t>
            </a:r>
            <a:endParaRPr lang="ja-JP" altLang="en-US" sz="5400" b="0" cap="none" spc="0" dirty="0">
              <a:ln w="0"/>
              <a:gradFill>
                <a:gsLst>
                  <a:gs pos="0">
                    <a:schemeClr val="accent4">
                      <a:lumMod val="75000"/>
                    </a:schemeClr>
                  </a:gs>
                  <a:gs pos="50000">
                    <a:srgbClr val="FFFF00"/>
                  </a:gs>
                  <a:gs pos="100000">
                    <a:schemeClr val="tx1"/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0881" y="6355670"/>
            <a:ext cx="8961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おもちゃの行進曲</a:t>
            </a:r>
            <a:r>
              <a:rPr kumimoji="1" lang="en-US" altLang="ja-JP" sz="1400" dirty="0" smtClean="0"/>
              <a:t>@</a:t>
            </a:r>
            <a:r>
              <a:rPr kumimoji="1" lang="ja-JP" altLang="en-US" sz="1400" dirty="0" smtClean="0"/>
              <a:t>音楽研究所  </a:t>
            </a:r>
            <a:r>
              <a:rPr kumimoji="1" lang="en-US" altLang="ja-JP" sz="1400" dirty="0"/>
              <a:t>http://www.asahi-net.or.jp/~HB9T-KTD/music/Japan/Studio/midi.html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67187935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自己紹介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6836" y="2222287"/>
            <a:ext cx="9581322" cy="3636511"/>
          </a:xfrm>
        </p:spPr>
        <p:txBody>
          <a:bodyPr/>
          <a:lstStyle/>
          <a:p>
            <a:r>
              <a:rPr kumimoji="1" lang="en-US" altLang="ja-JP" dirty="0" err="1" smtClean="0"/>
              <a:t>kekyo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（けきょ）</a:t>
            </a:r>
            <a:endParaRPr kumimoji="1" lang="en-US" altLang="ja-JP" dirty="0" smtClean="0"/>
          </a:p>
          <a:p>
            <a:r>
              <a:rPr lang="ja-JP" altLang="en-US" dirty="0" smtClean="0"/>
              <a:t>会社やってます。現在はフレームワークのアーキテクトしています。</a:t>
            </a:r>
            <a:endParaRPr lang="en-US" altLang="ja-JP" dirty="0" smtClean="0"/>
          </a:p>
          <a:p>
            <a:r>
              <a:rPr kumimoji="1" lang="ja-JP" altLang="en-US" dirty="0"/>
              <a:t>主</a:t>
            </a:r>
            <a:r>
              <a:rPr kumimoji="1" lang="ja-JP" altLang="en-US" dirty="0" smtClean="0"/>
              <a:t>に</a:t>
            </a:r>
            <a:r>
              <a:rPr kumimoji="1" lang="en-US" altLang="ja-JP" dirty="0" smtClean="0"/>
              <a:t>.NET Framework C#</a:t>
            </a:r>
            <a:r>
              <a:rPr kumimoji="1" lang="ja-JP" altLang="en-US" dirty="0" smtClean="0"/>
              <a:t>使いです。</a:t>
            </a:r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とかアセンブラもやります。大体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から</a:t>
            </a:r>
            <a:r>
              <a:rPr kumimoji="1" lang="en-US" altLang="ja-JP" dirty="0" smtClean="0"/>
              <a:t>10</a:t>
            </a:r>
            <a:r>
              <a:rPr kumimoji="1" lang="ja-JP" altLang="en-US" dirty="0" err="1" smtClean="0"/>
              <a:t>まで</a:t>
            </a:r>
            <a:r>
              <a:rPr kumimoji="1" lang="ja-JP" altLang="en-US" dirty="0" smtClean="0"/>
              <a:t>全部やってしまうので、出来るだけ拘束具をはめてます。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2530" y="2222287"/>
            <a:ext cx="1302791" cy="1302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063343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山椒と言えば</a:t>
            </a:r>
            <a:r>
              <a:rPr kumimoji="1" lang="en-US" altLang="ja-JP" dirty="0" smtClean="0"/>
              <a:t>...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18712" y="2222287"/>
            <a:ext cx="5442388" cy="3356878"/>
          </a:xfrm>
        </p:spPr>
        <p:txBody>
          <a:bodyPr/>
          <a:lstStyle/>
          <a:p>
            <a:r>
              <a:rPr kumimoji="1" lang="ja-JP" altLang="en-US" dirty="0" smtClean="0"/>
              <a:t>やっぱりウナギですね。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ウナギは絶滅が危惧されているようで、名古屋人には残念なことです。</a:t>
            </a:r>
            <a:endParaRPr kumimoji="1" lang="en-US" altLang="ja-JP" dirty="0" smtClean="0"/>
          </a:p>
          <a:p>
            <a:r>
              <a:rPr lang="ja-JP" altLang="en-US" dirty="0" smtClean="0"/>
              <a:t>鰻丼にふりかける山椒は、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苦くも旨い、そういう話です。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7487" y="2222287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06787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.NET Framework</a:t>
            </a:r>
            <a:r>
              <a:rPr kumimoji="1" lang="ja-JP" altLang="en-US" dirty="0" smtClean="0"/>
              <a:t>の山椒とは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18712" y="2222288"/>
            <a:ext cx="10554574" cy="3089942"/>
          </a:xfrm>
        </p:spPr>
        <p:txBody>
          <a:bodyPr/>
          <a:lstStyle/>
          <a:p>
            <a:r>
              <a:rPr lang="ja-JP" altLang="en-US" dirty="0" smtClean="0"/>
              <a:t>オブジェクト参照の事ですよ、奥さん。</a:t>
            </a:r>
            <a:endParaRPr lang="en-US" altLang="ja-JP" dirty="0" smtClean="0"/>
          </a:p>
          <a:p>
            <a:r>
              <a:rPr kumimoji="1" lang="ja-JP" altLang="en-US" dirty="0" smtClean="0"/>
              <a:t>おいしいですなぁ。でも、独自の味付けのお蔭で、素材本来の参照が生かせないんですよ。</a:t>
            </a:r>
            <a:endParaRPr kumimoji="1" lang="en-US" altLang="ja-JP" dirty="0" smtClean="0"/>
          </a:p>
          <a:p>
            <a:r>
              <a:rPr lang="ja-JP" altLang="en-US" dirty="0" smtClean="0"/>
              <a:t>で、味付けって、何？</a:t>
            </a:r>
            <a:endParaRPr kumimoji="1" lang="en-US" altLang="ja-JP" dirty="0" smtClean="0"/>
          </a:p>
          <a:p>
            <a:r>
              <a:rPr kumimoji="1" lang="ja-JP" altLang="en-US" dirty="0" smtClean="0"/>
              <a:t>「</a:t>
            </a:r>
            <a:r>
              <a:rPr kumimoji="1" lang="en-US" altLang="ja-JP" dirty="0" smtClean="0">
                <a:solidFill>
                  <a:srgbClr val="FF0000"/>
                </a:solidFill>
              </a:rPr>
              <a:t>Equals</a:t>
            </a:r>
            <a:r>
              <a:rPr kumimoji="1" lang="ja-JP" altLang="en-US" dirty="0" smtClean="0"/>
              <a:t>」と「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GetHashCode</a:t>
            </a:r>
            <a:r>
              <a:rPr kumimoji="1" lang="ja-JP" altLang="en-US" dirty="0" smtClean="0"/>
              <a:t>」ですよ。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5491545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料理</a:t>
            </a:r>
            <a:r>
              <a:rPr lang="ja-JP" altLang="en-US" dirty="0" smtClean="0"/>
              <a:t>ごとの調味料♪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17052"/>
          </a:xfrm>
        </p:spPr>
        <p:txBody>
          <a:bodyPr/>
          <a:lstStyle/>
          <a:p>
            <a:r>
              <a:rPr kumimoji="1" lang="ja-JP" altLang="en-US" dirty="0" smtClean="0"/>
              <a:t>材料：</a:t>
            </a:r>
            <a:r>
              <a:rPr kumimoji="1" lang="en-US" altLang="ja-JP" dirty="0" smtClean="0"/>
              <a:t>Equals</a:t>
            </a:r>
            <a:r>
              <a:rPr lang="ja-JP" altLang="en-US" dirty="0"/>
              <a:t> </a:t>
            </a:r>
            <a:r>
              <a:rPr lang="ja-JP" altLang="en-US" dirty="0" smtClean="0"/>
              <a:t>              </a:t>
            </a:r>
            <a:r>
              <a:rPr lang="en-US" altLang="ja-JP" dirty="0" smtClean="0"/>
              <a:t>	: 1</a:t>
            </a:r>
            <a:r>
              <a:rPr lang="ja-JP" altLang="en-US" dirty="0" smtClean="0"/>
              <a:t>オーバーライド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          </a:t>
            </a:r>
            <a:r>
              <a:rPr lang="en-US" altLang="ja-JP" dirty="0" err="1" smtClean="0"/>
              <a:t>GetHashCode</a:t>
            </a:r>
            <a:r>
              <a:rPr lang="en-US" altLang="ja-JP" dirty="0"/>
              <a:t>	</a:t>
            </a:r>
            <a:r>
              <a:rPr lang="en-US" altLang="ja-JP" dirty="0" smtClean="0"/>
              <a:t>: 1</a:t>
            </a:r>
            <a:r>
              <a:rPr lang="ja-JP" altLang="en-US" dirty="0" smtClean="0"/>
              <a:t>オーバーライド</a:t>
            </a:r>
            <a:endParaRPr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39687" y="3432312"/>
            <a:ext cx="9647584" cy="2862322"/>
          </a:xfrm>
          <a:prstGeom prst="rect">
            <a:avLst/>
          </a:prstGeom>
          <a:solidFill>
            <a:schemeClr val="accent4">
              <a:lumMod val="5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solidFill>
                  <a:srgbClr val="0000FF"/>
                </a:solidFill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public override </a:t>
            </a:r>
            <a:r>
              <a:rPr kumimoji="1" lang="en-US" altLang="ja-JP" sz="2000" dirty="0" err="1">
                <a:solidFill>
                  <a:srgbClr val="0000FF"/>
                </a:solidFill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bool</a:t>
            </a:r>
            <a:r>
              <a:rPr kumimoji="1" lang="en-US" altLang="ja-JP" sz="2000" dirty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 Equals(</a:t>
            </a:r>
            <a:r>
              <a:rPr kumimoji="1" lang="en-US" altLang="ja-JP" sz="2000" dirty="0">
                <a:solidFill>
                  <a:srgbClr val="0000FF"/>
                </a:solidFill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object</a:t>
            </a:r>
            <a:r>
              <a:rPr kumimoji="1" lang="en-US" altLang="ja-JP" sz="2000" dirty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 </a:t>
            </a:r>
            <a:r>
              <a:rPr kumimoji="1" lang="en-US" altLang="ja-JP" sz="2000" dirty="0" err="1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obj</a:t>
            </a:r>
            <a:r>
              <a:rPr kumimoji="1" lang="en-US" altLang="ja-JP" sz="2000" dirty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)</a:t>
            </a:r>
            <a:br>
              <a:rPr kumimoji="1" lang="en-US" altLang="ja-JP" sz="2000" dirty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</a:br>
            <a:r>
              <a:rPr kumimoji="1" lang="en-US" altLang="ja-JP" sz="2000" dirty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{</a:t>
            </a:r>
            <a:br>
              <a:rPr kumimoji="1" lang="en-US" altLang="ja-JP" sz="2000" dirty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</a:br>
            <a:r>
              <a:rPr kumimoji="1" lang="en-US" altLang="ja-JP" sz="2000" dirty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    </a:t>
            </a:r>
            <a:r>
              <a:rPr kumimoji="1" lang="en-US" altLang="ja-JP" sz="2000" dirty="0">
                <a:solidFill>
                  <a:srgbClr val="0000FF"/>
                </a:solidFill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return</a:t>
            </a:r>
            <a:r>
              <a:rPr kumimoji="1" lang="en-US" altLang="ja-JP" sz="2000" dirty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 </a:t>
            </a:r>
            <a:r>
              <a:rPr kumimoji="1" lang="en-US" altLang="ja-JP" sz="2000" dirty="0" err="1" smtClean="0">
                <a:solidFill>
                  <a:srgbClr val="FF0000"/>
                </a:solidFill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unagi</a:t>
            </a:r>
            <a:r>
              <a:rPr kumimoji="1" lang="en-US" altLang="ja-JP" sz="2000" dirty="0" smtClean="0">
                <a:solidFill>
                  <a:srgbClr val="FF0000"/>
                </a:solidFill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_</a:t>
            </a:r>
            <a:r>
              <a:rPr kumimoji="1" lang="en-US" altLang="ja-JP" sz="2000" dirty="0" smtClean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.</a:t>
            </a:r>
            <a:r>
              <a:rPr kumimoji="1" lang="en-US" altLang="ja-JP" sz="2000" dirty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Equals</a:t>
            </a:r>
            <a:r>
              <a:rPr kumimoji="1" lang="en-US" altLang="ja-JP" sz="2000" dirty="0" smtClean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(</a:t>
            </a:r>
            <a:r>
              <a:rPr lang="en-US" altLang="ja-JP" sz="2000" dirty="0" smtClean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((</a:t>
            </a:r>
            <a:r>
              <a:rPr lang="en-US" altLang="ja-JP" sz="20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UnaDon</a:t>
            </a:r>
            <a:r>
              <a:rPr lang="en-US" altLang="ja-JP" sz="2000" dirty="0" smtClean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)</a:t>
            </a:r>
            <a:r>
              <a:rPr lang="en-US" altLang="ja-JP" sz="2000" dirty="0" err="1" smtClean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obj</a:t>
            </a:r>
            <a:r>
              <a:rPr lang="en-US" altLang="ja-JP" sz="2000" dirty="0" smtClean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).</a:t>
            </a:r>
            <a:r>
              <a:rPr kumimoji="1" lang="en-US" altLang="ja-JP" sz="2000" dirty="0" err="1" smtClean="0">
                <a:solidFill>
                  <a:srgbClr val="FF0000"/>
                </a:solidFill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unagi</a:t>
            </a:r>
            <a:r>
              <a:rPr lang="en-US" altLang="ja-JP" sz="2000" dirty="0" smtClean="0">
                <a:solidFill>
                  <a:srgbClr val="FF0000"/>
                </a:solidFill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_</a:t>
            </a:r>
            <a:r>
              <a:rPr lang="en-US" altLang="ja-JP" sz="2000" dirty="0" smtClean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);</a:t>
            </a:r>
            <a:r>
              <a:rPr kumimoji="1" lang="en-US" altLang="ja-JP" sz="2000" dirty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/>
            </a:r>
            <a:br>
              <a:rPr kumimoji="1" lang="en-US" altLang="ja-JP" sz="2000" dirty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</a:br>
            <a:r>
              <a:rPr kumimoji="1" lang="en-US" altLang="ja-JP" sz="2000" dirty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}</a:t>
            </a:r>
            <a:endParaRPr kumimoji="1" lang="ja-JP" altLang="en-US" sz="2000" dirty="0">
              <a:effectLst>
                <a:outerShdw blurRad="127000" dist="50800" dir="5400000" algn="ctr" rotWithShape="0">
                  <a:schemeClr val="bg1"/>
                </a:outerShdw>
              </a:effectLst>
            </a:endParaRPr>
          </a:p>
          <a:p>
            <a:endParaRPr kumimoji="1" lang="en-US" altLang="ja-JP" sz="2000" dirty="0" smtClean="0">
              <a:effectLst>
                <a:outerShdw blurRad="127000" dist="50800" dir="5400000" algn="ctr" rotWithShape="0">
                  <a:schemeClr val="bg1"/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en-US" altLang="ja-JP" sz="2000" dirty="0">
                <a:solidFill>
                  <a:srgbClr val="0000FF"/>
                </a:solidFill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public override </a:t>
            </a:r>
            <a:r>
              <a:rPr kumimoji="1" lang="en-US" altLang="ja-JP" sz="2000" dirty="0" err="1" smtClean="0">
                <a:solidFill>
                  <a:srgbClr val="0000FF"/>
                </a:solidFill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int</a:t>
            </a:r>
            <a:r>
              <a:rPr kumimoji="1" lang="en-US" altLang="ja-JP" sz="2000" dirty="0" smtClean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 </a:t>
            </a:r>
            <a:r>
              <a:rPr kumimoji="1" lang="en-US" altLang="ja-JP" sz="2000" dirty="0" err="1" smtClean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GetHashCode</a:t>
            </a:r>
            <a:r>
              <a:rPr kumimoji="1" lang="en-US" altLang="ja-JP" sz="2000" dirty="0" smtClean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()</a:t>
            </a:r>
            <a:r>
              <a:rPr kumimoji="1" lang="en-US" altLang="ja-JP" sz="2000" dirty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/>
            </a:r>
            <a:br>
              <a:rPr kumimoji="1" lang="en-US" altLang="ja-JP" sz="2000" dirty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</a:br>
            <a:r>
              <a:rPr kumimoji="1" lang="en-US" altLang="ja-JP" sz="2000" dirty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{</a:t>
            </a:r>
            <a:br>
              <a:rPr kumimoji="1" lang="en-US" altLang="ja-JP" sz="2000" dirty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</a:br>
            <a:r>
              <a:rPr kumimoji="1" lang="en-US" altLang="ja-JP" sz="2000" dirty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    </a:t>
            </a:r>
            <a:r>
              <a:rPr kumimoji="1" lang="en-US" altLang="ja-JP" sz="2000" dirty="0">
                <a:solidFill>
                  <a:srgbClr val="0000FF"/>
                </a:solidFill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return</a:t>
            </a:r>
            <a:r>
              <a:rPr kumimoji="1" lang="en-US" altLang="ja-JP" sz="2000" dirty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 </a:t>
            </a:r>
            <a:r>
              <a:rPr kumimoji="1" lang="en-US" altLang="ja-JP" sz="2000" dirty="0" err="1" smtClean="0">
                <a:solidFill>
                  <a:srgbClr val="FF0000"/>
                </a:solidFill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unagi</a:t>
            </a:r>
            <a:r>
              <a:rPr kumimoji="1" lang="en-US" altLang="ja-JP" sz="2000" dirty="0" smtClean="0">
                <a:solidFill>
                  <a:srgbClr val="FF0000"/>
                </a:solidFill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_</a:t>
            </a:r>
            <a:r>
              <a:rPr kumimoji="1" lang="en-US" altLang="ja-JP" sz="2000" dirty="0" smtClean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.</a:t>
            </a:r>
            <a:r>
              <a:rPr kumimoji="1" lang="en-US" altLang="ja-JP" sz="2000" dirty="0" err="1" smtClean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GetHashCode</a:t>
            </a:r>
            <a:r>
              <a:rPr kumimoji="1" lang="en-US" altLang="ja-JP" sz="2000" dirty="0" smtClean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(</a:t>
            </a:r>
            <a:r>
              <a:rPr lang="en-US" altLang="ja-JP" sz="2000" dirty="0" smtClean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);</a:t>
            </a:r>
            <a:r>
              <a:rPr kumimoji="1" lang="en-US" altLang="ja-JP" sz="2000" dirty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/>
            </a:r>
            <a:br>
              <a:rPr kumimoji="1" lang="en-US" altLang="ja-JP" sz="2000" dirty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</a:br>
            <a:r>
              <a:rPr kumimoji="1" lang="en-US" altLang="ja-JP" sz="2000" dirty="0" smtClean="0">
                <a:effectLst>
                  <a:outerShdw blurRad="127000" dist="50800" dir="5400000" algn="ctr" rotWithShape="0">
                    <a:schemeClr val="bg1"/>
                  </a:outerShdw>
                </a:effectLst>
              </a:rPr>
              <a:t>}</a:t>
            </a:r>
            <a:endParaRPr kumimoji="1" lang="ja-JP" altLang="en-US" sz="2000" dirty="0">
              <a:effectLst>
                <a:outerShdw blurRad="1270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5" name="parade_of_the_wooden_soldiers_hamster_theme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end="1312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206500" y="-127943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648075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>
                <p:cTn id="1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3" grpId="0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素材の味が知りたいよね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290617"/>
          </a:xfrm>
        </p:spPr>
        <p:txBody>
          <a:bodyPr/>
          <a:lstStyle/>
          <a:p>
            <a:r>
              <a:rPr kumimoji="1" lang="ja-JP" altLang="en-US" dirty="0" smtClean="0"/>
              <a:t>同じウナギかどうかを確認するには、「</a:t>
            </a:r>
            <a:r>
              <a:rPr kumimoji="1" lang="en-US" altLang="ja-JP" dirty="0" err="1" smtClean="0">
                <a:solidFill>
                  <a:srgbClr val="0000FF"/>
                </a:solidFill>
              </a:rPr>
              <a:t>object</a:t>
            </a:r>
            <a:r>
              <a:rPr kumimoji="1" lang="en-US" altLang="ja-JP" dirty="0" err="1" smtClean="0"/>
              <a:t>.ReferenceEquals</a:t>
            </a:r>
            <a:r>
              <a:rPr kumimoji="1" lang="ja-JP" altLang="en-US" dirty="0" smtClean="0"/>
              <a:t>」を使えばいい。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39687" y="3432312"/>
            <a:ext cx="9647584" cy="2246769"/>
          </a:xfrm>
          <a:prstGeom prst="rect">
            <a:avLst/>
          </a:prstGeom>
          <a:solidFill>
            <a:schemeClr val="accent4">
              <a:lumMod val="5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FF00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// </a:t>
            </a:r>
            <a:r>
              <a:rPr kumimoji="1" lang="ja-JP" altLang="en-US" sz="2000" dirty="0" smtClean="0">
                <a:solidFill>
                  <a:srgbClr val="00FF00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これは私の鰻丼？</a:t>
            </a:r>
            <a:endParaRPr kumimoji="1" lang="en-US" altLang="ja-JP" sz="2000" dirty="0" smtClean="0">
              <a:solidFill>
                <a:srgbClr val="00FF00"/>
              </a:solidFill>
              <a:effectLst>
                <a:outerShdw blurRad="127000" algn="ctr" rotWithShape="0">
                  <a:prstClr val="black"/>
                </a:outerShdw>
              </a:effectLst>
            </a:endParaRPr>
          </a:p>
          <a:p>
            <a:r>
              <a:rPr kumimoji="1" lang="en-US" altLang="ja-JP" sz="2000" dirty="0" err="1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var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unadon1 = </a:t>
            </a:r>
            <a:r>
              <a:rPr kumimoji="1" lang="en-US" altLang="ja-JP" sz="2000" dirty="0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new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</a:t>
            </a:r>
            <a:r>
              <a:rPr kumimoji="1" lang="en-US" altLang="ja-JP" sz="20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UnaDon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();</a:t>
            </a:r>
          </a:p>
          <a:p>
            <a:r>
              <a:rPr kumimoji="1" lang="en-US" altLang="ja-JP" sz="2000" dirty="0" err="1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var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unadon2 = unadon1;</a:t>
            </a:r>
          </a:p>
          <a:p>
            <a:r>
              <a:rPr kumimoji="1" lang="en-US" altLang="ja-JP" sz="2000" dirty="0" err="1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var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unadon3 = </a:t>
            </a:r>
            <a:r>
              <a:rPr kumimoji="1" lang="en-US" altLang="ja-JP" sz="2000" dirty="0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new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</a:t>
            </a:r>
            <a:r>
              <a:rPr kumimoji="1" lang="en-US" altLang="ja-JP" sz="20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UnaDon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();</a:t>
            </a:r>
          </a:p>
          <a:p>
            <a:endParaRPr kumimoji="1" lang="en-US" altLang="ja-JP" sz="2000" dirty="0" smtClean="0">
              <a:effectLst>
                <a:outerShdw blurRad="127000" algn="ctr" rotWithShape="0">
                  <a:prstClr val="black"/>
                </a:outerShdw>
              </a:effectLst>
            </a:endParaRPr>
          </a:p>
          <a:p>
            <a:r>
              <a:rPr kumimoji="1" lang="en-US" altLang="ja-JP" sz="20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Debug</a:t>
            </a:r>
            <a:r>
              <a:rPr kumimoji="1" lang="en-US" altLang="ja-JP" sz="2000" dirty="0" err="1" smtClean="0">
                <a:effectLst>
                  <a:outerShdw blurRad="127000" algn="ctr" rotWithShape="0">
                    <a:prstClr val="black"/>
                  </a:outerShdw>
                </a:effectLst>
              </a:rPr>
              <a:t>.Assert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(</a:t>
            </a:r>
            <a:r>
              <a:rPr kumimoji="1" lang="en-US" altLang="ja-JP" sz="2000" dirty="0" err="1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object</a:t>
            </a:r>
            <a:r>
              <a:rPr kumimoji="1" lang="en-US" altLang="ja-JP" sz="2000" dirty="0" err="1" smtClean="0">
                <a:effectLst>
                  <a:outerShdw blurRad="127000" algn="ctr" rotWithShape="0">
                    <a:prstClr val="black"/>
                  </a:outerShdw>
                </a:effectLst>
              </a:rPr>
              <a:t>.ReferenceEquals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(unadon1, unadon2) == </a:t>
            </a:r>
            <a:r>
              <a:rPr kumimoji="1" lang="en-US" altLang="ja-JP" sz="2000" dirty="0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true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);</a:t>
            </a:r>
          </a:p>
          <a:p>
            <a:r>
              <a:rPr kumimoji="1" lang="en-US" altLang="ja-JP" sz="2000" dirty="0" err="1">
                <a:solidFill>
                  <a:schemeClr val="accent1">
                    <a:lumMod val="75000"/>
                  </a:schemeClr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Debug</a:t>
            </a:r>
            <a:r>
              <a:rPr kumimoji="1" lang="en-US" altLang="ja-JP" sz="2000" dirty="0" err="1">
                <a:effectLst>
                  <a:outerShdw blurRad="127000" algn="ctr" rotWithShape="0">
                    <a:prstClr val="black"/>
                  </a:outerShdw>
                </a:effectLst>
              </a:rPr>
              <a:t>.Assert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(</a:t>
            </a:r>
            <a:r>
              <a:rPr kumimoji="1" lang="en-US" altLang="ja-JP" sz="2000" dirty="0" err="1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object</a:t>
            </a:r>
            <a:r>
              <a:rPr kumimoji="1" lang="en-US" altLang="ja-JP" sz="2000" dirty="0" err="1">
                <a:effectLst>
                  <a:outerShdw blurRad="127000" algn="ctr" rotWithShape="0">
                    <a:prstClr val="black"/>
                  </a:outerShdw>
                </a:effectLst>
              </a:rPr>
              <a:t>.ReferenceEquals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(unadon1, 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unadon3) == </a:t>
            </a:r>
            <a:r>
              <a:rPr kumimoji="1" lang="en-US" altLang="ja-JP" sz="2000" dirty="0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false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);</a:t>
            </a:r>
            <a:endParaRPr kumimoji="1" lang="en-US" altLang="ja-JP" sz="2000" dirty="0">
              <a:effectLst>
                <a:outerShdw blurRad="127000" algn="ctr" rotWithShape="0">
                  <a:prstClr val="black"/>
                </a:outerShdw>
              </a:effectLst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818712" y="5915228"/>
            <a:ext cx="10554574" cy="804649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で、参照のハッシュコードは？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6590062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加工されていると分からない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GetHashCode</a:t>
            </a:r>
            <a:r>
              <a:rPr lang="ja-JP" altLang="en-US" dirty="0" smtClean="0"/>
              <a:t>がオーバーライドされていると、本来の参照ハッシュコードを取得できなくなります。</a:t>
            </a:r>
            <a:endParaRPr lang="en-US" altLang="ja-JP" dirty="0" smtClean="0"/>
          </a:p>
          <a:p>
            <a:r>
              <a:rPr kumimoji="1" lang="ja-JP" altLang="en-US" dirty="0" smtClean="0"/>
              <a:t>そこで、名代秘伝の技を使うわけです。その名も「</a:t>
            </a:r>
            <a:r>
              <a:rPr kumimoji="1" lang="en-US" altLang="ja-JP" dirty="0" smtClean="0">
                <a:solidFill>
                  <a:srgbClr val="FF0000"/>
                </a:solidFill>
              </a:rPr>
              <a:t>Emit</a:t>
            </a:r>
            <a:r>
              <a:rPr kumimoji="1" lang="ja-JP" altLang="en-US" dirty="0" smtClean="0"/>
              <a:t>」。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39687" y="3919806"/>
            <a:ext cx="9647584" cy="2554545"/>
          </a:xfrm>
          <a:prstGeom prst="rect">
            <a:avLst/>
          </a:prstGeom>
          <a:solidFill>
            <a:schemeClr val="accent4">
              <a:lumMod val="5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FF00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// </a:t>
            </a:r>
            <a:r>
              <a:rPr kumimoji="1" lang="ja-JP" altLang="en-US" sz="2000" dirty="0" smtClean="0">
                <a:solidFill>
                  <a:srgbClr val="00FF00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動的にクラスとメソッドを作っちゃう</a:t>
            </a:r>
            <a:r>
              <a:rPr kumimoji="1" lang="ja-JP" altLang="en-US" sz="2000" dirty="0">
                <a:solidFill>
                  <a:srgbClr val="00FF00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。</a:t>
            </a:r>
            <a:r>
              <a:rPr kumimoji="1" lang="ja-JP" altLang="en-US" sz="2000" dirty="0" smtClean="0">
                <a:solidFill>
                  <a:srgbClr val="00FF00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取り合えず、イメージはこんな感じ</a:t>
            </a:r>
            <a:endParaRPr kumimoji="1" lang="en-US" altLang="ja-JP" sz="2000" dirty="0" smtClean="0">
              <a:solidFill>
                <a:srgbClr val="00FF00"/>
              </a:solidFill>
              <a:effectLst>
                <a:outerShdw blurRad="127000" algn="ctr" rotWithShape="0">
                  <a:prstClr val="black"/>
                </a:outerShdw>
              </a:effectLst>
            </a:endParaRPr>
          </a:p>
          <a:p>
            <a:r>
              <a:rPr kumimoji="1" lang="en-US" altLang="ja-JP" sz="2000" dirty="0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public static class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</a:t>
            </a:r>
            <a:r>
              <a:rPr kumimoji="1" lang="en-US" altLang="ja-JP" sz="2000" dirty="0" err="1" smtClean="0">
                <a:effectLst>
                  <a:outerShdw blurRad="127000" algn="ctr" rotWithShape="0">
                    <a:prstClr val="black"/>
                  </a:outerShdw>
                </a:effectLst>
              </a:rPr>
              <a:t>ObjectReference</a:t>
            </a:r>
            <a:endParaRPr kumimoji="1" lang="en-US" altLang="ja-JP" sz="2000" dirty="0" smtClean="0">
              <a:effectLst>
                <a:outerShdw blurRad="127000" algn="ctr" rotWithShape="0">
                  <a:prstClr val="black"/>
                </a:outerShdw>
              </a:effectLst>
            </a:endParaRPr>
          </a:p>
          <a:p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{</a:t>
            </a:r>
          </a:p>
          <a:p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     </a:t>
            </a:r>
            <a:r>
              <a:rPr kumimoji="1" lang="en-US" altLang="ja-JP" sz="2000" dirty="0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public static </a:t>
            </a:r>
            <a:r>
              <a:rPr kumimoji="1" lang="en-US" altLang="ja-JP" sz="2000" dirty="0" err="1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int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</a:t>
            </a:r>
            <a:r>
              <a:rPr kumimoji="1" lang="en-US" altLang="ja-JP" sz="2000" dirty="0" err="1" smtClean="0">
                <a:effectLst>
                  <a:outerShdw blurRad="127000" algn="ctr" rotWithShape="0">
                    <a:prstClr val="black"/>
                  </a:outerShdw>
                </a:effectLst>
              </a:rPr>
              <a:t>GetReferenceHashCode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(</a:t>
            </a:r>
            <a:r>
              <a:rPr kumimoji="1" lang="en-US" altLang="ja-JP" sz="2000" dirty="0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object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instance)</a:t>
            </a:r>
          </a:p>
          <a:p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     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{</a:t>
            </a:r>
          </a:p>
          <a:p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           </a:t>
            </a:r>
            <a:r>
              <a:rPr kumimoji="1" lang="en-US" altLang="ja-JP" sz="2000" dirty="0" smtClean="0">
                <a:solidFill>
                  <a:srgbClr val="00FF00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// </a:t>
            </a:r>
            <a:r>
              <a:rPr kumimoji="1" lang="ja-JP" altLang="en-US" sz="2000" dirty="0" smtClean="0">
                <a:solidFill>
                  <a:srgbClr val="00FF00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（</a:t>
            </a:r>
            <a:r>
              <a:rPr kumimoji="1" lang="en-US" altLang="ja-JP" sz="2000" dirty="0" smtClean="0">
                <a:solidFill>
                  <a:srgbClr val="00FF00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C#</a:t>
            </a:r>
            <a:r>
              <a:rPr kumimoji="1" lang="ja-JP" altLang="en-US" sz="2000" dirty="0" smtClean="0">
                <a:solidFill>
                  <a:srgbClr val="00FF00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では書けない、あんなことやこんなこと</a:t>
            </a:r>
            <a:r>
              <a:rPr kumimoji="1" lang="en-US" altLang="ja-JP" sz="2000" dirty="0" smtClean="0">
                <a:solidFill>
                  <a:srgbClr val="00FF00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...</a:t>
            </a:r>
            <a:r>
              <a:rPr kumimoji="1" lang="ja-JP" altLang="en-US" sz="2000" dirty="0" smtClean="0">
                <a:solidFill>
                  <a:srgbClr val="00FF00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）</a:t>
            </a:r>
            <a:endParaRPr kumimoji="1" lang="en-US" altLang="ja-JP" sz="2000" dirty="0" smtClean="0">
              <a:effectLst>
                <a:outerShdw blurRad="127000" algn="ctr" rotWithShape="0">
                  <a:prstClr val="black"/>
                </a:outerShdw>
              </a:effectLst>
            </a:endParaRPr>
          </a:p>
          <a:p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     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}</a:t>
            </a:r>
            <a:b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</a:b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}</a:t>
            </a:r>
            <a:endParaRPr kumimoji="1" lang="en-US" altLang="ja-JP" sz="2000" dirty="0">
              <a:effectLst>
                <a:outerShdw blurRad="127000" algn="ctr" rotWithShape="0">
                  <a:prstClr val="black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232975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下積みは省略して、秘伝のタレ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11035"/>
          </a:xfrm>
        </p:spPr>
        <p:txBody>
          <a:bodyPr/>
          <a:lstStyle/>
          <a:p>
            <a:r>
              <a:rPr lang="ja-JP" altLang="en-US" dirty="0"/>
              <a:t>「 </a:t>
            </a:r>
            <a:r>
              <a:rPr kumimoji="1" lang="en-US" altLang="ja-JP" dirty="0" err="1" smtClean="0">
                <a:solidFill>
                  <a:srgbClr val="0000FF"/>
                </a:solidFill>
              </a:rPr>
              <a:t>object</a:t>
            </a:r>
            <a:r>
              <a:rPr kumimoji="1" lang="en-US" altLang="ja-JP" dirty="0" err="1" smtClean="0"/>
              <a:t>.GetHashCode</a:t>
            </a:r>
            <a:r>
              <a:rPr kumimoji="1" lang="ja-JP" altLang="en-US" dirty="0" smtClean="0"/>
              <a:t>」は仮想メソッドです。</a:t>
            </a:r>
            <a:r>
              <a:rPr lang="ja-JP" altLang="en-US" dirty="0" smtClean="0"/>
              <a:t>これを呼び出す時は</a:t>
            </a:r>
            <a:r>
              <a:rPr lang="en-US" altLang="ja-JP" dirty="0" smtClean="0"/>
              <a:t>IL</a:t>
            </a:r>
            <a:r>
              <a:rPr lang="ja-JP" altLang="en-US" dirty="0" smtClean="0"/>
              <a:t>命令「</a:t>
            </a:r>
            <a:r>
              <a:rPr lang="en-US" altLang="ja-JP" dirty="0" err="1" smtClean="0">
                <a:solidFill>
                  <a:schemeClr val="accent4">
                    <a:lumMod val="75000"/>
                  </a:schemeClr>
                </a:solidFill>
              </a:rPr>
              <a:t>CallVirt</a:t>
            </a:r>
            <a:r>
              <a:rPr lang="ja-JP" altLang="en-US" dirty="0" smtClean="0"/>
              <a:t>」を使います。</a:t>
            </a:r>
            <a:endParaRPr lang="en-US" altLang="ja-JP" dirty="0" smtClean="0"/>
          </a:p>
          <a:p>
            <a:r>
              <a:rPr kumimoji="1" lang="ja-JP" altLang="en-US" dirty="0" smtClean="0"/>
              <a:t>しかし、ここでは掟を破って「</a:t>
            </a:r>
            <a:r>
              <a:rPr kumimoji="1" lang="en-US" altLang="ja-JP" dirty="0" smtClean="0">
                <a:solidFill>
                  <a:srgbClr val="FF0000"/>
                </a:solidFill>
              </a:rPr>
              <a:t>Call</a:t>
            </a:r>
            <a:r>
              <a:rPr kumimoji="1" lang="ja-JP" altLang="en-US" dirty="0" smtClean="0"/>
              <a:t>」を使う。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4886" y="3866797"/>
            <a:ext cx="10469218" cy="2862322"/>
          </a:xfrm>
          <a:prstGeom prst="rect">
            <a:avLst/>
          </a:prstGeom>
          <a:solidFill>
            <a:schemeClr val="accent4">
              <a:lumMod val="5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000" dirty="0" err="1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var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</a:t>
            </a:r>
            <a:r>
              <a:rPr kumimoji="1" lang="en-US" altLang="ja-JP" sz="2000" dirty="0" err="1" smtClean="0">
                <a:effectLst>
                  <a:outerShdw blurRad="127000" algn="ctr" rotWithShape="0">
                    <a:prstClr val="black"/>
                  </a:outerShdw>
                </a:effectLst>
              </a:rPr>
              <a:t>objectGetHashCodeMethod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= </a:t>
            </a:r>
            <a:r>
              <a:rPr kumimoji="1" lang="en-US" altLang="ja-JP" sz="2000" dirty="0" err="1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typeof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(</a:t>
            </a:r>
            <a:r>
              <a:rPr kumimoji="1" lang="en-US" altLang="ja-JP" sz="2000" dirty="0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object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).</a:t>
            </a:r>
            <a:r>
              <a:rPr kumimoji="1" lang="en-US" altLang="ja-JP" sz="2000" dirty="0" err="1" smtClean="0">
                <a:effectLst>
                  <a:outerShdw blurRad="127000" algn="ctr" rotWithShape="0">
                    <a:prstClr val="black"/>
                  </a:outerShdw>
                </a:effectLst>
              </a:rPr>
              <a:t>GetMethod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(“</a:t>
            </a:r>
            <a:r>
              <a:rPr kumimoji="1" lang="en-US" altLang="ja-JP" sz="2000" dirty="0" err="1" smtClean="0">
                <a:effectLst>
                  <a:outerShdw blurRad="127000" algn="ctr" rotWithShape="0">
                    <a:prstClr val="black"/>
                  </a:outerShdw>
                </a:effectLst>
              </a:rPr>
              <a:t>GetHashCode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”);</a:t>
            </a:r>
          </a:p>
          <a:p>
            <a:endParaRPr kumimoji="1" lang="en-US" altLang="ja-JP" sz="2000" dirty="0" smtClean="0">
              <a:effectLst>
                <a:outerShdw blurRad="127000" algn="ctr" rotWithShape="0">
                  <a:prstClr val="black"/>
                </a:outerShdw>
              </a:effectLst>
            </a:endParaRPr>
          </a:p>
          <a:p>
            <a:r>
              <a:rPr kumimoji="1" lang="en-US" altLang="ja-JP" sz="2000" dirty="0" err="1" smtClean="0">
                <a:effectLst>
                  <a:outerShdw blurRad="127000" algn="ctr" rotWithShape="0">
                    <a:prstClr val="black"/>
                  </a:outerShdw>
                </a:effectLst>
              </a:rPr>
              <a:t>ilGenerator.Emit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(</a:t>
            </a:r>
            <a:r>
              <a:rPr kumimoji="1" lang="en-US" altLang="ja-JP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OpCodes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.Ldarg_0);</a:t>
            </a:r>
          </a:p>
          <a:p>
            <a:r>
              <a:rPr kumimoji="1" lang="en-US" altLang="ja-JP" sz="2000" dirty="0" err="1" smtClean="0">
                <a:effectLst>
                  <a:outerShdw blurRad="127000" algn="ctr" rotWithShape="0">
                    <a:prstClr val="black"/>
                  </a:outerShdw>
                </a:effectLst>
              </a:rPr>
              <a:t>ilGenerator.Emit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(</a:t>
            </a:r>
            <a:r>
              <a:rPr kumimoji="1" lang="en-US" altLang="ja-JP" sz="20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OpCodes</a:t>
            </a:r>
            <a:r>
              <a:rPr kumimoji="1" lang="en-US" altLang="ja-JP" sz="2000" dirty="0" err="1" smtClean="0">
                <a:effectLst>
                  <a:outerShdw blurRad="127000" algn="ctr" rotWithShape="0">
                    <a:prstClr val="black"/>
                  </a:outerShdw>
                </a:effectLst>
              </a:rPr>
              <a:t>.</a:t>
            </a:r>
            <a:r>
              <a:rPr kumimoji="1" lang="en-US" altLang="ja-JP" sz="2000" b="1" dirty="0" err="1" smtClean="0">
                <a:solidFill>
                  <a:srgbClr val="FF0000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Call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, </a:t>
            </a:r>
            <a:r>
              <a:rPr kumimoji="1" lang="en-US" altLang="ja-JP" sz="2000" dirty="0" err="1" smtClean="0">
                <a:effectLst>
                  <a:outerShdw blurRad="127000" algn="ctr" rotWithShape="0">
                    <a:prstClr val="black"/>
                  </a:outerShdw>
                </a:effectLst>
              </a:rPr>
              <a:t>objectGetHashCodeMethod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);</a:t>
            </a:r>
          </a:p>
          <a:p>
            <a:r>
              <a:rPr kumimoji="1" lang="en-US" altLang="ja-JP" sz="2000" dirty="0" err="1" smtClean="0">
                <a:effectLst>
                  <a:outerShdw blurRad="127000" algn="ctr" rotWithShape="0">
                    <a:prstClr val="black"/>
                  </a:outerShdw>
                </a:effectLst>
              </a:rPr>
              <a:t>ilGenerator.Emit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(</a:t>
            </a:r>
            <a:r>
              <a:rPr kumimoji="1" lang="en-US" altLang="ja-JP" sz="20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OpCodes</a:t>
            </a:r>
            <a:r>
              <a:rPr kumimoji="1" lang="en-US" altLang="ja-JP" sz="2000" dirty="0" err="1" smtClean="0">
                <a:effectLst>
                  <a:outerShdw blurRad="127000" algn="ctr" rotWithShape="0">
                    <a:prstClr val="black"/>
                  </a:outerShdw>
                </a:effectLst>
              </a:rPr>
              <a:t>.Ret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);</a:t>
            </a:r>
          </a:p>
          <a:p>
            <a:endParaRPr kumimoji="1" lang="en-US" altLang="ja-JP" sz="2000" dirty="0">
              <a:effectLst>
                <a:outerShdw blurRad="127000" algn="ctr" rotWithShape="0">
                  <a:prstClr val="black"/>
                </a:outerShdw>
              </a:effectLst>
            </a:endParaRPr>
          </a:p>
          <a:p>
            <a:r>
              <a:rPr kumimoji="1" lang="en-US" altLang="ja-JP" sz="2000" dirty="0" err="1" smtClean="0">
                <a:effectLst>
                  <a:outerShdw blurRad="127000" algn="ctr" rotWithShape="0">
                    <a:prstClr val="black"/>
                  </a:outerShdw>
                </a:effectLst>
              </a:rPr>
              <a:t>getHashCodeDynamic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_ = (</a:t>
            </a:r>
            <a:r>
              <a:rPr kumimoji="1" lang="en-US" altLang="ja-JP" sz="20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Func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&lt;</a:t>
            </a:r>
            <a:r>
              <a:rPr kumimoji="1" lang="en-US" altLang="ja-JP" sz="2000" dirty="0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object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, </a:t>
            </a:r>
            <a:r>
              <a:rPr kumimoji="1" lang="en-US" altLang="ja-JP" sz="2000" dirty="0" err="1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int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&gt;)</a:t>
            </a:r>
            <a:r>
              <a:rPr kumimoji="1" lang="en-US" altLang="ja-JP" sz="20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Delegate</a:t>
            </a:r>
            <a:r>
              <a:rPr kumimoji="1" lang="en-US" altLang="ja-JP" sz="2000" dirty="0" err="1" smtClean="0">
                <a:effectLst>
                  <a:outerShdw blurRad="127000" algn="ctr" rotWithShape="0">
                    <a:prstClr val="black"/>
                  </a:outerShdw>
                </a:effectLst>
              </a:rPr>
              <a:t>.CreateDelegate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(</a:t>
            </a:r>
          </a:p>
          <a:p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 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  </a:t>
            </a:r>
            <a:r>
              <a:rPr kumimoji="1" lang="en-US" altLang="ja-JP" sz="2000" dirty="0" err="1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typeof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(</a:t>
            </a:r>
            <a:r>
              <a:rPr kumimoji="1" lang="en-US" altLang="ja-JP" sz="2000" dirty="0" err="1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Func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&lt;</a:t>
            </a:r>
            <a:r>
              <a:rPr kumimoji="1" lang="en-US" altLang="ja-JP" sz="2000" dirty="0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object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, </a:t>
            </a:r>
            <a:r>
              <a:rPr kumimoji="1" lang="en-US" altLang="ja-JP" sz="2000" dirty="0" err="1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int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&gt;),</a:t>
            </a:r>
          </a:p>
          <a:p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 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  </a:t>
            </a:r>
            <a:r>
              <a:rPr kumimoji="1" lang="en-US" altLang="ja-JP" sz="2000" dirty="0" err="1" smtClean="0">
                <a:effectLst>
                  <a:outerShdw blurRad="127000" algn="ctr" rotWithShape="0">
                    <a:prstClr val="black"/>
                  </a:outerShdw>
                </a:effectLst>
              </a:rPr>
              <a:t>typeBuilder.CreateType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().</a:t>
            </a:r>
            <a:r>
              <a:rPr kumimoji="1" lang="en-US" altLang="ja-JP" sz="2000" dirty="0" err="1" smtClean="0">
                <a:effectLst>
                  <a:outerShdw blurRad="127000" algn="ctr" rotWithShape="0">
                    <a:prstClr val="black"/>
                  </a:outerShdw>
                </a:effectLst>
              </a:rPr>
              <a:t>GetMethod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(“</a:t>
            </a:r>
            <a:r>
              <a:rPr kumimoji="1" lang="en-US" altLang="ja-JP" sz="2000" dirty="0" err="1" smtClean="0">
                <a:effectLst>
                  <a:outerShdw blurRad="127000" algn="ctr" rotWithShape="0">
                    <a:prstClr val="black"/>
                  </a:outerShdw>
                </a:effectLst>
              </a:rPr>
              <a:t>GetReferenceHashCode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”));</a:t>
            </a:r>
            <a:endParaRPr kumimoji="1" lang="en-US" altLang="ja-JP" sz="2000" dirty="0">
              <a:effectLst>
                <a:outerShdw blurRad="127000" algn="ctr" rotWithShape="0">
                  <a:prstClr val="black"/>
                </a:outerShdw>
              </a:effectLst>
            </a:endParaRPr>
          </a:p>
        </p:txBody>
      </p:sp>
      <p:sp>
        <p:nvSpPr>
          <p:cNvPr id="5" name="爆発 2 4"/>
          <p:cNvSpPr/>
          <p:nvPr/>
        </p:nvSpPr>
        <p:spPr>
          <a:xfrm>
            <a:off x="6892591" y="932413"/>
            <a:ext cx="4903304" cy="2433639"/>
          </a:xfrm>
          <a:prstGeom prst="irregularSeal2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bg1"/>
                </a:solidFill>
              </a:rPr>
              <a:t>え</a:t>
            </a:r>
            <a:r>
              <a:rPr kumimoji="1" lang="ja-JP" altLang="en-US" sz="2800" b="1" dirty="0" err="1" smtClean="0">
                <a:solidFill>
                  <a:schemeClr val="bg1"/>
                </a:solidFill>
              </a:rPr>
              <a:t>ええ</a:t>
            </a:r>
            <a:r>
              <a:rPr kumimoji="1" lang="ja-JP" altLang="en-US" sz="2800" b="1" dirty="0" smtClean="0">
                <a:solidFill>
                  <a:schemeClr val="bg1"/>
                </a:solidFill>
              </a:rPr>
              <a:t>？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1782078836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そして名工の治具へ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出来上がったデリゲートを「</a:t>
            </a:r>
            <a:r>
              <a:rPr kumimoji="1" lang="en-US" altLang="ja-JP" dirty="0" err="1" smtClean="0"/>
              <a:t>ObjectReferenceEqualityComparer</a:t>
            </a:r>
            <a:r>
              <a:rPr kumimoji="1" lang="ja-JP" altLang="en-US" dirty="0" smtClean="0"/>
              <a:t>」に組み込みます。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39687" y="3304253"/>
            <a:ext cx="10242311" cy="3477875"/>
          </a:xfrm>
          <a:prstGeom prst="rect">
            <a:avLst/>
          </a:prstGeom>
          <a:solidFill>
            <a:schemeClr val="accent4">
              <a:lumMod val="5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public sealed class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</a:t>
            </a:r>
            <a:r>
              <a:rPr kumimoji="1" lang="en-US" altLang="ja-JP" sz="2000" dirty="0" err="1" smtClean="0">
                <a:effectLst>
                  <a:outerShdw blurRad="127000" algn="ctr" rotWithShape="0">
                    <a:prstClr val="black"/>
                  </a:outerShdw>
                </a:effectLst>
              </a:rPr>
              <a:t>ObjectReferenceEqualityComparer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: </a:t>
            </a:r>
            <a:r>
              <a:rPr kumimoji="1" lang="en-US" altLang="ja-JP" sz="20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IEqualityComparer</a:t>
            </a:r>
            <a:endParaRPr kumimoji="1" lang="en-US" altLang="ja-JP" sz="2000" dirty="0" smtClean="0">
              <a:solidFill>
                <a:schemeClr val="accent1">
                  <a:lumMod val="75000"/>
                </a:schemeClr>
              </a:solidFill>
              <a:effectLst>
                <a:outerShdw blurRad="127000" algn="ctr" rotWithShape="0">
                  <a:prstClr val="black"/>
                </a:outerShdw>
              </a:effectLst>
            </a:endParaRPr>
          </a:p>
          <a:p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{</a:t>
            </a:r>
          </a:p>
          <a:p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     </a:t>
            </a:r>
            <a:r>
              <a:rPr kumimoji="1" lang="en-US" altLang="ja-JP" sz="2000" dirty="0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public </a:t>
            </a:r>
            <a:r>
              <a:rPr kumimoji="1" lang="en-US" altLang="ja-JP" sz="2000" dirty="0" err="1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int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</a:t>
            </a:r>
            <a:r>
              <a:rPr kumimoji="1" lang="en-US" altLang="ja-JP" sz="2000" dirty="0" err="1" smtClean="0">
                <a:effectLst>
                  <a:outerShdw blurRad="127000" algn="ctr" rotWithShape="0">
                    <a:prstClr val="black"/>
                  </a:outerShdw>
                </a:effectLst>
              </a:rPr>
              <a:t>GetHashCode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(</a:t>
            </a:r>
            <a:r>
              <a:rPr kumimoji="1" lang="en-US" altLang="ja-JP" sz="2000" dirty="0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object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instance)</a:t>
            </a:r>
          </a:p>
          <a:p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     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{</a:t>
            </a:r>
          </a:p>
          <a:p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           </a:t>
            </a:r>
            <a:r>
              <a:rPr kumimoji="1" lang="en-US" altLang="ja-JP" sz="2000" dirty="0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return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</a:t>
            </a:r>
            <a:r>
              <a:rPr kumimoji="1" lang="en-US" altLang="ja-JP" sz="2000" dirty="0" err="1">
                <a:solidFill>
                  <a:srgbClr val="FF0000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getHashCodeDynamic</a:t>
            </a:r>
            <a:r>
              <a:rPr kumimoji="1" lang="en-US" altLang="ja-JP" sz="2000" dirty="0" smtClean="0">
                <a:solidFill>
                  <a:srgbClr val="FF0000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_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(instance);</a:t>
            </a:r>
          </a:p>
          <a:p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    }</a:t>
            </a:r>
            <a:b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</a:b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 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   </a:t>
            </a:r>
            <a:r>
              <a:rPr kumimoji="1" lang="en-US" altLang="ja-JP" sz="2000" dirty="0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public </a:t>
            </a:r>
            <a:r>
              <a:rPr kumimoji="1" lang="en-US" altLang="ja-JP" sz="2000" dirty="0" err="1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bool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Equals (</a:t>
            </a:r>
            <a:r>
              <a:rPr kumimoji="1" lang="en-US" altLang="ja-JP" sz="2000" dirty="0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object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x, </a:t>
            </a:r>
            <a:r>
              <a:rPr kumimoji="1" lang="en-US" altLang="ja-JP" sz="2000" dirty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object</a:t>
            </a:r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 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y)</a:t>
            </a:r>
            <a:endParaRPr kumimoji="1" lang="en-US" altLang="ja-JP" sz="2000" dirty="0">
              <a:effectLst>
                <a:outerShdw blurRad="127000" algn="ctr" rotWithShape="0">
                  <a:prstClr val="black"/>
                </a:outerShdw>
              </a:effectLst>
            </a:endParaRPr>
          </a:p>
          <a:p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     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{</a:t>
            </a:r>
          </a:p>
          <a:p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 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          </a:t>
            </a:r>
            <a:r>
              <a:rPr kumimoji="1" lang="en-US" altLang="ja-JP" sz="2000" dirty="0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return </a:t>
            </a:r>
            <a:r>
              <a:rPr kumimoji="1" lang="en-US" altLang="ja-JP" sz="2000" dirty="0" err="1" smtClean="0">
                <a:solidFill>
                  <a:srgbClr val="0000FF"/>
                </a:solidFill>
                <a:effectLst>
                  <a:outerShdw blurRad="127000" algn="ctr" rotWithShape="0">
                    <a:prstClr val="black"/>
                  </a:outerShdw>
                </a:effectLst>
              </a:rPr>
              <a:t>object</a:t>
            </a:r>
            <a:r>
              <a:rPr kumimoji="1" lang="en-US" altLang="ja-JP" sz="2000" dirty="0" err="1" smtClean="0">
                <a:effectLst>
                  <a:outerShdw blurRad="127000" algn="ctr" rotWithShape="0">
                    <a:prstClr val="black"/>
                  </a:outerShdw>
                </a:effectLst>
              </a:rPr>
              <a:t>.ReferenceEquals</a:t>
            </a: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(x, y);</a:t>
            </a:r>
            <a:endParaRPr kumimoji="1" lang="en-US" altLang="ja-JP" sz="2000" dirty="0">
              <a:effectLst>
                <a:outerShdw blurRad="127000" algn="ctr" rotWithShape="0">
                  <a:prstClr val="black"/>
                </a:outerShdw>
              </a:effectLst>
            </a:endParaRPr>
          </a:p>
          <a:p>
            <a: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  <a:t>     }</a:t>
            </a:r>
            <a:br>
              <a:rPr kumimoji="1" lang="en-US" altLang="ja-JP" sz="2000" dirty="0">
                <a:effectLst>
                  <a:outerShdw blurRad="127000" algn="ctr" rotWithShape="0">
                    <a:prstClr val="black"/>
                  </a:outerShdw>
                </a:effectLst>
              </a:rPr>
            </a:br>
            <a:r>
              <a:rPr kumimoji="1" lang="en-US" altLang="ja-JP" sz="2000" dirty="0" smtClean="0">
                <a:effectLst>
                  <a:outerShdw blurRad="127000" algn="ctr" rotWithShape="0">
                    <a:prstClr val="black"/>
                  </a:outerShdw>
                </a:effectLst>
              </a:rPr>
              <a:t>}</a:t>
            </a:r>
            <a:endParaRPr kumimoji="1" lang="en-US" altLang="ja-JP" sz="2000" dirty="0">
              <a:effectLst>
                <a:outerShdw blurRad="127000" algn="ctr" rotWithShape="0">
                  <a:prstClr val="black"/>
                </a:outerShdw>
              </a:effectLst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8010157" y="4692007"/>
            <a:ext cx="3684104" cy="979923"/>
          </a:xfrm>
          <a:prstGeom prst="wedgeRoundRectCallout">
            <a:avLst>
              <a:gd name="adj1" fmla="val -69754"/>
              <a:gd name="adj2" fmla="val -39936"/>
              <a:gd name="adj3" fmla="val 16667"/>
            </a:avLst>
          </a:prstGeom>
          <a:solidFill>
            <a:schemeClr val="accent3">
              <a:lumMod val="75000"/>
            </a:schemeClr>
          </a:solidFill>
          <a:ln w="25400">
            <a:solidFill>
              <a:schemeClr val="accent3">
                <a:lumMod val="50000"/>
              </a:schemeClr>
            </a:solidFill>
          </a:ln>
          <a:effectLst>
            <a:outerShdw blurRad="190500" dist="38100" dir="2700000" sx="103000" sy="103000" algn="tl" rotWithShape="0">
              <a:prstClr val="black">
                <a:alpha val="3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err="1" smtClean="0"/>
              <a:t>うひょう</a:t>
            </a:r>
            <a:r>
              <a:rPr kumimoji="1" lang="ja-JP" altLang="en-US" sz="2400" dirty="0" smtClean="0"/>
              <a:t>ひょうひょう</a:t>
            </a:r>
            <a:r>
              <a:rPr kumimoji="1" lang="ja-JP" altLang="en-US" sz="2400" dirty="0"/>
              <a:t>ひ</a:t>
            </a:r>
          </a:p>
        </p:txBody>
      </p:sp>
    </p:spTree>
    <p:extLst>
      <p:ext uri="{BB962C8B-B14F-4D97-AF65-F5344CB8AC3E}">
        <p14:creationId xmlns:p14="http://schemas.microsoft.com/office/powerpoint/2010/main" val="1857989421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ォータブル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ユーザー定義 3">
      <a:majorFont>
        <a:latin typeface="Century Gothic"/>
        <a:ea typeface="HG丸ｺﾞｼｯｸM-PRO"/>
        <a:cs typeface=""/>
      </a:majorFont>
      <a:minorFont>
        <a:latin typeface="Century Gothic"/>
        <a:ea typeface="HG丸ｺﾞｼｯｸM-PRO"/>
        <a:cs typeface="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TC103457503[[fn=クォータブル]]</Template>
  <TotalTime>188</TotalTime>
  <Words>498</Words>
  <Application>Microsoft Office PowerPoint</Application>
  <PresentationFormat>ワイド画面</PresentationFormat>
  <Paragraphs>81</Paragraphs>
  <Slides>11</Slides>
  <Notes>0</Notes>
  <HiddenSlides>0</HiddenSlides>
  <MMClips>1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HG丸ｺﾞｼｯｸM-PRO</vt:lpstr>
      <vt:lpstr>ＭＳ Ｐゴシック</vt:lpstr>
      <vt:lpstr>Century Gothic</vt:lpstr>
      <vt:lpstr>Wingdings 2</vt:lpstr>
      <vt:lpstr>クォータブル</vt:lpstr>
      <vt:lpstr>山椒の味は大人の味</vt:lpstr>
      <vt:lpstr>自己紹介</vt:lpstr>
      <vt:lpstr>山椒と言えば...</vt:lpstr>
      <vt:lpstr>.NET Frameworkの山椒とは</vt:lpstr>
      <vt:lpstr>料理ごとの調味料♪</vt:lpstr>
      <vt:lpstr>素材の味が知りたいよね</vt:lpstr>
      <vt:lpstr>加工されていると分からない</vt:lpstr>
      <vt:lpstr>下積みは省略して、秘伝のタレ</vt:lpstr>
      <vt:lpstr>そして名工の治具へ</vt:lpstr>
      <vt:lpstr>これで多い日でも安心</vt:lpstr>
      <vt:lpstr>ご静聴ありがとうございました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山椒の味は大人の味</dc:title>
  <dc:creator>Matsui Kouji</dc:creator>
  <cp:lastModifiedBy>Matsui Kouji</cp:lastModifiedBy>
  <cp:revision>24</cp:revision>
  <dcterms:created xsi:type="dcterms:W3CDTF">2013-12-13T13:10:58Z</dcterms:created>
  <dcterms:modified xsi:type="dcterms:W3CDTF">2013-12-14T02:40:48Z</dcterms:modified>
</cp:coreProperties>
</file>