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84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278C-2C7A-4C7F-BF68-8ACC744A77F8}" type="datetimeFigureOut">
              <a:rPr kumimoji="1" lang="ja-JP" altLang="en-US" smtClean="0"/>
              <a:t>2014/11/8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FDAF-FC55-45B2-A9EE-D459F4C63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46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49806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33667"/>
            <a:ext cx="10571998" cy="970450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623535"/>
            <a:ext cx="10554574" cy="42352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kyo.net/" TargetMode="External"/><Relationship Id="rId2" Type="http://schemas.openxmlformats.org/officeDocument/2006/relationships/hyperlink" Target="https://github.com/kekyo/Pronama.ScrapingViewer.g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nama.azurewebsites.net/pronama/wallpape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はじめてのプロ生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9897" y="1623534"/>
            <a:ext cx="11193293" cy="1606049"/>
          </a:xfrm>
        </p:spPr>
        <p:txBody>
          <a:bodyPr/>
          <a:lstStyle/>
          <a:p>
            <a:r>
              <a:rPr lang="ja-JP" altLang="en-US" dirty="0"/>
              <a:t>噂</a:t>
            </a:r>
            <a:r>
              <a:rPr lang="ja-JP" altLang="en-US" dirty="0" smtClean="0"/>
              <a:t>に名高い</a:t>
            </a:r>
            <a:r>
              <a:rPr lang="ja-JP" altLang="en-US" dirty="0" smtClean="0">
                <a:solidFill>
                  <a:srgbClr val="FF0000"/>
                </a:solidFill>
              </a:rPr>
              <a:t>プロ生</a:t>
            </a:r>
            <a:r>
              <a:rPr lang="ja-JP" altLang="en-US" dirty="0" smtClean="0"/>
              <a:t>、どんなところか、そろそろ参加してみようかな。</a:t>
            </a:r>
            <a:endParaRPr lang="en-US" altLang="ja-JP" dirty="0" smtClean="0"/>
          </a:p>
          <a:p>
            <a:r>
              <a:rPr lang="ja-JP" altLang="en-US" dirty="0" smtClean="0"/>
              <a:t>先週まで登壇しまくりで、やっと解放された感。</a:t>
            </a:r>
            <a:r>
              <a:rPr lang="ja-JP" altLang="en-US" dirty="0" smtClean="0">
                <a:solidFill>
                  <a:srgbClr val="FFFF00"/>
                </a:solidFill>
              </a:rPr>
              <a:t>プロ生ちゃんでも眺めながら、まったりしよう</a:t>
            </a:r>
            <a:r>
              <a:rPr lang="en-US" altLang="ja-JP" dirty="0" smtClean="0"/>
              <a:t>…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02" y="4001311"/>
            <a:ext cx="9136949" cy="23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583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HttpClient</a:t>
            </a:r>
            <a:r>
              <a:rPr kumimoji="1" lang="ja-JP" altLang="en-US" dirty="0" smtClean="0"/>
              <a:t>クラスで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を取得！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23535"/>
            <a:ext cx="11092136" cy="1222141"/>
          </a:xfrm>
        </p:spPr>
        <p:txBody>
          <a:bodyPr/>
          <a:lstStyle/>
          <a:p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クラスを使おう！</a:t>
            </a:r>
            <a:r>
              <a:rPr lang="ja-JP" altLang="en-US" dirty="0" smtClean="0">
                <a:solidFill>
                  <a:srgbClr val="FFFF00"/>
                </a:solidFill>
              </a:rPr>
              <a:t>「</a:t>
            </a:r>
            <a:r>
              <a:rPr lang="en-US" altLang="ja-JP" dirty="0" err="1" smtClean="0">
                <a:solidFill>
                  <a:srgbClr val="FFFF00"/>
                </a:solidFill>
              </a:rPr>
              <a:t>NuGet</a:t>
            </a:r>
            <a:r>
              <a:rPr lang="ja-JP" altLang="en-US" dirty="0" smtClean="0">
                <a:solidFill>
                  <a:srgbClr val="FFFF00"/>
                </a:solidFill>
              </a:rPr>
              <a:t>」</a:t>
            </a:r>
            <a:r>
              <a:rPr lang="ja-JP" altLang="en-US" dirty="0" smtClean="0"/>
              <a:t>で簡単インストール！</a:t>
            </a:r>
            <a:endParaRPr lang="en-US" altLang="ja-JP" dirty="0" smtClean="0"/>
          </a:p>
          <a:p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は非同期でダウンロード。大丈夫、スレッドとか操作しないよ。</a:t>
            </a:r>
            <a:r>
              <a:rPr kumimoji="1" lang="en-US" altLang="ja-JP" dirty="0" err="1" smtClean="0">
                <a:solidFill>
                  <a:srgbClr val="00B0F0"/>
                </a:solidFill>
              </a:rPr>
              <a:t>async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solidFill>
                  <a:srgbClr val="00B0F0"/>
                </a:solidFill>
              </a:rPr>
              <a:t>await</a:t>
            </a:r>
            <a:r>
              <a:rPr kumimoji="1" lang="ja-JP" altLang="en-US" dirty="0" smtClean="0"/>
              <a:t>でサクッと実現！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473" y="2940888"/>
            <a:ext cx="7044375" cy="8484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0" y="3993467"/>
            <a:ext cx="9948840" cy="17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487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SgmlReader</a:t>
            </a:r>
            <a:r>
              <a:rPr kumimoji="1" lang="ja-JP" altLang="en-US" dirty="0" smtClean="0"/>
              <a:t>を使って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XML</a:t>
            </a:r>
            <a:r>
              <a:rPr kumimoji="1" lang="ja-JP" altLang="en-US" dirty="0" smtClean="0"/>
              <a:t>に変換！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23535"/>
            <a:ext cx="10554574" cy="1490156"/>
          </a:xfrm>
        </p:spPr>
        <p:txBody>
          <a:bodyPr/>
          <a:lstStyle/>
          <a:p>
            <a:r>
              <a:rPr kumimoji="1" lang="en-US" altLang="ja-JP" dirty="0" err="1" smtClean="0"/>
              <a:t>SgmlReader</a:t>
            </a:r>
            <a:r>
              <a:rPr kumimoji="1" lang="ja-JP" altLang="en-US" dirty="0" smtClean="0"/>
              <a:t>を使うと、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を解析して</a:t>
            </a:r>
            <a:r>
              <a:rPr kumimoji="1" lang="en-US" altLang="ja-JP" dirty="0" smtClean="0"/>
              <a:t>XML</a:t>
            </a:r>
            <a:r>
              <a:rPr lang="ja-JP" altLang="en-US" dirty="0"/>
              <a:t>リーダ</a:t>
            </a:r>
            <a:r>
              <a:rPr lang="ja-JP" altLang="en-US" dirty="0" smtClean="0"/>
              <a:t>ーのようにふるまわせることが出来るよ！</a:t>
            </a:r>
            <a:endParaRPr lang="en-US" altLang="ja-JP" dirty="0" smtClean="0"/>
          </a:p>
          <a:p>
            <a:r>
              <a:rPr kumimoji="1" lang="ja-JP" altLang="en-US" dirty="0" err="1" smtClean="0"/>
              <a:t>するとすると</a:t>
            </a:r>
            <a:r>
              <a:rPr kumimoji="1" lang="ja-JP" altLang="en-US" dirty="0" smtClean="0"/>
              <a:t>、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XDocument</a:t>
            </a:r>
            <a:r>
              <a:rPr kumimoji="1" lang="ja-JP" altLang="en-US" dirty="0" smtClean="0"/>
              <a:t>に変換出来ちゃう。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XML</a:t>
            </a:r>
            <a:r>
              <a:rPr kumimoji="1" lang="ja-JP" altLang="en-US" dirty="0" smtClean="0"/>
              <a:t>になってしまえば、中身を調べる方法は沢山ある！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6" y="3230586"/>
            <a:ext cx="8227533" cy="35138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44" y="2908360"/>
            <a:ext cx="4865302" cy="9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557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LINQ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a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タグ</a:t>
            </a:r>
            <a:r>
              <a:rPr kumimoji="1" lang="ja-JP" altLang="en-US" dirty="0" smtClean="0"/>
              <a:t>を抽出するよ！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281" y="1623536"/>
            <a:ext cx="10554574" cy="473622"/>
          </a:xfrm>
        </p:spPr>
        <p:txBody>
          <a:bodyPr/>
          <a:lstStyle/>
          <a:p>
            <a:r>
              <a:rPr lang="en-US" altLang="ja-JP" dirty="0" smtClean="0"/>
              <a:t>XML</a:t>
            </a:r>
            <a:r>
              <a:rPr lang="ja-JP" altLang="en-US" dirty="0" smtClean="0"/>
              <a:t>のネストしたタグ構造も、簡単に辿れるよ！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81" y="2226366"/>
            <a:ext cx="11853676" cy="43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460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ja-JP" altLang="en-US" dirty="0" smtClean="0">
                <a:solidFill>
                  <a:srgbClr val="FF0000"/>
                </a:solidFill>
              </a:rPr>
              <a:t>タグ</a:t>
            </a:r>
            <a:r>
              <a:rPr lang="ja-JP" altLang="en-US" dirty="0" smtClean="0"/>
              <a:t>の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から画像をダウンロードするよ！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44022"/>
            <a:ext cx="8335227" cy="82837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画像のダウンロードも</a:t>
            </a:r>
            <a:r>
              <a:rPr kumimoji="1" lang="en-US" altLang="ja-JP" dirty="0" err="1" smtClean="0"/>
              <a:t>HttpClient</a:t>
            </a:r>
            <a:r>
              <a:rPr kumimoji="1" lang="ja-JP" altLang="en-US" dirty="0" smtClean="0"/>
              <a:t>で！</a:t>
            </a:r>
            <a:endParaRPr kumimoji="1" lang="en-US" altLang="ja-JP" dirty="0" smtClean="0"/>
          </a:p>
          <a:p>
            <a:r>
              <a:rPr lang="ja-JP" altLang="en-US" dirty="0" smtClean="0"/>
              <a:t>インメモリで画像をデコードして、</a:t>
            </a:r>
            <a:r>
              <a:rPr lang="en-US" altLang="ja-JP" dirty="0" err="1" smtClean="0">
                <a:solidFill>
                  <a:srgbClr val="FFFF00"/>
                </a:solidFill>
              </a:rPr>
              <a:t>ImageSource</a:t>
            </a:r>
            <a:r>
              <a:rPr lang="ja-JP" altLang="en-US" dirty="0" smtClean="0"/>
              <a:t>に変換するよ！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6" y="2501600"/>
            <a:ext cx="10223698" cy="416755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013174" y="3769875"/>
            <a:ext cx="755374" cy="334986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265868" y="3140765"/>
            <a:ext cx="4462306" cy="836359"/>
          </a:xfrm>
          <a:prstGeom prst="wedgeRoundRectCallout">
            <a:avLst>
              <a:gd name="adj1" fmla="val -63072"/>
              <a:gd name="adj2" fmla="val 395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ワーカースレッドで動かしているから、非同期メソッドを同期的に待機してるよ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197451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17" y="2144610"/>
            <a:ext cx="8133024" cy="20408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画面に表示！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0000" y="1542255"/>
            <a:ext cx="10554574" cy="631985"/>
          </a:xfrm>
        </p:spPr>
        <p:txBody>
          <a:bodyPr/>
          <a:lstStyle/>
          <a:p>
            <a:r>
              <a:rPr kumimoji="1" lang="en-US" altLang="ja-JP" dirty="0" smtClean="0"/>
              <a:t>XAML</a:t>
            </a:r>
            <a:r>
              <a:rPr kumimoji="1" lang="ja-JP" altLang="en-US" dirty="0" smtClean="0"/>
              <a:t>の強力な機能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「データバインディング」</a:t>
            </a:r>
            <a:r>
              <a:rPr kumimoji="1" lang="ja-JP" altLang="en-US" dirty="0" smtClean="0"/>
              <a:t>を使えば、コレクションに</a:t>
            </a:r>
            <a:r>
              <a:rPr kumimoji="1" lang="en-US" altLang="ja-JP" dirty="0" smtClean="0"/>
              <a:t>Add</a:t>
            </a:r>
            <a:r>
              <a:rPr kumimoji="1" lang="ja-JP" altLang="en-US" dirty="0" smtClean="0"/>
              <a:t>するだけ！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198" y="4389120"/>
            <a:ext cx="7825484" cy="230781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008529" y="3655127"/>
            <a:ext cx="1729890" cy="231073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8563334" y="4389120"/>
            <a:ext cx="2998746" cy="263645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003151" y="3643181"/>
            <a:ext cx="1895190" cy="269913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526394" y="5827082"/>
            <a:ext cx="2830528" cy="284351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曲線コネクタ 10"/>
          <p:cNvCxnSpPr>
            <a:stCxn id="6" idx="2"/>
            <a:endCxn id="7" idx="1"/>
          </p:cNvCxnSpPr>
          <p:nvPr/>
        </p:nvCxnSpPr>
        <p:spPr>
          <a:xfrm rot="16200000" flipH="1">
            <a:off x="4901033" y="858641"/>
            <a:ext cx="634743" cy="6689860"/>
          </a:xfrm>
          <a:prstGeom prst="curvedConnector2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線コネクタ 12"/>
          <p:cNvCxnSpPr>
            <a:stCxn id="8" idx="2"/>
            <a:endCxn id="9" idx="0"/>
          </p:cNvCxnSpPr>
          <p:nvPr/>
        </p:nvCxnSpPr>
        <p:spPr>
          <a:xfrm rot="16200000" flipH="1">
            <a:off x="5489208" y="4374632"/>
            <a:ext cx="1913988" cy="990912"/>
          </a:xfrm>
          <a:prstGeom prst="curvedConnector3">
            <a:avLst/>
          </a:prstGeom>
          <a:ln w="38100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1103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006" y="2487706"/>
            <a:ext cx="2039641" cy="40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8749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高速化！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054" y="1542255"/>
            <a:ext cx="10554574" cy="631985"/>
          </a:xfrm>
        </p:spPr>
        <p:txBody>
          <a:bodyPr/>
          <a:lstStyle/>
          <a:p>
            <a:r>
              <a:rPr kumimoji="1" lang="ja-JP" altLang="en-US" dirty="0" smtClean="0"/>
              <a:t>非同期なんだから、並列でダウンロードさせたいよね！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11602"/>
            <a:ext cx="7948257" cy="2051164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4529064" y="4854387"/>
            <a:ext cx="1226277" cy="295837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9" y="2244351"/>
            <a:ext cx="8133024" cy="2040871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11729" y="5136777"/>
            <a:ext cx="3574471" cy="1264023"/>
          </a:xfrm>
          <a:prstGeom prst="wedgeRoundRectCallout">
            <a:avLst>
              <a:gd name="adj1" fmla="val 68583"/>
              <a:gd name="adj2" fmla="val -432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Task.WhenAll</a:t>
            </a:r>
            <a:r>
              <a:rPr kumimoji="1" lang="ja-JP" altLang="en-US" dirty="0" smtClean="0"/>
              <a:t>を使って、全ての</a:t>
            </a:r>
            <a:r>
              <a:rPr kumimoji="1" lang="en-US" altLang="ja-JP" dirty="0" smtClean="0"/>
              <a:t>Task</a:t>
            </a:r>
            <a:r>
              <a:rPr kumimoji="1" lang="ja-JP" altLang="en-US" dirty="0" smtClean="0"/>
              <a:t>を同時に待つよ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（地味に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使ってるよ）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8134889" y="3661726"/>
            <a:ext cx="2716888" cy="743743"/>
          </a:xfrm>
          <a:prstGeom prst="wedgeRoundRectCallout">
            <a:avLst>
              <a:gd name="adj1" fmla="val -45946"/>
              <a:gd name="adj2" fmla="val 9445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処理全体を非同期で！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7016188" y="4854387"/>
            <a:ext cx="1226277" cy="295837"/>
          </a:xfrm>
          <a:prstGeom prst="roundRect">
            <a:avLst>
              <a:gd name="adj" fmla="val 22722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20634032">
            <a:off x="4794034" y="3710382"/>
            <a:ext cx="957921" cy="9498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918976" y="887866"/>
            <a:ext cx="1680882" cy="4325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918976" y="1320368"/>
            <a:ext cx="1680882" cy="4325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918976" y="1752870"/>
            <a:ext cx="1680882" cy="4325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918976" y="2182821"/>
            <a:ext cx="1680882" cy="4325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201621" y="887866"/>
            <a:ext cx="1680882" cy="4325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</a:t>
            </a:r>
            <a:r>
              <a:rPr kumimoji="1" lang="en-US" altLang="ja-JP" dirty="0" smtClean="0"/>
              <a:t>Task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9201621" y="1320368"/>
            <a:ext cx="1680882" cy="4325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非同期</a:t>
            </a:r>
            <a:r>
              <a:rPr kumimoji="1" lang="en-US" altLang="ja-JP" dirty="0"/>
              <a:t>Task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9201621" y="1752870"/>
            <a:ext cx="1680882" cy="4325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非同期</a:t>
            </a:r>
            <a:r>
              <a:rPr kumimoji="1" lang="en-US" altLang="ja-JP" dirty="0" smtClean="0"/>
              <a:t>Task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9201621" y="2182821"/>
            <a:ext cx="1680882" cy="4325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非同期</a:t>
            </a:r>
            <a:r>
              <a:rPr kumimoji="1" lang="en-US" altLang="ja-JP" dirty="0"/>
              <a:t>Task</a:t>
            </a:r>
            <a:endParaRPr kumimoji="1" lang="ja-JP" altLang="en-US" dirty="0"/>
          </a:p>
        </p:txBody>
      </p:sp>
      <p:sp>
        <p:nvSpPr>
          <p:cNvPr id="25" name="下矢印 24"/>
          <p:cNvSpPr/>
          <p:nvPr/>
        </p:nvSpPr>
        <p:spPr>
          <a:xfrm rot="16200000">
            <a:off x="8389310" y="1284599"/>
            <a:ext cx="957921" cy="9498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中かっこ 25"/>
          <p:cNvSpPr/>
          <p:nvPr/>
        </p:nvSpPr>
        <p:spPr>
          <a:xfrm>
            <a:off x="11064722" y="789920"/>
            <a:ext cx="317276" cy="2003210"/>
          </a:xfrm>
          <a:prstGeom prst="rightBrac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10585525" y="1412472"/>
            <a:ext cx="241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  <a:effectLst>
                  <a:outerShdw blurRad="215900" sx="102000" sy="102000" algn="ctr" rotWithShape="0">
                    <a:prstClr val="black">
                      <a:alpha val="51000"/>
                    </a:prstClr>
                  </a:outerShdw>
                </a:effectLst>
              </a:rPr>
              <a:t>Task.WhenAll</a:t>
            </a:r>
            <a:endParaRPr kumimoji="1" lang="ja-JP" altLang="en-US" sz="2400" dirty="0">
              <a:solidFill>
                <a:srgbClr val="0070C0"/>
              </a:solidFill>
              <a:effectLst>
                <a:outerShdw blurRad="215900" sx="102000" sy="102000" algn="ctr" rotWithShape="0">
                  <a:prstClr val="black">
                    <a:alpha val="5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6750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659" y="2478679"/>
            <a:ext cx="1950889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40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5448" y="1623535"/>
            <a:ext cx="8625052" cy="3492375"/>
          </a:xfrm>
        </p:spPr>
        <p:txBody>
          <a:bodyPr/>
          <a:lstStyle/>
          <a:p>
            <a:r>
              <a:rPr kumimoji="1" lang="ja-JP" altLang="en-US" dirty="0" smtClean="0"/>
              <a:t>ウェブサイトから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をダウンロードしてきて、中身を解析する事を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「スクレイピング」</a:t>
            </a:r>
            <a:r>
              <a:rPr kumimoji="1" lang="ja-JP" altLang="en-US" dirty="0" smtClean="0"/>
              <a:t>といいます。</a:t>
            </a:r>
            <a:endParaRPr kumimoji="1" lang="en-US" altLang="ja-JP" dirty="0" smtClean="0"/>
          </a:p>
          <a:p>
            <a:r>
              <a:rPr lang="en-US" altLang="ja-JP" dirty="0" smtClean="0"/>
              <a:t>.NET</a:t>
            </a:r>
            <a:r>
              <a:rPr lang="ja-JP" altLang="en-US" dirty="0" smtClean="0"/>
              <a:t>の世界では、</a:t>
            </a:r>
            <a:r>
              <a:rPr lang="ja-JP" altLang="en-US" dirty="0" smtClean="0">
                <a:solidFill>
                  <a:srgbClr val="FFFF00"/>
                </a:solidFill>
              </a:rPr>
              <a:t>「</a:t>
            </a:r>
            <a:r>
              <a:rPr lang="en-US" altLang="ja-JP" dirty="0" err="1" smtClean="0">
                <a:solidFill>
                  <a:srgbClr val="FFFF00"/>
                </a:solidFill>
              </a:rPr>
              <a:t>SgmlReader</a:t>
            </a:r>
            <a:r>
              <a:rPr lang="ja-JP" altLang="en-US" dirty="0" smtClean="0">
                <a:solidFill>
                  <a:srgbClr val="FFFF00"/>
                </a:solidFill>
              </a:rPr>
              <a:t>」</a:t>
            </a:r>
            <a:r>
              <a:rPr lang="ja-JP" altLang="en-US" dirty="0" smtClean="0"/>
              <a:t>クラスを使って</a:t>
            </a:r>
            <a:r>
              <a:rPr lang="en-US" altLang="ja-JP" dirty="0" err="1" smtClean="0"/>
              <a:t>XDocument</a:t>
            </a:r>
            <a:r>
              <a:rPr lang="ja-JP" altLang="en-US" dirty="0" smtClean="0"/>
              <a:t>に変換すると、簡単に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を解析できちゃうよ。</a:t>
            </a:r>
            <a:endParaRPr lang="en-US" altLang="ja-JP" dirty="0" smtClean="0"/>
          </a:p>
          <a:p>
            <a:r>
              <a:rPr lang="en-US" altLang="ja-JP" dirty="0" err="1" smtClean="0"/>
              <a:t>XDocument</a:t>
            </a:r>
            <a:r>
              <a:rPr lang="ja-JP" altLang="en-US" dirty="0" smtClean="0"/>
              <a:t>の解析は、</a:t>
            </a:r>
            <a:r>
              <a:rPr lang="en-US" altLang="ja-JP" dirty="0" smtClean="0">
                <a:solidFill>
                  <a:srgbClr val="FFFF00"/>
                </a:solidFill>
              </a:rPr>
              <a:t>LINQ</a:t>
            </a:r>
            <a:r>
              <a:rPr lang="ja-JP" altLang="en-US" dirty="0" smtClean="0"/>
              <a:t>でサクサクと！</a:t>
            </a:r>
            <a:endParaRPr lang="en-US" altLang="ja-JP" dirty="0" smtClean="0"/>
          </a:p>
          <a:p>
            <a:r>
              <a:rPr lang="en-US" altLang="ja-JP" dirty="0" smtClean="0"/>
              <a:t>HTML</a:t>
            </a:r>
            <a:r>
              <a:rPr lang="ja-JP" altLang="en-US" dirty="0" smtClean="0"/>
              <a:t>や画像のダウンロードは、</a:t>
            </a:r>
            <a:r>
              <a:rPr lang="ja-JP" altLang="en-US" dirty="0">
                <a:solidFill>
                  <a:srgbClr val="FFFF00"/>
                </a:solidFill>
              </a:rPr>
              <a:t>「</a:t>
            </a:r>
            <a:r>
              <a:rPr lang="en-US" altLang="ja-JP" dirty="0" err="1" smtClean="0">
                <a:solidFill>
                  <a:srgbClr val="FFFF00"/>
                </a:solidFill>
              </a:rPr>
              <a:t>HttpClient</a:t>
            </a:r>
            <a:r>
              <a:rPr lang="ja-JP" altLang="en-US" dirty="0" smtClean="0">
                <a:solidFill>
                  <a:srgbClr val="FFFF00"/>
                </a:solidFill>
              </a:rPr>
              <a:t>」</a:t>
            </a:r>
            <a:r>
              <a:rPr lang="ja-JP" altLang="en-US" dirty="0" smtClean="0"/>
              <a:t>クラスを使うよ。</a:t>
            </a:r>
            <a:endParaRPr lang="en-US" altLang="ja-JP" dirty="0" smtClean="0"/>
          </a:p>
          <a:p>
            <a:r>
              <a:rPr lang="ja-JP" altLang="en-US" dirty="0" smtClean="0"/>
              <a:t>便利なライブラリは、</a:t>
            </a:r>
            <a:r>
              <a:rPr lang="ja-JP" altLang="en-US" dirty="0" smtClean="0">
                <a:solidFill>
                  <a:srgbClr val="FFFF00"/>
                </a:solidFill>
              </a:rPr>
              <a:t>「</a:t>
            </a:r>
            <a:r>
              <a:rPr lang="en-US" altLang="ja-JP" dirty="0" err="1" smtClean="0">
                <a:solidFill>
                  <a:srgbClr val="FFFF00"/>
                </a:solidFill>
              </a:rPr>
              <a:t>NuGet</a:t>
            </a:r>
            <a:r>
              <a:rPr lang="ja-JP" altLang="en-US" dirty="0" smtClean="0">
                <a:solidFill>
                  <a:srgbClr val="FFFF00"/>
                </a:solidFill>
              </a:rPr>
              <a:t>」</a:t>
            </a:r>
            <a:r>
              <a:rPr lang="ja-JP" altLang="en-US" dirty="0" smtClean="0"/>
              <a:t>で簡単インストール！</a:t>
            </a:r>
            <a:endParaRPr lang="en-US" altLang="ja-JP" dirty="0" smtClean="0"/>
          </a:p>
          <a:p>
            <a:r>
              <a:rPr lang="ja-JP" altLang="en-US" dirty="0" smtClean="0"/>
              <a:t>ワーカースレッドなし！ </a:t>
            </a:r>
            <a:r>
              <a:rPr lang="ja-JP" altLang="en-US" dirty="0" smtClean="0">
                <a:solidFill>
                  <a:srgbClr val="FFFF00"/>
                </a:solidFill>
              </a:rPr>
              <a:t>非同期でダウンロードサクサク！！</a:t>
            </a:r>
            <a:endParaRPr lang="en-US" altLang="ja-JP" dirty="0" smtClean="0">
              <a:solidFill>
                <a:srgbClr val="FFFF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" y="4422228"/>
            <a:ext cx="3727129" cy="22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8641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プロ生ちゃんマジ天使！！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23534"/>
            <a:ext cx="10563286" cy="204676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ご清聴ありがとうございました！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サンプルコードは</a:t>
            </a:r>
            <a:r>
              <a:rPr kumimoji="1" lang="en-US" altLang="ja-JP" dirty="0" smtClean="0"/>
              <a:t>GitHub</a:t>
            </a:r>
            <a:r>
              <a:rPr kumimoji="1" lang="ja-JP" altLang="en-US" dirty="0" smtClean="0"/>
              <a:t>に上げてあります。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smtClean="0">
                <a:hlinkClick r:id="rId2"/>
              </a:rPr>
              <a:t>github.com/kekyo/Pronama.ScrapingViewer.git</a:t>
            </a:r>
            <a:endParaRPr kumimoji="1" lang="en-US" altLang="ja-JP" dirty="0" smtClean="0"/>
          </a:p>
          <a:p>
            <a:r>
              <a:rPr lang="ja-JP" altLang="en-US" dirty="0"/>
              <a:t>スライド</a:t>
            </a:r>
            <a:r>
              <a:rPr lang="ja-JP" altLang="en-US" dirty="0" smtClean="0"/>
              <a:t>はブログに掲載します。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hlinkClick r:id="rId3"/>
              </a:rPr>
              <a:t>http://www.kekyo.net/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25" y="2632339"/>
            <a:ext cx="2675376" cy="44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582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はじめてのプロ生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スタンド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33" y="1687234"/>
            <a:ext cx="9795823" cy="42538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97252" y="6213423"/>
            <a:ext cx="284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日しかない</a:t>
            </a:r>
            <a:r>
              <a:rPr kumimoji="1" lang="en-US" altLang="ja-JP" dirty="0" smtClean="0"/>
              <a:t>…  </a:t>
            </a:r>
            <a:r>
              <a:rPr kumimoji="1" lang="en-US" altLang="ja-JP" dirty="0" err="1" smtClean="0"/>
              <a:t>orz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552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プロ生ちゃんをひろっちゃう！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プログラミング生放送勉強会 第</a:t>
            </a:r>
            <a:r>
              <a:rPr lang="en-US" altLang="ja-JP" dirty="0" smtClean="0"/>
              <a:t>30</a:t>
            </a:r>
            <a:r>
              <a:rPr lang="ja-JP" altLang="en-US" dirty="0" smtClean="0"/>
              <a:t>回 </a:t>
            </a:r>
            <a:r>
              <a:rPr lang="en-US" altLang="ja-JP" dirty="0" smtClean="0"/>
              <a:t>2014/11 </a:t>
            </a:r>
            <a:r>
              <a:rPr lang="ja-JP" altLang="en-US" dirty="0" smtClean="0"/>
              <a:t>名古屋ソフトウェアセンター   </a:t>
            </a:r>
            <a:r>
              <a:rPr lang="en-US" altLang="ja-JP" dirty="0" smtClean="0"/>
              <a:t>Kouji Matsui @kekyo2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6" y="318032"/>
            <a:ext cx="3874156" cy="932219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06" y="1708878"/>
            <a:ext cx="3478079" cy="216380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07154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</a:t>
            </a:r>
            <a:r>
              <a:rPr lang="ja-JP" altLang="en-US" dirty="0"/>
              <a:t>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623534"/>
            <a:ext cx="10554574" cy="2034065"/>
          </a:xfrm>
        </p:spPr>
        <p:txBody>
          <a:bodyPr/>
          <a:lstStyle/>
          <a:p>
            <a:r>
              <a:rPr kumimoji="1" lang="en-US" altLang="ja-JP" dirty="0" smtClean="0"/>
              <a:t>Kouji Matsui </a:t>
            </a:r>
            <a:r>
              <a:rPr kumimoji="1" lang="ja-JP" altLang="en-US" dirty="0" smtClean="0"/>
              <a:t>（けきょ）</a:t>
            </a:r>
            <a:endParaRPr kumimoji="1" lang="en-US" altLang="ja-JP" dirty="0" smtClean="0"/>
          </a:p>
          <a:p>
            <a:r>
              <a:rPr lang="ja-JP" altLang="en-US" dirty="0" smtClean="0"/>
              <a:t>自転車</a:t>
            </a:r>
            <a:r>
              <a:rPr lang="ja-JP" altLang="en-US" dirty="0"/>
              <a:t>乗</a:t>
            </a:r>
            <a:r>
              <a:rPr lang="ja-JP" altLang="en-US" dirty="0" smtClean="0"/>
              <a:t>りです</a:t>
            </a:r>
            <a:endParaRPr lang="en-US" altLang="ja-JP" dirty="0" smtClean="0"/>
          </a:p>
          <a:p>
            <a:r>
              <a:rPr lang="ja-JP" altLang="en-US" dirty="0" smtClean="0"/>
              <a:t>アーキとかスクラムマスターとか。</a:t>
            </a:r>
            <a:r>
              <a:rPr lang="en-US" altLang="ja-JP" dirty="0" smtClean="0"/>
              <a:t>MS</a:t>
            </a:r>
            <a:r>
              <a:rPr lang="ja-JP" altLang="en-US" dirty="0" smtClean="0"/>
              <a:t>界隈で生息してます。</a:t>
            </a:r>
            <a:endParaRPr lang="en-US" altLang="ja-JP" dirty="0" smtClean="0"/>
          </a:p>
          <a:p>
            <a:r>
              <a:rPr kumimoji="1" lang="en-US" altLang="ja-JP" dirty="0" smtClean="0"/>
              <a:t>Center CLR</a:t>
            </a:r>
            <a:r>
              <a:rPr kumimoji="1" lang="ja-JP" altLang="en-US" dirty="0" smtClean="0"/>
              <a:t>というコミュニティやってます。まだ立ち上げたばかりです。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05" y="5310351"/>
            <a:ext cx="1057309" cy="10573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540" y="4071928"/>
            <a:ext cx="4401164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7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68" y="2442723"/>
            <a:ext cx="6811326" cy="40963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せっかくなので、オリジナルネタを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1355" y="1473634"/>
            <a:ext cx="10554574" cy="1329527"/>
          </a:xfrm>
        </p:spPr>
        <p:txBody>
          <a:bodyPr/>
          <a:lstStyle/>
          <a:p>
            <a:r>
              <a:rPr kumimoji="1" lang="ja-JP" altLang="en-US" dirty="0" smtClean="0"/>
              <a:t>プロ生ちゃんの公式サイトから、イラストをダウンロードして表示します。</a:t>
            </a:r>
            <a:endParaRPr kumimoji="1" lang="en-US" altLang="ja-JP" dirty="0" smtClean="0"/>
          </a:p>
          <a:p>
            <a:r>
              <a:rPr lang="ja-JP" altLang="en-US" dirty="0" smtClean="0"/>
              <a:t>手動じゃなくて、自動でやろう！</a:t>
            </a:r>
            <a:endParaRPr kumimoji="1" lang="ja-JP" altLang="en-US" dirty="0"/>
          </a:p>
        </p:txBody>
      </p:sp>
      <p:sp>
        <p:nvSpPr>
          <p:cNvPr id="5" name="雲形吹き出し 4"/>
          <p:cNvSpPr/>
          <p:nvPr/>
        </p:nvSpPr>
        <p:spPr>
          <a:xfrm>
            <a:off x="1184755" y="3174943"/>
            <a:ext cx="4046813" cy="2016177"/>
          </a:xfrm>
          <a:prstGeom prst="cloudCallout">
            <a:avLst>
              <a:gd name="adj1" fmla="val 53621"/>
              <a:gd name="adj2" fmla="val 357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ターゲットはこれ！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24234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まずは調べてみよう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9046" y="1631028"/>
            <a:ext cx="6091754" cy="3645510"/>
          </a:xfrm>
        </p:spPr>
        <p:txBody>
          <a:bodyPr/>
          <a:lstStyle/>
          <a:p>
            <a:r>
              <a:rPr kumimoji="1" lang="ja-JP" altLang="en-US" dirty="0" smtClean="0"/>
              <a:t>プロ生ちゃんの壁紙は、以下の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にありますね！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hlinkClick r:id="rId2"/>
              </a:rPr>
              <a:t>http://pronama.azurewebsites.net/pronama/wallpaper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r>
              <a:rPr lang="ja-JP" altLang="en-US" dirty="0" smtClean="0"/>
              <a:t>このページの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をダウンロードして、</a:t>
            </a:r>
            <a:r>
              <a:rPr lang="ja-JP" altLang="en-US" dirty="0" smtClean="0">
                <a:solidFill>
                  <a:srgbClr val="FFFF00"/>
                </a:solidFill>
              </a:rPr>
              <a:t>中身を解析したら、自動でダウンロード出来るかも？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r>
              <a:rPr lang="ja-JP" altLang="en-US" dirty="0"/>
              <a:t>壁紙</a:t>
            </a:r>
            <a:r>
              <a:rPr lang="ja-JP" altLang="en-US" dirty="0" smtClean="0"/>
              <a:t>はいくつか種類があるよ。ランドスケープ（横置き）の画像だけ取りたいな。</a:t>
            </a:r>
            <a:endParaRPr lang="en-US" altLang="ja-JP" dirty="0" smtClean="0"/>
          </a:p>
          <a:p>
            <a:r>
              <a:rPr lang="en-US" altLang="ja-JP" dirty="0" smtClean="0"/>
              <a:t>Internet Explorer</a:t>
            </a:r>
            <a:r>
              <a:rPr lang="ja-JP" altLang="en-US" dirty="0" smtClean="0"/>
              <a:t>で開いて、</a:t>
            </a:r>
            <a:r>
              <a:rPr lang="en-US" altLang="ja-JP" dirty="0" smtClean="0">
                <a:solidFill>
                  <a:srgbClr val="FF0000"/>
                </a:solidFill>
              </a:rPr>
              <a:t>F12</a:t>
            </a:r>
            <a:r>
              <a:rPr lang="ja-JP" altLang="en-US" dirty="0" smtClean="0">
                <a:solidFill>
                  <a:srgbClr val="FF0000"/>
                </a:solidFill>
              </a:rPr>
              <a:t>キー</a:t>
            </a:r>
            <a:r>
              <a:rPr lang="ja-JP" altLang="en-US" dirty="0" smtClean="0"/>
              <a:t>を押してみよう！  開発者ツールが使えるよ</a:t>
            </a:r>
            <a:r>
              <a:rPr lang="ja-JP" altLang="en-US" dirty="0"/>
              <a:t>。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9" y="2915587"/>
            <a:ext cx="5359077" cy="372416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520721" y="4407108"/>
            <a:ext cx="5531371" cy="2308485"/>
          </a:xfrm>
          <a:prstGeom prst="roundRect">
            <a:avLst>
              <a:gd name="adj" fmla="val 8827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5375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開発者ツールで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を解析！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58" y="1654345"/>
            <a:ext cx="7112172" cy="494243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887310" y="3705542"/>
            <a:ext cx="298899" cy="338313"/>
          </a:xfrm>
          <a:prstGeom prst="roundRect">
            <a:avLst>
              <a:gd name="adj" fmla="val 8827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874986" y="3279228"/>
            <a:ext cx="3610305" cy="693682"/>
          </a:xfrm>
          <a:prstGeom prst="wedgeRoundRectCallout">
            <a:avLst>
              <a:gd name="adj1" fmla="val 64201"/>
              <a:gd name="adj2" fmla="val 371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①このボタンをクリックして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7149662" y="2609839"/>
            <a:ext cx="1411014" cy="882223"/>
          </a:xfrm>
          <a:prstGeom prst="roundRect">
            <a:avLst>
              <a:gd name="adj" fmla="val 8827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4729655" y="2243387"/>
            <a:ext cx="2328709" cy="732903"/>
          </a:xfrm>
          <a:prstGeom prst="wedgeRoundRectCallout">
            <a:avLst>
              <a:gd name="adj1" fmla="val 64201"/>
              <a:gd name="adj2" fmla="val 371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②画像をクリック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4331251" y="4943135"/>
            <a:ext cx="3866817" cy="1095058"/>
          </a:xfrm>
          <a:prstGeom prst="roundRect">
            <a:avLst>
              <a:gd name="adj" fmla="val 8827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46386" y="4671023"/>
            <a:ext cx="3485025" cy="926770"/>
          </a:xfrm>
          <a:prstGeom prst="wedgeRoundRectCallout">
            <a:avLst>
              <a:gd name="adj1" fmla="val 64201"/>
              <a:gd name="adj2" fmla="val 3714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画像に対応する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の定義がどこにあるかすぐ分かる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769506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731" y="125543"/>
            <a:ext cx="4747345" cy="978574"/>
          </a:xfrm>
          <a:effectLst>
            <a:outerShdw blurRad="114300" dir="14400000">
              <a:srgbClr val="000000">
                <a:alpha val="91000"/>
              </a:srgbClr>
            </a:outerShdw>
          </a:effectLst>
        </p:spPr>
        <p:txBody>
          <a:bodyPr/>
          <a:lstStyle/>
          <a:p>
            <a:r>
              <a:rPr lang="en-US" altLang="ja-JP" sz="3600" dirty="0" smtClean="0"/>
              <a:t>HTML</a:t>
            </a:r>
            <a:r>
              <a:rPr lang="ja-JP" altLang="en-US" sz="3600" dirty="0" smtClean="0"/>
              <a:t>の構造を再確認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33" y="133667"/>
            <a:ext cx="6826159" cy="658210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825358" y="3689131"/>
            <a:ext cx="6258075" cy="3097924"/>
          </a:xfrm>
          <a:prstGeom prst="roundRect">
            <a:avLst>
              <a:gd name="adj" fmla="val 7068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1174532" y="4524702"/>
            <a:ext cx="4218122" cy="725215"/>
          </a:xfrm>
          <a:prstGeom prst="wedgeRoundRectCallout">
            <a:avLst>
              <a:gd name="adj1" fmla="val 64201"/>
              <a:gd name="adj2" fmla="val 3714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画像はここの</a:t>
            </a:r>
            <a:r>
              <a:rPr kumimoji="1" lang="en-US" altLang="ja-JP" dirty="0" smtClean="0"/>
              <a:t>div</a:t>
            </a:r>
            <a:r>
              <a:rPr kumimoji="1" lang="ja-JP" altLang="en-US" dirty="0" smtClean="0"/>
              <a:t>タグに並んで</a:t>
            </a:r>
            <a:r>
              <a:rPr kumimoji="1" lang="ja-JP" altLang="en-US" dirty="0"/>
              <a:t>る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651938" y="3468413"/>
            <a:ext cx="2715412" cy="216945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8647407" y="2727771"/>
            <a:ext cx="2586509" cy="780393"/>
          </a:xfrm>
          <a:prstGeom prst="wedgeRoundRectCallout">
            <a:avLst>
              <a:gd name="adj1" fmla="val -70200"/>
              <a:gd name="adj2" fmla="val 5027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属性があるね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516435" y="3294993"/>
            <a:ext cx="1412510" cy="16964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392652" y="2601311"/>
            <a:ext cx="1835837" cy="181304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304771" y="1000940"/>
            <a:ext cx="2317857" cy="189696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108992" y="669528"/>
            <a:ext cx="1402167" cy="189696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740246" y="799975"/>
            <a:ext cx="1016876" cy="3602672"/>
          </a:xfrm>
          <a:prstGeom prst="straightConnector1">
            <a:avLst/>
          </a:prstGeom>
          <a:ln w="4762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23122" y="2045632"/>
            <a:ext cx="474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html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body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en-US" altLang="ja-JP" sz="2400" dirty="0" smtClean="0"/>
              <a:t>(container)</a:t>
            </a:r>
            <a:r>
              <a:rPr kumimoji="1" lang="ja-JP" altLang="en-US" sz="2400" dirty="0" smtClean="0"/>
              <a:t>→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 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en-US" altLang="ja-JP" sz="2400" dirty="0" smtClean="0"/>
              <a:t>(row)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hl_links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ja-JP" altLang="en-US" sz="2400" dirty="0" smtClean="0"/>
              <a:t>→</a:t>
            </a:r>
            <a:endParaRPr kumimoji="1" lang="en-US" altLang="ja-JP" sz="2400" dirty="0" smtClean="0"/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 a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liimagelink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err="1" smtClean="0">
                <a:solidFill>
                  <a:srgbClr val="00B0F0"/>
                </a:solidFill>
              </a:rPr>
              <a:t>img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0130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目的</a:t>
            </a:r>
            <a:r>
              <a:rPr lang="ja-JP" altLang="en-US" dirty="0" smtClean="0"/>
              <a:t>のタグまでの階層構造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2593427"/>
            <a:ext cx="10554574" cy="1710559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id</a:t>
            </a:r>
            <a:r>
              <a:rPr kumimoji="1" lang="ja-JP" altLang="en-US" dirty="0" smtClean="0"/>
              <a:t>属性があると、見分けが付きやすい（</a:t>
            </a:r>
            <a:r>
              <a:rPr kumimoji="1" lang="en-US" altLang="ja-JP" dirty="0" smtClean="0">
                <a:solidFill>
                  <a:srgbClr val="FFFF00"/>
                </a:solidFill>
              </a:rPr>
              <a:t>100%</a:t>
            </a:r>
            <a:r>
              <a:rPr kumimoji="1" lang="ja-JP" altLang="en-US" dirty="0" smtClean="0">
                <a:solidFill>
                  <a:srgbClr val="FFFF00"/>
                </a:solidFill>
              </a:rPr>
              <a:t>信用は出来ないので注意</a:t>
            </a:r>
            <a:r>
              <a:rPr kumimoji="1" lang="ja-JP" altLang="en-US" dirty="0" smtClean="0"/>
              <a:t>）</a:t>
            </a:r>
            <a:r>
              <a:rPr lang="ja-JP" altLang="en-US" dirty="0" smtClean="0"/>
              <a:t>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プロ生ちゃんサイトは「</a:t>
            </a:r>
            <a:r>
              <a:rPr lang="en-US" altLang="ja-JP" dirty="0" err="1" smtClean="0">
                <a:solidFill>
                  <a:srgbClr val="FFFF00"/>
                </a:solidFill>
              </a:rPr>
              <a:t>hl_links</a:t>
            </a:r>
            <a:r>
              <a:rPr lang="ja-JP" altLang="en-US" dirty="0" smtClean="0"/>
              <a:t>」という</a:t>
            </a:r>
            <a:r>
              <a:rPr lang="en-US" altLang="ja-JP" dirty="0" smtClean="0">
                <a:solidFill>
                  <a:srgbClr val="FFC000"/>
                </a:solidFill>
              </a:rPr>
              <a:t>id</a:t>
            </a:r>
            <a:r>
              <a:rPr lang="ja-JP" altLang="en-US" dirty="0" smtClean="0"/>
              <a:t>で、ランドスケープの画像をまとめているみたい。</a:t>
            </a:r>
            <a:endParaRPr kumimoji="1" lang="en-US" altLang="ja-JP" dirty="0" smtClean="0"/>
          </a:p>
          <a:p>
            <a:r>
              <a:rPr lang="ja-JP" altLang="en-US" dirty="0" smtClean="0"/>
              <a:t>あとは、</a:t>
            </a:r>
            <a:r>
              <a:rPr lang="en-US" altLang="ja-JP" dirty="0" smtClean="0">
                <a:solidFill>
                  <a:srgbClr val="FFC000"/>
                </a:solidFill>
              </a:rPr>
              <a:t>class</a:t>
            </a:r>
            <a:r>
              <a:rPr lang="ja-JP" altLang="en-US" dirty="0" smtClean="0"/>
              <a:t>属性とタグで区別していくとベター。</a:t>
            </a:r>
            <a:endParaRPr lang="en-US" altLang="ja-JP" dirty="0" smtClean="0"/>
          </a:p>
          <a:p>
            <a:r>
              <a:rPr lang="en-US" altLang="ja-JP" dirty="0" err="1" smtClean="0">
                <a:solidFill>
                  <a:srgbClr val="00B0F0"/>
                </a:solidFill>
              </a:rPr>
              <a:t>img</a:t>
            </a:r>
            <a:r>
              <a:rPr lang="ja-JP" altLang="en-US" dirty="0" smtClean="0"/>
              <a:t>タグはサムネイルなので、欲しいのはその直前の</a:t>
            </a:r>
            <a:r>
              <a:rPr lang="en-US" altLang="ja-JP" dirty="0" smtClean="0">
                <a:solidFill>
                  <a:srgbClr val="00B0F0"/>
                </a:solidFill>
              </a:rPr>
              <a:t>a</a:t>
            </a:r>
            <a:r>
              <a:rPr lang="ja-JP" altLang="en-US" dirty="0" smtClean="0"/>
              <a:t>タグの</a:t>
            </a:r>
            <a:r>
              <a:rPr lang="en-US" altLang="ja-JP" dirty="0" err="1" smtClean="0">
                <a:solidFill>
                  <a:srgbClr val="FFC000"/>
                </a:solidFill>
              </a:rPr>
              <a:t>href</a:t>
            </a:r>
            <a:r>
              <a:rPr lang="ja-JP" altLang="en-US" dirty="0" smtClean="0"/>
              <a:t>が示す</a:t>
            </a:r>
            <a:r>
              <a:rPr lang="en-US" altLang="ja-JP" dirty="0" smtClean="0"/>
              <a:t>URL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6699" y="1947096"/>
            <a:ext cx="1165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html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body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en-US" altLang="ja-JP" sz="2400" dirty="0" smtClean="0"/>
              <a:t>(container)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en-US" altLang="ja-JP" sz="2400" dirty="0" smtClean="0"/>
              <a:t>(row)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hl_links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div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a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liimagelink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err="1" smtClean="0">
                <a:solidFill>
                  <a:srgbClr val="00B0F0"/>
                </a:solidFill>
              </a:rPr>
              <a:t>img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08" y="3251740"/>
            <a:ext cx="1419590" cy="344072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258910" y="4808481"/>
            <a:ext cx="3130302" cy="780393"/>
          </a:xfrm>
          <a:prstGeom prst="wedgeRoundRectCallout">
            <a:avLst>
              <a:gd name="adj1" fmla="val 69419"/>
              <a:gd name="adj2" fmla="val -3557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準備できた</a:t>
            </a:r>
            <a:r>
              <a:rPr kumimoji="1" lang="ja-JP" altLang="en-US" dirty="0" err="1" smtClean="0"/>
              <a:t>よっ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06415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TC103457503[[fn=クォータブル]]</Template>
  <TotalTime>0</TotalTime>
  <Words>606</Words>
  <Application>Microsoft Office PowerPoint</Application>
  <PresentationFormat>ワイド画面</PresentationFormat>
  <Paragraphs>79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Ｐゴシック</vt:lpstr>
      <vt:lpstr>ＭＳ ゴシック</vt:lpstr>
      <vt:lpstr>Calibri</vt:lpstr>
      <vt:lpstr>Century Gothic</vt:lpstr>
      <vt:lpstr>Wingdings 2</vt:lpstr>
      <vt:lpstr>クォータブル</vt:lpstr>
      <vt:lpstr>はじめてのプロ生</vt:lpstr>
      <vt:lpstr>はじめてのプロ生スタンド</vt:lpstr>
      <vt:lpstr>プロ生ちゃんをひろっちゃう！</vt:lpstr>
      <vt:lpstr>自己紹介</vt:lpstr>
      <vt:lpstr>せっかくなので、オリジナルネタを</vt:lpstr>
      <vt:lpstr>まずは調べてみよう</vt:lpstr>
      <vt:lpstr>開発者ツールでHTMLを解析！</vt:lpstr>
      <vt:lpstr>HTMLの構造を再確認</vt:lpstr>
      <vt:lpstr>目的のタグまでの階層構造</vt:lpstr>
      <vt:lpstr>HttpClientクラスでHTMLを取得！</vt:lpstr>
      <vt:lpstr>SgmlReaderを使ってHTMLをXMLに変換！</vt:lpstr>
      <vt:lpstr>LINQでaタグを抽出するよ！</vt:lpstr>
      <vt:lpstr>aタグのURLから画像をダウンロードするよ！</vt:lpstr>
      <vt:lpstr>画面に表示！</vt:lpstr>
      <vt:lpstr>デモ</vt:lpstr>
      <vt:lpstr>高速化！</vt:lpstr>
      <vt:lpstr>デモ</vt:lpstr>
      <vt:lpstr>まとめ</vt:lpstr>
      <vt:lpstr>プロ生ちゃんマジ天使！！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2014-11-08T08:57:34Z</dcterms:created>
  <dcterms:modified xsi:type="dcterms:W3CDTF">2014-11-08T08:57:46Z</dcterms:modified>
  <cp:contentStatus/>
</cp:coreProperties>
</file>