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27" r:id="rId1"/>
  </p:sldMasterIdLst>
  <p:sldIdLst>
    <p:sldId id="256" r:id="rId2"/>
    <p:sldId id="257" r:id="rId3"/>
    <p:sldId id="269" r:id="rId4"/>
    <p:sldId id="258" r:id="rId5"/>
    <p:sldId id="296" r:id="rId6"/>
    <p:sldId id="313" r:id="rId7"/>
    <p:sldId id="260" r:id="rId8"/>
    <p:sldId id="297" r:id="rId9"/>
    <p:sldId id="298" r:id="rId10"/>
    <p:sldId id="299" r:id="rId11"/>
    <p:sldId id="300" r:id="rId12"/>
    <p:sldId id="301" r:id="rId13"/>
    <p:sldId id="302" r:id="rId14"/>
    <p:sldId id="306" r:id="rId15"/>
    <p:sldId id="303" r:id="rId16"/>
    <p:sldId id="314" r:id="rId17"/>
    <p:sldId id="304" r:id="rId18"/>
    <p:sldId id="312" r:id="rId19"/>
    <p:sldId id="315" r:id="rId20"/>
    <p:sldId id="316" r:id="rId21"/>
    <p:sldId id="317" r:id="rId22"/>
    <p:sldId id="305" r:id="rId23"/>
    <p:sldId id="319" r:id="rId24"/>
    <p:sldId id="320" r:id="rId25"/>
    <p:sldId id="321" r:id="rId26"/>
    <p:sldId id="322" r:id="rId27"/>
    <p:sldId id="325" r:id="rId28"/>
    <p:sldId id="324" r:id="rId29"/>
    <p:sldId id="326" r:id="rId30"/>
    <p:sldId id="327" r:id="rId31"/>
    <p:sldId id="328" r:id="rId32"/>
    <p:sldId id="329" r:id="rId33"/>
    <p:sldId id="330" r:id="rId34"/>
    <p:sldId id="331" r:id="rId35"/>
    <p:sldId id="332" r:id="rId36"/>
    <p:sldId id="290" r:id="rId37"/>
    <p:sldId id="291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6600"/>
    <a:srgbClr val="8A0000"/>
    <a:srgbClr val="66FF33"/>
    <a:srgbClr val="0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47" autoAdjust="0"/>
    <p:restoredTop sz="94660"/>
  </p:normalViewPr>
  <p:slideViewPr>
    <p:cSldViewPr snapToGrid="0">
      <p:cViewPr varScale="1">
        <p:scale>
          <a:sx n="90" d="100"/>
          <a:sy n="90" d="100"/>
        </p:scale>
        <p:origin x="108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10/18/2014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210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10/18/2014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408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10/18/2014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120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smtClean="0"/>
              <a:pPr/>
              <a:t>10/18/2014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6287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10/18/2014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7365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10/18/2014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735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1534597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170204"/>
            <a:ext cx="10571998" cy="970450"/>
          </a:xfrm>
        </p:spPr>
        <p:txBody>
          <a:bodyPr/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1660071"/>
            <a:ext cx="10554574" cy="4198727"/>
          </a:xfrm>
        </p:spPr>
        <p:txBody>
          <a:bodyPr/>
          <a:lstStyle/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10/18/2014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184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10/18/2014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491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10/18/2014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07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10/18/2014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564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10/18/2014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200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10/18/2014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69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10/18/2014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888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smtClean="0"/>
              <a:pPr/>
              <a:t>10/18/2014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684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10/18/2014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3007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kumimoji="1"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hyperlink" Target="http://www.kekyo.net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kekyo.wordpress.com/" TargetMode="External"/><Relationship Id="rId2" Type="http://schemas.openxmlformats.org/officeDocument/2006/relationships/hyperlink" Target="https://github.com/kekyo/AsyncAwaitDemonstrati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798828" y="345264"/>
            <a:ext cx="5335618" cy="4085567"/>
          </a:xfrm>
        </p:spPr>
        <p:txBody>
          <a:bodyPr/>
          <a:lstStyle/>
          <a:p>
            <a:pPr algn="ctr"/>
            <a:r>
              <a:rPr lang="en-US" altLang="ja-JP" dirty="0" err="1" smtClean="0">
                <a:solidFill>
                  <a:srgbClr val="00F0F0"/>
                </a:solidFill>
              </a:rPr>
              <a:t>async</a:t>
            </a:r>
            <a:r>
              <a:rPr lang="en-US" altLang="ja-JP" dirty="0" smtClean="0">
                <a:solidFill>
                  <a:srgbClr val="00F0F0"/>
                </a:solidFill>
              </a:rPr>
              <a:t>/await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>
                <a:solidFill>
                  <a:srgbClr val="FF0000"/>
                </a:solidFill>
              </a:rPr>
              <a:t>ダークサイド</a:t>
            </a:r>
            <a:r>
              <a:rPr lang="en-US" altLang="ja-JP" dirty="0" smtClean="0">
                <a:solidFill>
                  <a:srgbClr val="FF0000"/>
                </a:solidFill>
              </a:rPr>
              <a:t/>
            </a:r>
            <a:br>
              <a:rPr lang="en-US" altLang="ja-JP" dirty="0" smtClean="0">
                <a:solidFill>
                  <a:srgbClr val="FF0000"/>
                </a:solidFill>
              </a:rPr>
            </a:br>
            <a:r>
              <a:rPr lang="en-US" altLang="ja-JP" dirty="0" smtClean="0"/>
              <a:t>is</a:t>
            </a:r>
            <a:br>
              <a:rPr lang="en-US" altLang="ja-JP" dirty="0" smtClean="0"/>
            </a:br>
            <a:r>
              <a:rPr lang="ja-JP" altLang="en-US" dirty="0" smtClean="0">
                <a:solidFill>
                  <a:srgbClr val="FFFF00"/>
                </a:solidFill>
              </a:rPr>
              <a:t>何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dirty="0" err="1" smtClean="0"/>
              <a:t>まどべん</a:t>
            </a:r>
            <a:r>
              <a:rPr lang="ja-JP" altLang="en-US" dirty="0" smtClean="0"/>
              <a:t>よっかいち</a:t>
            </a:r>
            <a:r>
              <a:rPr lang="en-US" altLang="ja-JP" dirty="0" smtClean="0"/>
              <a:t>  2014/10/18</a:t>
            </a:r>
            <a:r>
              <a:rPr lang="ja-JP" altLang="en-US" dirty="0" smtClean="0"/>
              <a:t>  </a:t>
            </a:r>
            <a:r>
              <a:rPr lang="en-US" altLang="ja-JP" dirty="0" smtClean="0"/>
              <a:t>Center CLR Kouji Matsui (@kekyo2)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538" y="146713"/>
            <a:ext cx="3106232" cy="74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3500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UI</a:t>
            </a:r>
            <a:r>
              <a:rPr kumimoji="1" lang="ja-JP" altLang="en-US" dirty="0" smtClean="0"/>
              <a:t>キューって何？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18712" y="1566244"/>
            <a:ext cx="10554574" cy="1162437"/>
          </a:xfrm>
        </p:spPr>
        <p:txBody>
          <a:bodyPr/>
          <a:lstStyle/>
          <a:p>
            <a:r>
              <a:rPr kumimoji="1" lang="en-US" altLang="ja-JP" dirty="0" smtClean="0"/>
              <a:t>Win32</a:t>
            </a:r>
            <a:r>
              <a:rPr kumimoji="1" lang="ja-JP" altLang="en-US" dirty="0" smtClean="0"/>
              <a:t>でいう所の</a:t>
            </a:r>
            <a:r>
              <a:rPr kumimoji="1" lang="ja-JP" altLang="en-US" dirty="0" smtClean="0">
                <a:solidFill>
                  <a:srgbClr val="FFFF00"/>
                </a:solidFill>
              </a:rPr>
              <a:t>「メッセージキュー」</a:t>
            </a:r>
            <a:r>
              <a:rPr kumimoji="1" lang="ja-JP" altLang="en-US" dirty="0" smtClean="0"/>
              <a:t>です。</a:t>
            </a:r>
            <a:r>
              <a:rPr kumimoji="1" lang="en-US" altLang="ja-JP" dirty="0" smtClean="0"/>
              <a:t>Windows</a:t>
            </a:r>
            <a:r>
              <a:rPr kumimoji="1" lang="ja-JP" altLang="en-US" dirty="0" smtClean="0"/>
              <a:t>メッセージは、すべてこの</a:t>
            </a:r>
            <a:r>
              <a:rPr kumimoji="1" lang="en-US" altLang="ja-JP" dirty="0" smtClean="0"/>
              <a:t>UI</a:t>
            </a:r>
            <a:r>
              <a:rPr kumimoji="1" lang="ja-JP" altLang="en-US" dirty="0" smtClean="0"/>
              <a:t>キューに放り込まれ、</a:t>
            </a:r>
            <a:r>
              <a:rPr kumimoji="1" lang="ja-JP" altLang="en-US" dirty="0" smtClean="0">
                <a:solidFill>
                  <a:srgbClr val="FFFF00"/>
                </a:solidFill>
              </a:rPr>
              <a:t>スレッド</a:t>
            </a:r>
            <a:r>
              <a:rPr kumimoji="1" lang="en-US" altLang="ja-JP" dirty="0" smtClean="0">
                <a:solidFill>
                  <a:srgbClr val="FFFF00"/>
                </a:solidFill>
              </a:rPr>
              <a:t>1</a:t>
            </a:r>
            <a:r>
              <a:rPr kumimoji="1" lang="ja-JP" altLang="en-US" dirty="0" smtClean="0"/>
              <a:t>（メインスレッド）が</a:t>
            </a:r>
            <a:r>
              <a:rPr kumimoji="1" lang="ja-JP" altLang="en-US" dirty="0" smtClean="0">
                <a:solidFill>
                  <a:srgbClr val="FF0000"/>
                </a:solidFill>
              </a:rPr>
              <a:t>一つ一つ拾い上げて</a:t>
            </a:r>
            <a:r>
              <a:rPr kumimoji="1" lang="ja-JP" altLang="en-US" dirty="0" smtClean="0"/>
              <a:t>処理を行います。</a:t>
            </a:r>
            <a:endParaRPr kumimoji="1" lang="en-US" altLang="ja-JP" dirty="0" smtClean="0"/>
          </a:p>
          <a:p>
            <a:r>
              <a:rPr lang="en-US" altLang="ja-JP" dirty="0" smtClean="0"/>
              <a:t>WPF</a:t>
            </a:r>
            <a:r>
              <a:rPr lang="ja-JP" altLang="en-US" dirty="0" smtClean="0"/>
              <a:t>・ストアアプリで言う所の</a:t>
            </a:r>
            <a:r>
              <a:rPr lang="en-US" altLang="ja-JP" dirty="0" smtClean="0">
                <a:solidFill>
                  <a:srgbClr val="FFFF00"/>
                </a:solidFill>
              </a:rPr>
              <a:t>Dispatcher</a:t>
            </a:r>
            <a:r>
              <a:rPr lang="ja-JP" altLang="en-US" dirty="0" err="1" smtClean="0"/>
              <a:t>、</a:t>
            </a:r>
            <a:r>
              <a:rPr lang="en-US" altLang="ja-JP" dirty="0" err="1" smtClean="0"/>
              <a:t>WinForms</a:t>
            </a:r>
            <a:r>
              <a:rPr lang="ja-JP" altLang="en-US" dirty="0" smtClean="0"/>
              <a:t>では</a:t>
            </a:r>
            <a:r>
              <a:rPr lang="en-US" altLang="ja-JP" dirty="0" smtClean="0">
                <a:solidFill>
                  <a:srgbClr val="FFFF00"/>
                </a:solidFill>
              </a:rPr>
              <a:t>Invoke/</a:t>
            </a:r>
            <a:r>
              <a:rPr lang="en-US" altLang="ja-JP" dirty="0" err="1" smtClean="0">
                <a:solidFill>
                  <a:srgbClr val="FFFF00"/>
                </a:solidFill>
              </a:rPr>
              <a:t>BeginInvoke</a:t>
            </a:r>
            <a:r>
              <a:rPr lang="ja-JP" altLang="en-US" dirty="0" smtClean="0"/>
              <a:t>の操作。</a:t>
            </a:r>
            <a:endParaRPr kumimoji="1" lang="ja-JP" altLang="en-US" dirty="0"/>
          </a:p>
        </p:txBody>
      </p:sp>
      <p:sp>
        <p:nvSpPr>
          <p:cNvPr id="4" name="円柱 3"/>
          <p:cNvSpPr/>
          <p:nvPr/>
        </p:nvSpPr>
        <p:spPr>
          <a:xfrm>
            <a:off x="4769370" y="3644023"/>
            <a:ext cx="1301229" cy="1378365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UI</a:t>
            </a:r>
            <a:r>
              <a:rPr kumimoji="1" lang="ja-JP" altLang="en-US" dirty="0" smtClean="0"/>
              <a:t>キュー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8434" y="3111944"/>
            <a:ext cx="2787365" cy="2223854"/>
          </a:xfrm>
          <a:prstGeom prst="rect">
            <a:avLst/>
          </a:prstGeom>
        </p:spPr>
      </p:pic>
      <p:sp>
        <p:nvSpPr>
          <p:cNvPr id="6" name="右矢印 5"/>
          <p:cNvSpPr/>
          <p:nvPr/>
        </p:nvSpPr>
        <p:spPr>
          <a:xfrm>
            <a:off x="2635250" y="3834495"/>
            <a:ext cx="2286000" cy="107315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ボタンクリック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7216452" y="4100106"/>
            <a:ext cx="1473676" cy="535577"/>
          </a:xfrm>
          <a:prstGeom prst="rect">
            <a:avLst/>
          </a:prstGeom>
          <a:solidFill>
            <a:srgbClr val="00B0F0"/>
          </a:solidFill>
          <a:ln>
            <a:solidFill>
              <a:srgbClr val="3333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スレッド</a:t>
            </a:r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8" name="右カーブ矢印 7"/>
          <p:cNvSpPr/>
          <p:nvPr/>
        </p:nvSpPr>
        <p:spPr>
          <a:xfrm>
            <a:off x="5943601" y="3942445"/>
            <a:ext cx="1174466" cy="965200"/>
          </a:xfrm>
          <a:prstGeom prst="curv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直方体 8"/>
          <p:cNvSpPr/>
          <p:nvPr/>
        </p:nvSpPr>
        <p:spPr>
          <a:xfrm>
            <a:off x="9436100" y="3048445"/>
            <a:ext cx="2298700" cy="533399"/>
          </a:xfrm>
          <a:prstGeom prst="cube">
            <a:avLst>
              <a:gd name="adj" fmla="val 15426"/>
            </a:avLst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イベントハンドラ</a:t>
            </a:r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10" name="直方体 9"/>
          <p:cNvSpPr/>
          <p:nvPr/>
        </p:nvSpPr>
        <p:spPr>
          <a:xfrm>
            <a:off x="9436100" y="3772345"/>
            <a:ext cx="2298700" cy="533399"/>
          </a:xfrm>
          <a:prstGeom prst="cube">
            <a:avLst>
              <a:gd name="adj" fmla="val 15426"/>
            </a:avLst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イベントハンドラ</a:t>
            </a:r>
            <a:r>
              <a:rPr kumimoji="1" lang="en-US" altLang="ja-JP" dirty="0" smtClean="0"/>
              <a:t>2</a:t>
            </a:r>
            <a:endParaRPr kumimoji="1" lang="ja-JP" altLang="en-US" dirty="0"/>
          </a:p>
        </p:txBody>
      </p:sp>
      <p:sp>
        <p:nvSpPr>
          <p:cNvPr id="11" name="直方体 10"/>
          <p:cNvSpPr/>
          <p:nvPr/>
        </p:nvSpPr>
        <p:spPr>
          <a:xfrm>
            <a:off x="9436100" y="4458144"/>
            <a:ext cx="2298700" cy="533399"/>
          </a:xfrm>
          <a:prstGeom prst="cube">
            <a:avLst>
              <a:gd name="adj" fmla="val 15426"/>
            </a:avLst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イベントハンドラ</a:t>
            </a:r>
            <a:r>
              <a:rPr kumimoji="1" lang="en-US" altLang="ja-JP" dirty="0" smtClean="0"/>
              <a:t>3</a:t>
            </a:r>
            <a:endParaRPr kumimoji="1" lang="ja-JP" altLang="en-US" dirty="0"/>
          </a:p>
        </p:txBody>
      </p:sp>
      <p:sp>
        <p:nvSpPr>
          <p:cNvPr id="12" name="直方体 11"/>
          <p:cNvSpPr/>
          <p:nvPr/>
        </p:nvSpPr>
        <p:spPr>
          <a:xfrm>
            <a:off x="9436100" y="5143943"/>
            <a:ext cx="2298700" cy="533399"/>
          </a:xfrm>
          <a:prstGeom prst="cube">
            <a:avLst>
              <a:gd name="adj" fmla="val 15426"/>
            </a:avLst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イベントハンドラ</a:t>
            </a:r>
            <a:r>
              <a:rPr kumimoji="1" lang="en-US" altLang="ja-JP" dirty="0" smtClean="0"/>
              <a:t>4</a:t>
            </a:r>
            <a:endParaRPr kumimoji="1" lang="ja-JP" altLang="en-US" dirty="0"/>
          </a:p>
        </p:txBody>
      </p:sp>
      <p:cxnSp>
        <p:nvCxnSpPr>
          <p:cNvPr id="14" name="曲線コネクタ 13"/>
          <p:cNvCxnSpPr>
            <a:stCxn id="7" idx="3"/>
            <a:endCxn id="9" idx="2"/>
          </p:cNvCxnSpPr>
          <p:nvPr/>
        </p:nvCxnSpPr>
        <p:spPr>
          <a:xfrm flipV="1">
            <a:off x="8690128" y="3356286"/>
            <a:ext cx="745972" cy="1011609"/>
          </a:xfrm>
          <a:prstGeom prst="curvedConnector3">
            <a:avLst/>
          </a:prstGeom>
          <a:ln w="2540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曲線コネクタ 15"/>
          <p:cNvCxnSpPr>
            <a:stCxn id="7" idx="3"/>
            <a:endCxn id="10" idx="2"/>
          </p:cNvCxnSpPr>
          <p:nvPr/>
        </p:nvCxnSpPr>
        <p:spPr>
          <a:xfrm flipV="1">
            <a:off x="8690128" y="4080186"/>
            <a:ext cx="745972" cy="287709"/>
          </a:xfrm>
          <a:prstGeom prst="curvedConnector3">
            <a:avLst>
              <a:gd name="adj1" fmla="val 50000"/>
            </a:avLst>
          </a:prstGeom>
          <a:ln w="2540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曲線コネクタ 18"/>
          <p:cNvCxnSpPr>
            <a:stCxn id="7" idx="3"/>
            <a:endCxn id="11" idx="2"/>
          </p:cNvCxnSpPr>
          <p:nvPr/>
        </p:nvCxnSpPr>
        <p:spPr>
          <a:xfrm>
            <a:off x="8690128" y="4367895"/>
            <a:ext cx="745972" cy="398090"/>
          </a:xfrm>
          <a:prstGeom prst="curvedConnector3">
            <a:avLst>
              <a:gd name="adj1" fmla="val 50000"/>
            </a:avLst>
          </a:prstGeom>
          <a:ln w="2540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曲線コネクタ 21"/>
          <p:cNvCxnSpPr>
            <a:stCxn id="7" idx="3"/>
            <a:endCxn id="12" idx="2"/>
          </p:cNvCxnSpPr>
          <p:nvPr/>
        </p:nvCxnSpPr>
        <p:spPr>
          <a:xfrm>
            <a:off x="8690128" y="4367895"/>
            <a:ext cx="745972" cy="1083889"/>
          </a:xfrm>
          <a:prstGeom prst="curvedConnector3">
            <a:avLst>
              <a:gd name="adj1" fmla="val 50000"/>
            </a:avLst>
          </a:prstGeom>
          <a:ln w="2540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角丸四角形吹き出し 25"/>
          <p:cNvSpPr/>
          <p:nvPr/>
        </p:nvSpPr>
        <p:spPr>
          <a:xfrm>
            <a:off x="2895600" y="5450098"/>
            <a:ext cx="6338387" cy="1199061"/>
          </a:xfrm>
          <a:prstGeom prst="wedgeRoundRectCallout">
            <a:avLst>
              <a:gd name="adj1" fmla="val 49190"/>
              <a:gd name="adj2" fmla="val -98873"/>
              <a:gd name="adj3" fmla="val 16667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基本的にスレッド</a:t>
            </a:r>
            <a:r>
              <a:rPr lang="en-US" altLang="ja-JP" dirty="0" smtClean="0"/>
              <a:t>1</a:t>
            </a:r>
            <a:r>
              <a:rPr lang="ja-JP" altLang="en-US" dirty="0" smtClean="0"/>
              <a:t>だけが、すべての処理を順次行います。</a:t>
            </a:r>
            <a:endParaRPr lang="en-US" altLang="ja-JP" dirty="0" smtClean="0"/>
          </a:p>
          <a:p>
            <a:pPr algn="ctr"/>
            <a:r>
              <a:rPr lang="ja-JP" altLang="en-US" dirty="0" smtClean="0"/>
              <a:t>そのため、ボタンやマウスの操作が、順序を保って処理されることが保証されます（同時に実行されない）。</a:t>
            </a:r>
            <a:endParaRPr lang="en-US" altLang="ja-JP" dirty="0" smtClean="0"/>
          </a:p>
        </p:txBody>
      </p:sp>
      <p:sp>
        <p:nvSpPr>
          <p:cNvPr id="27" name="角丸四角形吹き出し 26"/>
          <p:cNvSpPr/>
          <p:nvPr/>
        </p:nvSpPr>
        <p:spPr>
          <a:xfrm>
            <a:off x="6156407" y="2878509"/>
            <a:ext cx="2404885" cy="632573"/>
          </a:xfrm>
          <a:prstGeom prst="wedgeRoundRectCallout">
            <a:avLst>
              <a:gd name="adj1" fmla="val -41431"/>
              <a:gd name="adj2" fmla="val 121675"/>
              <a:gd name="adj3" fmla="val 16667"/>
            </a:avLst>
          </a:prstGeom>
          <a:solidFill>
            <a:srgbClr val="00B050"/>
          </a:solidFill>
          <a:ln>
            <a:solidFill>
              <a:srgbClr val="0066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順番に取り出します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48586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UI</a:t>
            </a:r>
            <a:r>
              <a:rPr kumimoji="1" lang="ja-JP" altLang="en-US" dirty="0" smtClean="0"/>
              <a:t>キューと非同期処理の関係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91712" y="1598736"/>
            <a:ext cx="10179488" cy="930729"/>
          </a:xfrm>
        </p:spPr>
        <p:txBody>
          <a:bodyPr/>
          <a:lstStyle/>
          <a:p>
            <a:r>
              <a:rPr lang="ja-JP" altLang="en-US" dirty="0" smtClean="0"/>
              <a:t>非同期</a:t>
            </a:r>
            <a:r>
              <a:rPr lang="ja-JP" altLang="en-US" dirty="0"/>
              <a:t>処理</a:t>
            </a:r>
            <a:r>
              <a:rPr lang="ja-JP" altLang="en-US" dirty="0" smtClean="0"/>
              <a:t>の完了は、</a:t>
            </a:r>
            <a:r>
              <a:rPr lang="en-US" altLang="ja-JP" dirty="0" smtClean="0"/>
              <a:t>UI</a:t>
            </a:r>
            <a:r>
              <a:rPr lang="ja-JP" altLang="en-US" dirty="0" smtClean="0"/>
              <a:t>キューに通知されます。スレッド</a:t>
            </a:r>
            <a:r>
              <a:rPr lang="en-US" altLang="ja-JP" dirty="0" smtClean="0"/>
              <a:t>1</a:t>
            </a:r>
            <a:r>
              <a:rPr lang="ja-JP" altLang="en-US" dirty="0" smtClean="0"/>
              <a:t>が別の処理をしていたとしても、</a:t>
            </a:r>
            <a:r>
              <a:rPr lang="ja-JP" altLang="en-US" dirty="0" smtClean="0">
                <a:solidFill>
                  <a:srgbClr val="FFFF00"/>
                </a:solidFill>
              </a:rPr>
              <a:t>じきに</a:t>
            </a:r>
            <a:r>
              <a:rPr lang="en-US" altLang="ja-JP" dirty="0" smtClean="0">
                <a:solidFill>
                  <a:srgbClr val="FFFF00"/>
                </a:solidFill>
              </a:rPr>
              <a:t>UI</a:t>
            </a:r>
            <a:r>
              <a:rPr lang="ja-JP" altLang="en-US" dirty="0" smtClean="0">
                <a:solidFill>
                  <a:srgbClr val="FFFF00"/>
                </a:solidFill>
              </a:rPr>
              <a:t>キューから通知を拾い上げ</a:t>
            </a:r>
            <a:r>
              <a:rPr lang="ja-JP" altLang="en-US" dirty="0" smtClean="0"/>
              <a:t>、</a:t>
            </a:r>
            <a:r>
              <a:rPr lang="en-US" altLang="ja-JP" dirty="0" smtClean="0"/>
              <a:t>await</a:t>
            </a:r>
            <a:r>
              <a:rPr lang="ja-JP" altLang="en-US" dirty="0" smtClean="0"/>
              <a:t>直後の処理を継続します。</a:t>
            </a:r>
            <a:endParaRPr kumimoji="1" lang="ja-JP" altLang="en-US" dirty="0"/>
          </a:p>
        </p:txBody>
      </p:sp>
      <p:sp>
        <p:nvSpPr>
          <p:cNvPr id="4" name="円柱 3"/>
          <p:cNvSpPr/>
          <p:nvPr/>
        </p:nvSpPr>
        <p:spPr>
          <a:xfrm>
            <a:off x="3949721" y="2987547"/>
            <a:ext cx="2560046" cy="2569854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UI</a:t>
            </a:r>
            <a:r>
              <a:rPr kumimoji="1" lang="ja-JP" altLang="en-US" dirty="0" smtClean="0"/>
              <a:t>キュー</a:t>
            </a:r>
            <a:endParaRPr kumimoji="1" lang="ja-JP" altLang="en-US" dirty="0"/>
          </a:p>
        </p:txBody>
      </p:sp>
      <p:sp>
        <p:nvSpPr>
          <p:cNvPr id="6" name="直方体 5"/>
          <p:cNvSpPr/>
          <p:nvPr/>
        </p:nvSpPr>
        <p:spPr>
          <a:xfrm>
            <a:off x="8305798" y="2566771"/>
            <a:ext cx="2819401" cy="737882"/>
          </a:xfrm>
          <a:prstGeom prst="cube">
            <a:avLst>
              <a:gd name="adj" fmla="val 15426"/>
            </a:avLst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(await</a:t>
            </a:r>
            <a:r>
              <a:rPr kumimoji="1" lang="ja-JP" altLang="en-US" dirty="0" smtClean="0"/>
              <a:t>の手前の処理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9772610" y="3198222"/>
            <a:ext cx="1473676" cy="535577"/>
          </a:xfrm>
          <a:prstGeom prst="rect">
            <a:avLst/>
          </a:prstGeom>
          <a:solidFill>
            <a:srgbClr val="00B0F0"/>
          </a:solidFill>
          <a:ln>
            <a:solidFill>
              <a:srgbClr val="3333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スレッド</a:t>
            </a:r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cxnSp>
        <p:nvCxnSpPr>
          <p:cNvPr id="10" name="曲線コネクタ 9"/>
          <p:cNvCxnSpPr>
            <a:stCxn id="11" idx="3"/>
            <a:endCxn id="14" idx="0"/>
          </p:cNvCxnSpPr>
          <p:nvPr/>
        </p:nvCxnSpPr>
        <p:spPr>
          <a:xfrm>
            <a:off x="2482909" y="2947327"/>
            <a:ext cx="913455" cy="1363773"/>
          </a:xfrm>
          <a:prstGeom prst="curvedConnector2">
            <a:avLst/>
          </a:prstGeom>
          <a:ln w="381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正方形/長方形 10"/>
          <p:cNvSpPr/>
          <p:nvPr/>
        </p:nvSpPr>
        <p:spPr>
          <a:xfrm>
            <a:off x="514409" y="2566771"/>
            <a:ext cx="1968500" cy="761112"/>
          </a:xfrm>
          <a:prstGeom prst="rect">
            <a:avLst/>
          </a:prstGeom>
          <a:solidFill>
            <a:srgbClr val="00B050"/>
          </a:solidFill>
          <a:ln>
            <a:solidFill>
              <a:srgbClr val="0066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非同期処理（</a:t>
            </a:r>
            <a:r>
              <a:rPr kumimoji="1" lang="en-US" altLang="ja-JP" dirty="0" err="1" smtClean="0"/>
              <a:t>HttpClient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14" name="メモ 13"/>
          <p:cNvSpPr/>
          <p:nvPr/>
        </p:nvSpPr>
        <p:spPr>
          <a:xfrm>
            <a:off x="2488873" y="4311100"/>
            <a:ext cx="1814981" cy="863600"/>
          </a:xfrm>
          <a:prstGeom prst="folded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await</a:t>
            </a:r>
            <a:r>
              <a:rPr kumimoji="1" lang="ja-JP" altLang="en-US" dirty="0" smtClean="0"/>
              <a:t>の続きやってね</a:t>
            </a:r>
            <a:endParaRPr kumimoji="1" lang="ja-JP" altLang="en-US" dirty="0"/>
          </a:p>
        </p:txBody>
      </p:sp>
      <p:cxnSp>
        <p:nvCxnSpPr>
          <p:cNvPr id="17" name="曲線コネクタ 16"/>
          <p:cNvCxnSpPr>
            <a:stCxn id="21" idx="3"/>
            <a:endCxn id="5" idx="1"/>
          </p:cNvCxnSpPr>
          <p:nvPr/>
        </p:nvCxnSpPr>
        <p:spPr>
          <a:xfrm flipV="1">
            <a:off x="7179845" y="3466011"/>
            <a:ext cx="2592765" cy="345329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メモ 20"/>
          <p:cNvSpPr/>
          <p:nvPr/>
        </p:nvSpPr>
        <p:spPr>
          <a:xfrm>
            <a:off x="5364864" y="3379540"/>
            <a:ext cx="1814981" cy="863600"/>
          </a:xfrm>
          <a:prstGeom prst="foldedCorner">
            <a:avLst/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ボタン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押された</a:t>
            </a:r>
            <a:endParaRPr kumimoji="1" lang="ja-JP" altLang="en-US" dirty="0"/>
          </a:p>
        </p:txBody>
      </p:sp>
      <p:sp>
        <p:nvSpPr>
          <p:cNvPr id="29" name="直方体 28"/>
          <p:cNvSpPr/>
          <p:nvPr/>
        </p:nvSpPr>
        <p:spPr>
          <a:xfrm>
            <a:off x="8366430" y="5670442"/>
            <a:ext cx="2819401" cy="737882"/>
          </a:xfrm>
          <a:prstGeom prst="cube">
            <a:avLst>
              <a:gd name="adj" fmla="val 15426"/>
            </a:avLst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(await</a:t>
            </a:r>
            <a:r>
              <a:rPr kumimoji="1" lang="ja-JP" altLang="en-US" dirty="0" smtClean="0"/>
              <a:t>の直後の処理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cxnSp>
        <p:nvCxnSpPr>
          <p:cNvPr id="31" name="曲線コネクタ 30"/>
          <p:cNvCxnSpPr>
            <a:stCxn id="5" idx="2"/>
            <a:endCxn id="14" idx="3"/>
          </p:cNvCxnSpPr>
          <p:nvPr/>
        </p:nvCxnSpPr>
        <p:spPr>
          <a:xfrm rot="5400000">
            <a:off x="6902101" y="1135552"/>
            <a:ext cx="1009101" cy="6205594"/>
          </a:xfrm>
          <a:prstGeom prst="curvedConnector2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曲線コネクタ 35"/>
          <p:cNvCxnSpPr>
            <a:stCxn id="14" idx="2"/>
            <a:endCxn id="29" idx="2"/>
          </p:cNvCxnSpPr>
          <p:nvPr/>
        </p:nvCxnSpPr>
        <p:spPr>
          <a:xfrm rot="16200000" flipH="1">
            <a:off x="5420599" y="3150465"/>
            <a:ext cx="921596" cy="4970066"/>
          </a:xfrm>
          <a:prstGeom prst="curvedConnector2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角丸四角形吹き出し 40"/>
          <p:cNvSpPr/>
          <p:nvPr/>
        </p:nvSpPr>
        <p:spPr>
          <a:xfrm>
            <a:off x="9997674" y="4311100"/>
            <a:ext cx="1760387" cy="863598"/>
          </a:xfrm>
          <a:prstGeom prst="wedgeRoundRectCallout">
            <a:avLst>
              <a:gd name="adj1" fmla="val -45179"/>
              <a:gd name="adj2" fmla="val -127238"/>
              <a:gd name="adj3" fmla="val 16667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①この処理が</a:t>
            </a:r>
            <a:endParaRPr lang="en-US" altLang="ja-JP" dirty="0" smtClean="0"/>
          </a:p>
          <a:p>
            <a:pPr algn="ctr"/>
            <a:r>
              <a:rPr lang="ja-JP" altLang="en-US" dirty="0" smtClean="0"/>
              <a:t>完了すれば</a:t>
            </a:r>
            <a:endParaRPr lang="en-US" altLang="ja-JP" dirty="0" smtClean="0"/>
          </a:p>
        </p:txBody>
      </p:sp>
      <p:sp>
        <p:nvSpPr>
          <p:cNvPr id="42" name="角丸四角形吹き出し 41"/>
          <p:cNvSpPr/>
          <p:nvPr/>
        </p:nvSpPr>
        <p:spPr>
          <a:xfrm>
            <a:off x="1179249" y="5472913"/>
            <a:ext cx="1760387" cy="863598"/>
          </a:xfrm>
          <a:prstGeom prst="wedgeRoundRectCallout">
            <a:avLst>
              <a:gd name="adj1" fmla="val 41393"/>
              <a:gd name="adj2" fmla="val -108120"/>
              <a:gd name="adj3" fmla="val 16667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②これを</a:t>
            </a:r>
            <a:endParaRPr lang="en-US" altLang="ja-JP" dirty="0" smtClean="0"/>
          </a:p>
          <a:p>
            <a:pPr algn="ctr"/>
            <a:r>
              <a:rPr lang="ja-JP" altLang="en-US" dirty="0" smtClean="0"/>
              <a:t>拾い上げて</a:t>
            </a:r>
            <a:endParaRPr lang="en-US" altLang="ja-JP" dirty="0" smtClean="0"/>
          </a:p>
        </p:txBody>
      </p:sp>
      <p:sp>
        <p:nvSpPr>
          <p:cNvPr id="43" name="角丸四角形吹き出し 42"/>
          <p:cNvSpPr/>
          <p:nvPr/>
        </p:nvSpPr>
        <p:spPr>
          <a:xfrm>
            <a:off x="6606043" y="4941415"/>
            <a:ext cx="1760387" cy="863598"/>
          </a:xfrm>
          <a:prstGeom prst="wedgeRoundRectCallout">
            <a:avLst>
              <a:gd name="adj1" fmla="val 81071"/>
              <a:gd name="adj2" fmla="val 55115"/>
              <a:gd name="adj3" fmla="val 16667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③</a:t>
            </a:r>
            <a:r>
              <a:rPr lang="en-US" altLang="ja-JP" dirty="0" smtClean="0"/>
              <a:t>await</a:t>
            </a:r>
            <a:r>
              <a:rPr lang="ja-JP" altLang="en-US" dirty="0" smtClean="0"/>
              <a:t>を</a:t>
            </a:r>
            <a:endParaRPr lang="en-US" altLang="ja-JP" dirty="0" smtClean="0"/>
          </a:p>
          <a:p>
            <a:pPr algn="ctr"/>
            <a:r>
              <a:rPr lang="ja-JP" altLang="en-US" dirty="0" smtClean="0"/>
              <a:t>継続できる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20764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ハードウェイトしてしまうと</a:t>
            </a:r>
            <a:r>
              <a:rPr kumimoji="1" lang="en-US" altLang="ja-JP" dirty="0" smtClean="0"/>
              <a:t>…</a:t>
            </a:r>
            <a:endParaRPr kumimoji="1" lang="ja-JP" altLang="en-US" dirty="0"/>
          </a:p>
        </p:txBody>
      </p:sp>
      <p:sp>
        <p:nvSpPr>
          <p:cNvPr id="4" name="円柱 3"/>
          <p:cNvSpPr/>
          <p:nvPr/>
        </p:nvSpPr>
        <p:spPr>
          <a:xfrm>
            <a:off x="3949721" y="2413008"/>
            <a:ext cx="2560046" cy="2569854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UI</a:t>
            </a:r>
            <a:r>
              <a:rPr kumimoji="1" lang="ja-JP" altLang="en-US" dirty="0" smtClean="0"/>
              <a:t>キュー</a:t>
            </a:r>
            <a:endParaRPr kumimoji="1" lang="ja-JP" altLang="en-US" dirty="0"/>
          </a:p>
        </p:txBody>
      </p:sp>
      <p:sp>
        <p:nvSpPr>
          <p:cNvPr id="6" name="直方体 5"/>
          <p:cNvSpPr/>
          <p:nvPr/>
        </p:nvSpPr>
        <p:spPr>
          <a:xfrm>
            <a:off x="8305797" y="1992232"/>
            <a:ext cx="2819401" cy="737882"/>
          </a:xfrm>
          <a:prstGeom prst="cube">
            <a:avLst>
              <a:gd name="adj" fmla="val 15426"/>
            </a:avLst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(await</a:t>
            </a:r>
            <a:r>
              <a:rPr kumimoji="1" lang="ja-JP" altLang="en-US" dirty="0"/>
              <a:t>の手前の処理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9789544" y="2619450"/>
            <a:ext cx="1473676" cy="535577"/>
          </a:xfrm>
          <a:prstGeom prst="rect">
            <a:avLst/>
          </a:prstGeom>
          <a:solidFill>
            <a:srgbClr val="00B0F0"/>
          </a:solidFill>
          <a:ln>
            <a:solidFill>
              <a:srgbClr val="3333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スレッド</a:t>
            </a:r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cxnSp>
        <p:nvCxnSpPr>
          <p:cNvPr id="10" name="曲線コネクタ 9"/>
          <p:cNvCxnSpPr>
            <a:stCxn id="11" idx="3"/>
            <a:endCxn id="14" idx="0"/>
          </p:cNvCxnSpPr>
          <p:nvPr/>
        </p:nvCxnSpPr>
        <p:spPr>
          <a:xfrm>
            <a:off x="2482909" y="2372788"/>
            <a:ext cx="913455" cy="1363773"/>
          </a:xfrm>
          <a:prstGeom prst="curvedConnector2">
            <a:avLst/>
          </a:prstGeom>
          <a:ln w="381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正方形/長方形 10"/>
          <p:cNvSpPr/>
          <p:nvPr/>
        </p:nvSpPr>
        <p:spPr>
          <a:xfrm>
            <a:off x="514409" y="1992232"/>
            <a:ext cx="1968500" cy="761112"/>
          </a:xfrm>
          <a:prstGeom prst="rect">
            <a:avLst/>
          </a:prstGeom>
          <a:solidFill>
            <a:srgbClr val="00B050"/>
          </a:solidFill>
          <a:ln>
            <a:solidFill>
              <a:srgbClr val="0066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非同期処理（</a:t>
            </a:r>
            <a:r>
              <a:rPr kumimoji="1" lang="en-US" altLang="ja-JP" dirty="0" err="1" smtClean="0"/>
              <a:t>HttpClient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14" name="メモ 13"/>
          <p:cNvSpPr/>
          <p:nvPr/>
        </p:nvSpPr>
        <p:spPr>
          <a:xfrm>
            <a:off x="2488873" y="3736561"/>
            <a:ext cx="1814981" cy="863600"/>
          </a:xfrm>
          <a:prstGeom prst="folded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await</a:t>
            </a:r>
            <a:r>
              <a:rPr kumimoji="1" lang="ja-JP" altLang="en-US" dirty="0" smtClean="0"/>
              <a:t>の続きやってね</a:t>
            </a:r>
            <a:endParaRPr kumimoji="1" lang="ja-JP" altLang="en-US" dirty="0"/>
          </a:p>
        </p:txBody>
      </p:sp>
      <p:cxnSp>
        <p:nvCxnSpPr>
          <p:cNvPr id="17" name="曲線コネクタ 16"/>
          <p:cNvCxnSpPr>
            <a:stCxn id="21" idx="3"/>
            <a:endCxn id="5" idx="1"/>
          </p:cNvCxnSpPr>
          <p:nvPr/>
        </p:nvCxnSpPr>
        <p:spPr>
          <a:xfrm flipV="1">
            <a:off x="7179845" y="2887239"/>
            <a:ext cx="2609699" cy="349562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メモ 20"/>
          <p:cNvSpPr/>
          <p:nvPr/>
        </p:nvSpPr>
        <p:spPr>
          <a:xfrm>
            <a:off x="5364864" y="2805001"/>
            <a:ext cx="1814981" cy="863600"/>
          </a:xfrm>
          <a:prstGeom prst="foldedCorner">
            <a:avLst/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ボタン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押された</a:t>
            </a:r>
            <a:endParaRPr kumimoji="1" lang="ja-JP" altLang="en-US" dirty="0"/>
          </a:p>
        </p:txBody>
      </p:sp>
      <p:sp>
        <p:nvSpPr>
          <p:cNvPr id="29" name="直方体 28"/>
          <p:cNvSpPr/>
          <p:nvPr/>
        </p:nvSpPr>
        <p:spPr>
          <a:xfrm>
            <a:off x="8305797" y="4904320"/>
            <a:ext cx="2819401" cy="737882"/>
          </a:xfrm>
          <a:prstGeom prst="cube">
            <a:avLst>
              <a:gd name="adj" fmla="val 15426"/>
            </a:avLst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(await</a:t>
            </a:r>
            <a:r>
              <a:rPr kumimoji="1" lang="ja-JP" altLang="en-US" dirty="0" smtClean="0"/>
              <a:t>の直後の処理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41" name="角丸四角形吹き出し 40"/>
          <p:cNvSpPr/>
          <p:nvPr/>
        </p:nvSpPr>
        <p:spPr>
          <a:xfrm>
            <a:off x="8476227" y="3605909"/>
            <a:ext cx="2283956" cy="863598"/>
          </a:xfrm>
          <a:prstGeom prst="wedgeRoundRectCallout">
            <a:avLst>
              <a:gd name="adj1" fmla="val 34848"/>
              <a:gd name="adj2" fmla="val -114003"/>
              <a:gd name="adj3" fmla="val 16667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この処理は</a:t>
            </a:r>
            <a:endParaRPr lang="en-US" altLang="ja-JP" dirty="0" smtClean="0"/>
          </a:p>
          <a:p>
            <a:pPr algn="ctr"/>
            <a:r>
              <a:rPr lang="ja-JP" altLang="en-US" dirty="0"/>
              <a:t>永遠</a:t>
            </a:r>
            <a:r>
              <a:rPr lang="ja-JP" altLang="en-US" dirty="0" smtClean="0"/>
              <a:t>に完了しない</a:t>
            </a:r>
            <a:endParaRPr lang="en-US" altLang="ja-JP" dirty="0" smtClean="0"/>
          </a:p>
        </p:txBody>
      </p:sp>
      <p:sp>
        <p:nvSpPr>
          <p:cNvPr id="19" name="角丸四角形吹き出し 18"/>
          <p:cNvSpPr/>
          <p:nvPr/>
        </p:nvSpPr>
        <p:spPr>
          <a:xfrm>
            <a:off x="2558685" y="4934014"/>
            <a:ext cx="2228715" cy="652766"/>
          </a:xfrm>
          <a:prstGeom prst="wedgeRoundRectCallout">
            <a:avLst>
              <a:gd name="adj1" fmla="val -32655"/>
              <a:gd name="adj2" fmla="val -129138"/>
              <a:gd name="adj3" fmla="val 16667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拾い上げれない</a:t>
            </a:r>
            <a:endParaRPr lang="en-US" altLang="ja-JP" dirty="0" smtClean="0"/>
          </a:p>
        </p:txBody>
      </p:sp>
      <p:sp>
        <p:nvSpPr>
          <p:cNvPr id="20" name="角丸四角形吹き出し 19"/>
          <p:cNvSpPr/>
          <p:nvPr/>
        </p:nvSpPr>
        <p:spPr>
          <a:xfrm>
            <a:off x="8766239" y="6041841"/>
            <a:ext cx="2228715" cy="652766"/>
          </a:xfrm>
          <a:prstGeom prst="wedgeRoundRectCallout">
            <a:avLst>
              <a:gd name="adj1" fmla="val -32655"/>
              <a:gd name="adj2" fmla="val -129138"/>
              <a:gd name="adj3" fmla="val 16667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実行できない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35695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非同期処理上での待機の教訓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18712" y="1660071"/>
            <a:ext cx="10992288" cy="34199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6600" dirty="0" smtClean="0">
                <a:solidFill>
                  <a:srgbClr val="FFFF00"/>
                </a:solidFill>
              </a:rPr>
              <a:t>非同期処理メソッド内でハードウェイトしてはいけません</a:t>
            </a:r>
            <a:r>
              <a:rPr lang="ja-JP" altLang="en-US" sz="6600" dirty="0" smtClean="0">
                <a:solidFill>
                  <a:srgbClr val="FF0000"/>
                </a:solidFill>
              </a:rPr>
              <a:t>（殆ど絶対）</a:t>
            </a:r>
            <a:endParaRPr kumimoji="1" lang="en-US" altLang="ja-JP" sz="6600" dirty="0" smtClean="0">
              <a:solidFill>
                <a:srgbClr val="FF0000"/>
              </a:solidFill>
            </a:endParaRPr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691712" y="5419271"/>
            <a:ext cx="10554574" cy="1108529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 smtClean="0"/>
              <a:t>シングルスレッド</a:t>
            </a:r>
            <a:r>
              <a:rPr lang="en-US" altLang="ja-JP" dirty="0" smtClean="0"/>
              <a:t>UI</a:t>
            </a:r>
            <a:r>
              <a:rPr lang="ja-JP" altLang="en-US" dirty="0" smtClean="0"/>
              <a:t>システムが絡まない（＝</a:t>
            </a:r>
            <a:r>
              <a:rPr lang="en-US" altLang="ja-JP" dirty="0" smtClean="0"/>
              <a:t>UI</a:t>
            </a:r>
            <a:r>
              <a:rPr lang="ja-JP" altLang="en-US" dirty="0" smtClean="0"/>
              <a:t>キューが無い）場合は、ハードウェイト出来る事もあります（例：コンソールアプリケーション）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8874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で</a:t>
            </a:r>
            <a:r>
              <a:rPr lang="ja-JP" altLang="en-US" dirty="0"/>
              <a:t>は</a:t>
            </a:r>
            <a:r>
              <a:rPr lang="ja-JP" altLang="en-US" dirty="0" smtClean="0"/>
              <a:t>どうやって対処する？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862" y="1590476"/>
            <a:ext cx="11305265" cy="4073723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980803" y="5116929"/>
            <a:ext cx="682897" cy="4040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吹き出し 4"/>
          <p:cNvSpPr/>
          <p:nvPr/>
        </p:nvSpPr>
        <p:spPr>
          <a:xfrm>
            <a:off x="1145774" y="5771121"/>
            <a:ext cx="3362726" cy="685799"/>
          </a:xfrm>
          <a:prstGeom prst="wedgeRoundRectCallout">
            <a:avLst>
              <a:gd name="adj1" fmla="val -39074"/>
              <a:gd name="adj2" fmla="val -99024"/>
              <a:gd name="adj3" fmla="val 16667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①結局</a:t>
            </a:r>
            <a:r>
              <a:rPr lang="en-US" altLang="ja-JP" dirty="0" smtClean="0"/>
              <a:t>await</a:t>
            </a:r>
            <a:r>
              <a:rPr lang="ja-JP" altLang="en-US" dirty="0" smtClean="0"/>
              <a:t>するしかない</a:t>
            </a:r>
            <a:endParaRPr lang="en-US" altLang="ja-JP" dirty="0" smtClean="0"/>
          </a:p>
        </p:txBody>
      </p:sp>
      <p:sp>
        <p:nvSpPr>
          <p:cNvPr id="7" name="正方形/長方形 6"/>
          <p:cNvSpPr/>
          <p:nvPr/>
        </p:nvSpPr>
        <p:spPr>
          <a:xfrm>
            <a:off x="1450703" y="4216115"/>
            <a:ext cx="1152797" cy="3050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吹き出し 7"/>
          <p:cNvSpPr/>
          <p:nvPr/>
        </p:nvSpPr>
        <p:spPr>
          <a:xfrm>
            <a:off x="1663700" y="3233767"/>
            <a:ext cx="4454926" cy="565019"/>
          </a:xfrm>
          <a:prstGeom prst="wedgeRoundRectCallout">
            <a:avLst>
              <a:gd name="adj1" fmla="val -45061"/>
              <a:gd name="adj2" fmla="val 134738"/>
              <a:gd name="adj3" fmla="val 16667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②</a:t>
            </a:r>
            <a:r>
              <a:rPr lang="en-US" altLang="ja-JP" dirty="0" smtClean="0"/>
              <a:t>await</a:t>
            </a:r>
            <a:r>
              <a:rPr lang="ja-JP" altLang="en-US" dirty="0" smtClean="0"/>
              <a:t>するには</a:t>
            </a:r>
            <a:r>
              <a:rPr lang="en-US" altLang="ja-JP" dirty="0" err="1" smtClean="0"/>
              <a:t>async</a:t>
            </a:r>
            <a:r>
              <a:rPr lang="ja-JP" altLang="en-US" dirty="0" smtClean="0"/>
              <a:t>化するしかない</a:t>
            </a:r>
            <a:endParaRPr lang="en-US" altLang="ja-JP" dirty="0" smtClean="0"/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7035799" y="3516276"/>
            <a:ext cx="4902327" cy="3136900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dirty="0"/>
          </a:p>
        </p:txBody>
      </p:sp>
      <p:sp>
        <p:nvSpPr>
          <p:cNvPr id="10" name="メモ 9"/>
          <p:cNvSpPr/>
          <p:nvPr/>
        </p:nvSpPr>
        <p:spPr>
          <a:xfrm>
            <a:off x="6675120" y="4836279"/>
            <a:ext cx="5115560" cy="1655839"/>
          </a:xfrm>
          <a:prstGeom prst="foldedCorner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 smtClean="0"/>
              <a:t>「</a:t>
            </a:r>
            <a:r>
              <a:rPr lang="en-US" altLang="ja-JP" dirty="0" smtClean="0"/>
              <a:t>await</a:t>
            </a:r>
            <a:r>
              <a:rPr lang="ja-JP" altLang="en-US" dirty="0" smtClean="0"/>
              <a:t>なんて良く分かんないもの云々」と言っていても、</a:t>
            </a:r>
            <a:r>
              <a:rPr lang="en-US" altLang="ja-JP" dirty="0" smtClean="0"/>
              <a:t>await</a:t>
            </a:r>
            <a:r>
              <a:rPr lang="ja-JP" altLang="en-US" dirty="0" smtClean="0"/>
              <a:t>から逃れる事は出来ない。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従来</a:t>
            </a:r>
            <a:r>
              <a:rPr lang="ja-JP" altLang="en-US" dirty="0"/>
              <a:t>技術</a:t>
            </a:r>
            <a:r>
              <a:rPr lang="ja-JP" altLang="en-US" dirty="0" smtClean="0"/>
              <a:t>での代替テクニックは存在しない。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18060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ハードウェイト</a:t>
            </a:r>
            <a:r>
              <a:rPr kumimoji="1" lang="ja-JP" altLang="en-US" dirty="0" smtClean="0"/>
              <a:t>の種類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10000" y="1533071"/>
            <a:ext cx="11026400" cy="3135449"/>
          </a:xfrm>
        </p:spPr>
        <p:txBody>
          <a:bodyPr/>
          <a:lstStyle/>
          <a:p>
            <a:r>
              <a:rPr kumimoji="1" lang="ja-JP" altLang="en-US" dirty="0" smtClean="0">
                <a:solidFill>
                  <a:srgbClr val="FFFF00"/>
                </a:solidFill>
              </a:rPr>
              <a:t>モニターロック（</a:t>
            </a:r>
            <a:r>
              <a:rPr kumimoji="1" lang="en-US" altLang="ja-JP" dirty="0" smtClean="0">
                <a:solidFill>
                  <a:srgbClr val="FFFF00"/>
                </a:solidFill>
              </a:rPr>
              <a:t>Monitor</a:t>
            </a:r>
            <a:r>
              <a:rPr kumimoji="1" lang="ja-JP" altLang="en-US" dirty="0" smtClean="0">
                <a:solidFill>
                  <a:srgbClr val="FFFF00"/>
                </a:solidFill>
              </a:rPr>
              <a:t>クラス、</a:t>
            </a:r>
            <a:r>
              <a:rPr kumimoji="1" lang="en-US" altLang="ja-JP" dirty="0" smtClean="0">
                <a:solidFill>
                  <a:srgbClr val="FFFF00"/>
                </a:solidFill>
              </a:rPr>
              <a:t>lock</a:t>
            </a:r>
            <a:r>
              <a:rPr lang="ja-JP" altLang="en-US" dirty="0">
                <a:solidFill>
                  <a:srgbClr val="FFFF00"/>
                </a:solidFill>
              </a:rPr>
              <a:t>句</a:t>
            </a:r>
            <a:r>
              <a:rPr kumimoji="1" lang="ja-JP" altLang="en-US" dirty="0" smtClean="0">
                <a:solidFill>
                  <a:srgbClr val="FFFF00"/>
                </a:solidFill>
              </a:rPr>
              <a:t>）</a:t>
            </a:r>
            <a:endParaRPr kumimoji="1" lang="en-US" altLang="ja-JP" dirty="0" smtClean="0">
              <a:solidFill>
                <a:srgbClr val="FFFF00"/>
              </a:solidFill>
            </a:endParaRPr>
          </a:p>
          <a:p>
            <a:pPr lvl="1"/>
            <a:r>
              <a:rPr lang="en-US" altLang="ja-JP" dirty="0" smtClean="0"/>
              <a:t>lock</a:t>
            </a:r>
            <a:r>
              <a:rPr lang="ja-JP" altLang="en-US" dirty="0" smtClean="0"/>
              <a:t>句については、非同期処理メソッド内（</a:t>
            </a:r>
            <a:r>
              <a:rPr lang="en-US" altLang="ja-JP" dirty="0" err="1" smtClean="0"/>
              <a:t>async</a:t>
            </a:r>
            <a:r>
              <a:rPr lang="ja-JP" altLang="en-US" dirty="0" smtClean="0"/>
              <a:t>適用メソッド内）では</a:t>
            </a:r>
            <a:r>
              <a:rPr lang="ja-JP" altLang="en-US" dirty="0" smtClean="0">
                <a:solidFill>
                  <a:srgbClr val="FF0000"/>
                </a:solidFill>
              </a:rPr>
              <a:t>使えません</a:t>
            </a:r>
            <a:r>
              <a:rPr lang="ja-JP" altLang="en-US" dirty="0" smtClean="0"/>
              <a:t>（コンパイルエラー）。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try-finally</a:t>
            </a:r>
            <a:r>
              <a:rPr kumimoji="1" lang="ja-JP" altLang="en-US" dirty="0" smtClean="0"/>
              <a:t>と</a:t>
            </a:r>
            <a:r>
              <a:rPr kumimoji="1" lang="en-US" altLang="ja-JP" dirty="0" smtClean="0"/>
              <a:t>Monitor</a:t>
            </a:r>
            <a:r>
              <a:rPr kumimoji="1" lang="ja-JP" altLang="en-US" dirty="0" smtClean="0"/>
              <a:t>クラスを使って同じことが出来ますが、やってはいけません。</a:t>
            </a:r>
            <a:endParaRPr kumimoji="1" lang="en-US" altLang="ja-JP" dirty="0" smtClean="0"/>
          </a:p>
          <a:p>
            <a:r>
              <a:rPr lang="ja-JP" altLang="en-US" dirty="0" smtClean="0">
                <a:solidFill>
                  <a:srgbClr val="FFFF00"/>
                </a:solidFill>
              </a:rPr>
              <a:t>カーネルオブジェクトによるハードウェイト</a:t>
            </a:r>
            <a:endParaRPr lang="en-US" altLang="ja-JP" dirty="0" smtClean="0">
              <a:solidFill>
                <a:srgbClr val="FFFF00"/>
              </a:solidFill>
            </a:endParaRPr>
          </a:p>
          <a:p>
            <a:pPr lvl="1"/>
            <a:r>
              <a:rPr kumimoji="1" lang="en-US" altLang="ja-JP" dirty="0" err="1" smtClean="0">
                <a:solidFill>
                  <a:srgbClr val="FFFF00"/>
                </a:solidFill>
              </a:rPr>
              <a:t>WaitHandle</a:t>
            </a:r>
            <a:r>
              <a:rPr kumimoji="1" lang="ja-JP" altLang="en-US" dirty="0" smtClean="0"/>
              <a:t>クラスを継承したクラスで、</a:t>
            </a:r>
            <a:r>
              <a:rPr kumimoji="1" lang="en-US" altLang="ja-JP" dirty="0" err="1" smtClean="0">
                <a:solidFill>
                  <a:srgbClr val="FFFF00"/>
                </a:solidFill>
              </a:rPr>
              <a:t>WaitHandle.WaitOne</a:t>
            </a:r>
            <a:r>
              <a:rPr lang="ja-JP" altLang="en-US" dirty="0"/>
              <a:t>・</a:t>
            </a:r>
            <a:r>
              <a:rPr kumimoji="1" lang="en-US" altLang="ja-JP" dirty="0" err="1" smtClean="0">
                <a:solidFill>
                  <a:srgbClr val="FFFF00"/>
                </a:solidFill>
              </a:rPr>
              <a:t>WaitAny</a:t>
            </a:r>
            <a:r>
              <a:rPr kumimoji="1" lang="ja-JP" altLang="en-US" dirty="0" smtClean="0"/>
              <a:t>・</a:t>
            </a:r>
            <a:r>
              <a:rPr kumimoji="1" lang="en-US" altLang="ja-JP" dirty="0" err="1" smtClean="0">
                <a:solidFill>
                  <a:srgbClr val="FFFF00"/>
                </a:solidFill>
              </a:rPr>
              <a:t>WaitAll</a:t>
            </a:r>
            <a:r>
              <a:rPr kumimoji="1" lang="ja-JP" altLang="en-US" dirty="0" smtClean="0"/>
              <a:t>を呼び出す全ての操作。</a:t>
            </a:r>
            <a:endParaRPr kumimoji="1" lang="en-US" altLang="ja-JP" dirty="0" smtClean="0"/>
          </a:p>
          <a:p>
            <a:pPr lvl="1"/>
            <a:r>
              <a:rPr lang="en-US" altLang="ja-JP" dirty="0" err="1" smtClean="0">
                <a:solidFill>
                  <a:srgbClr val="FFFF00"/>
                </a:solidFill>
              </a:rPr>
              <a:t>ManualResetEvent</a:t>
            </a:r>
            <a:r>
              <a:rPr lang="en-US" altLang="ja-JP" dirty="0" smtClean="0"/>
              <a:t>, </a:t>
            </a:r>
            <a:r>
              <a:rPr lang="en-US" altLang="ja-JP" dirty="0" err="1" smtClean="0">
                <a:solidFill>
                  <a:srgbClr val="FFFF00"/>
                </a:solidFill>
              </a:rPr>
              <a:t>AutoResetEvent</a:t>
            </a:r>
            <a:r>
              <a:rPr lang="en-US" altLang="ja-JP" dirty="0" smtClean="0"/>
              <a:t>, </a:t>
            </a:r>
            <a:r>
              <a:rPr lang="en-US" altLang="ja-JP" dirty="0" err="1" smtClean="0">
                <a:solidFill>
                  <a:srgbClr val="FFFF00"/>
                </a:solidFill>
              </a:rPr>
              <a:t>Mutex</a:t>
            </a:r>
            <a:r>
              <a:rPr lang="en-US" altLang="ja-JP" dirty="0" smtClean="0"/>
              <a:t>, </a:t>
            </a:r>
            <a:r>
              <a:rPr lang="en-US" altLang="ja-JP" dirty="0" smtClean="0">
                <a:solidFill>
                  <a:srgbClr val="FFFF00"/>
                </a:solidFill>
              </a:rPr>
              <a:t>Semaphore</a:t>
            </a:r>
            <a:r>
              <a:rPr lang="ja-JP" altLang="en-US" dirty="0" smtClean="0"/>
              <a:t>など</a:t>
            </a:r>
            <a:endParaRPr lang="en-US" altLang="ja-JP" dirty="0"/>
          </a:p>
          <a:p>
            <a:pPr lvl="1"/>
            <a:r>
              <a:rPr lang="ja-JP" altLang="en-US" dirty="0" smtClean="0"/>
              <a:t>間接的</a:t>
            </a:r>
            <a:r>
              <a:rPr lang="ja-JP" altLang="en-US" dirty="0"/>
              <a:t>に呼び出しているものについても注意</a:t>
            </a:r>
            <a:r>
              <a:rPr lang="ja-JP" altLang="en-US" dirty="0" smtClean="0"/>
              <a:t>！ </a:t>
            </a:r>
            <a:r>
              <a:rPr lang="en-US" altLang="ja-JP" dirty="0" err="1" smtClean="0">
                <a:solidFill>
                  <a:srgbClr val="FFFF00"/>
                </a:solidFill>
              </a:rPr>
              <a:t>Thread.Join</a:t>
            </a:r>
            <a:r>
              <a:rPr lang="ja-JP" altLang="en-US" dirty="0" smtClean="0"/>
              <a:t>・そして</a:t>
            </a:r>
            <a:r>
              <a:rPr lang="en-US" altLang="ja-JP" dirty="0" err="1" smtClean="0">
                <a:solidFill>
                  <a:srgbClr val="FF0000"/>
                </a:solidFill>
              </a:rPr>
              <a:t>Task.Wait</a:t>
            </a:r>
            <a:r>
              <a:rPr lang="ja-JP" altLang="en-US" dirty="0" smtClean="0"/>
              <a:t>・</a:t>
            </a:r>
            <a:r>
              <a:rPr lang="en-US" altLang="ja-JP" dirty="0">
                <a:solidFill>
                  <a:srgbClr val="FF0000"/>
                </a:solidFill>
              </a:rPr>
              <a:t> </a:t>
            </a:r>
            <a:r>
              <a:rPr lang="en-US" altLang="ja-JP" dirty="0" err="1" smtClean="0">
                <a:solidFill>
                  <a:srgbClr val="FF0000"/>
                </a:solidFill>
              </a:rPr>
              <a:t>Task.WaitAll</a:t>
            </a:r>
            <a:r>
              <a:rPr lang="ja-JP" altLang="en-US" dirty="0" smtClean="0"/>
              <a:t>など</a:t>
            </a:r>
            <a:endParaRPr kumimoji="1" lang="ja-JP" altLang="en-US" dirty="0"/>
          </a:p>
        </p:txBody>
      </p:sp>
      <p:sp>
        <p:nvSpPr>
          <p:cNvPr id="4" name="メモ 3"/>
          <p:cNvSpPr/>
          <p:nvPr/>
        </p:nvSpPr>
        <p:spPr>
          <a:xfrm>
            <a:off x="1628140" y="4820920"/>
            <a:ext cx="9182100" cy="140970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これらは全て、前回紹介した</a:t>
            </a:r>
            <a:r>
              <a:rPr kumimoji="1" lang="en-US" altLang="ja-JP" dirty="0" err="1" smtClean="0">
                <a:solidFill>
                  <a:srgbClr val="00F0F0"/>
                </a:solidFill>
              </a:rPr>
              <a:t>Nito.AsyncEx</a:t>
            </a:r>
            <a:r>
              <a:rPr kumimoji="1" lang="ja-JP" altLang="en-US" dirty="0" smtClean="0"/>
              <a:t>ライブラリに代替同期クラスがあります。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困った時の</a:t>
            </a:r>
            <a:r>
              <a:rPr kumimoji="1" lang="en-US" altLang="ja-JP" dirty="0" err="1" smtClean="0"/>
              <a:t>NuGet</a:t>
            </a:r>
            <a:r>
              <a:rPr kumimoji="1" lang="ja-JP" altLang="en-US" dirty="0" smtClean="0"/>
              <a:t>で！！</a:t>
            </a:r>
            <a:endParaRPr kumimoji="1" lang="en-US" altLang="ja-JP" dirty="0" smtClean="0"/>
          </a:p>
          <a:p>
            <a:pPr algn="ctr"/>
            <a:r>
              <a:rPr kumimoji="1" lang="en-US" altLang="ja-JP" dirty="0">
                <a:solidFill>
                  <a:srgbClr val="00F0F0"/>
                </a:solidFill>
              </a:rPr>
              <a:t>https://nitoasyncex.codeplex.com/</a:t>
            </a:r>
            <a:endParaRPr kumimoji="1" lang="ja-JP" altLang="en-US" dirty="0">
              <a:solidFill>
                <a:srgbClr val="00F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49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同期コンテキスト </a:t>
            </a:r>
            <a:r>
              <a:rPr kumimoji="1" lang="en-US" altLang="ja-JP" dirty="0" smtClean="0"/>
              <a:t>is </a:t>
            </a:r>
            <a:r>
              <a:rPr kumimoji="1" lang="ja-JP" altLang="en-US" dirty="0" smtClean="0"/>
              <a:t>何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COM</a:t>
            </a:r>
            <a:r>
              <a:rPr kumimoji="1" lang="ja-JP" altLang="en-US" dirty="0" smtClean="0"/>
              <a:t>の</a:t>
            </a:r>
            <a:r>
              <a:rPr kumimoji="1" lang="ja-JP" altLang="en-US" dirty="0" smtClean="0">
                <a:solidFill>
                  <a:srgbClr val="FF0000"/>
                </a:solidFill>
              </a:rPr>
              <a:t>アパートメント</a:t>
            </a:r>
            <a:r>
              <a:rPr kumimoji="1" lang="ja-JP" altLang="en-US" dirty="0" smtClean="0"/>
              <a:t>に似た何か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29457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UI</a:t>
            </a:r>
            <a:r>
              <a:rPr lang="ja-JP" altLang="en-US" dirty="0" smtClean="0"/>
              <a:t>キューで</a:t>
            </a:r>
            <a:r>
              <a:rPr lang="ja-JP" altLang="en-US" dirty="0" smtClean="0">
                <a:solidFill>
                  <a:srgbClr val="FFFF00"/>
                </a:solidFill>
              </a:rPr>
              <a:t>同期しなければ </a:t>
            </a:r>
            <a:r>
              <a:rPr lang="ja-JP" altLang="en-US" dirty="0" err="1" smtClean="0"/>
              <a:t>お</a:t>
            </a:r>
            <a:r>
              <a:rPr lang="en-US" altLang="ja-JP" dirty="0" smtClean="0"/>
              <a:t>k</a:t>
            </a:r>
            <a:r>
              <a:rPr lang="ja-JP" altLang="en-US" dirty="0" smtClean="0"/>
              <a:t>？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18712" y="1660071"/>
            <a:ext cx="10554574" cy="2336196"/>
          </a:xfrm>
        </p:spPr>
        <p:txBody>
          <a:bodyPr/>
          <a:lstStyle/>
          <a:p>
            <a:r>
              <a:rPr kumimoji="1" lang="en-US" altLang="ja-JP" dirty="0" smtClean="0"/>
              <a:t>await</a:t>
            </a:r>
            <a:r>
              <a:rPr kumimoji="1" lang="ja-JP" altLang="en-US" dirty="0" smtClean="0"/>
              <a:t>後の処理を継続するのに、非同期完了の通知を</a:t>
            </a:r>
            <a:r>
              <a:rPr kumimoji="1" lang="en-US" altLang="ja-JP" dirty="0" smtClean="0"/>
              <a:t>UI</a:t>
            </a:r>
            <a:r>
              <a:rPr kumimoji="1" lang="ja-JP" altLang="en-US" dirty="0" smtClean="0"/>
              <a:t>キューに</a:t>
            </a:r>
            <a:r>
              <a:rPr kumimoji="1" lang="ja-JP" altLang="en-US" dirty="0" smtClean="0">
                <a:solidFill>
                  <a:srgbClr val="FFFF00"/>
                </a:solidFill>
              </a:rPr>
              <a:t>「どうしても」</a:t>
            </a:r>
            <a:r>
              <a:rPr kumimoji="1" lang="ja-JP" altLang="en-US" dirty="0" smtClean="0"/>
              <a:t>入れなければならないのか？</a:t>
            </a:r>
            <a:endParaRPr kumimoji="1" lang="en-US" altLang="ja-JP" dirty="0" smtClean="0"/>
          </a:p>
          <a:p>
            <a:r>
              <a:rPr lang="en-US" altLang="ja-JP" dirty="0" smtClean="0"/>
              <a:t>UI</a:t>
            </a:r>
            <a:r>
              <a:rPr lang="ja-JP" altLang="en-US" dirty="0" smtClean="0"/>
              <a:t>キューに</a:t>
            </a:r>
            <a:r>
              <a:rPr lang="ja-JP" altLang="en-US" dirty="0" smtClean="0">
                <a:solidFill>
                  <a:srgbClr val="FFFF00"/>
                </a:solidFill>
              </a:rPr>
              <a:t>入れなきゃいい</a:t>
            </a:r>
            <a:r>
              <a:rPr lang="ja-JP" altLang="en-US" dirty="0" smtClean="0"/>
              <a:t>んだよね？</a:t>
            </a:r>
            <a:endParaRPr kumimoji="1" lang="en-US" altLang="ja-JP" dirty="0" smtClean="0"/>
          </a:p>
          <a:p>
            <a:r>
              <a:rPr kumimoji="1" lang="ja-JP" altLang="en-US" dirty="0" smtClean="0"/>
              <a:t>ぶっちゃ</a:t>
            </a:r>
            <a:r>
              <a:rPr kumimoji="1" lang="ja-JP" altLang="en-US" dirty="0" err="1" smtClean="0"/>
              <a:t>け</a:t>
            </a:r>
            <a:r>
              <a:rPr kumimoji="1" lang="ja-JP" altLang="en-US" dirty="0" smtClean="0"/>
              <a:t>、</a:t>
            </a:r>
            <a:r>
              <a:rPr kumimoji="1" lang="en-US" altLang="ja-JP" dirty="0" smtClean="0">
                <a:solidFill>
                  <a:srgbClr val="FFFF00"/>
                </a:solidFill>
              </a:rPr>
              <a:t>UI</a:t>
            </a:r>
            <a:r>
              <a:rPr kumimoji="1" lang="ja-JP" altLang="en-US" dirty="0" smtClean="0">
                <a:solidFill>
                  <a:srgbClr val="FFFF00"/>
                </a:solidFill>
              </a:rPr>
              <a:t>キュー使わない方法</a:t>
            </a:r>
            <a:r>
              <a:rPr kumimoji="1" lang="ja-JP" altLang="en-US" dirty="0" smtClean="0"/>
              <a:t>は無いの？</a:t>
            </a:r>
            <a:endParaRPr kumimoji="1" lang="en-US" altLang="ja-JP" dirty="0" smtClean="0"/>
          </a:p>
          <a:p>
            <a:r>
              <a:rPr lang="en-US" altLang="ja-JP" dirty="0" smtClean="0">
                <a:solidFill>
                  <a:srgbClr val="FFFF00"/>
                </a:solidFill>
              </a:rPr>
              <a:t>UI</a:t>
            </a:r>
            <a:r>
              <a:rPr lang="ja-JP" altLang="en-US" dirty="0" smtClean="0">
                <a:solidFill>
                  <a:srgbClr val="FFFF00"/>
                </a:solidFill>
              </a:rPr>
              <a:t>無い環境</a:t>
            </a:r>
            <a:r>
              <a:rPr lang="ja-JP" altLang="en-US" dirty="0" smtClean="0"/>
              <a:t>ではどうなるの？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4592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Task.ConfigureAwait</a:t>
            </a:r>
            <a:r>
              <a:rPr kumimoji="1" lang="en-US" altLang="ja-JP" dirty="0" smtClean="0"/>
              <a:t> is </a:t>
            </a:r>
            <a:r>
              <a:rPr kumimoji="1" lang="ja-JP" altLang="en-US" dirty="0" smtClean="0"/>
              <a:t>何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30695" y="1660072"/>
            <a:ext cx="11370365" cy="566294"/>
          </a:xfrm>
        </p:spPr>
        <p:txBody>
          <a:bodyPr/>
          <a:lstStyle/>
          <a:p>
            <a:r>
              <a:rPr kumimoji="1" lang="en-US" altLang="ja-JP" dirty="0" smtClean="0"/>
              <a:t>Task</a:t>
            </a:r>
            <a:r>
              <a:rPr kumimoji="1" lang="ja-JP" altLang="en-US" dirty="0" smtClean="0"/>
              <a:t>クラスに</a:t>
            </a:r>
            <a:r>
              <a:rPr kumimoji="1" lang="en-US" altLang="ja-JP" dirty="0" err="1" smtClean="0">
                <a:solidFill>
                  <a:srgbClr val="FFFF00"/>
                </a:solidFill>
              </a:rPr>
              <a:t>ConfigureAwait</a:t>
            </a:r>
            <a:r>
              <a:rPr kumimoji="1" lang="ja-JP" altLang="en-US" dirty="0" smtClean="0"/>
              <a:t>メソッドがあり、この引数を</a:t>
            </a:r>
            <a:r>
              <a:rPr kumimoji="1" lang="en-US" altLang="ja-JP" dirty="0" smtClean="0">
                <a:solidFill>
                  <a:srgbClr val="FF0000"/>
                </a:solidFill>
              </a:rPr>
              <a:t>false</a:t>
            </a:r>
            <a:r>
              <a:rPr kumimoji="1" lang="ja-JP" altLang="en-US" dirty="0" smtClean="0"/>
              <a:t>と指定すると、</a:t>
            </a:r>
            <a:r>
              <a:rPr kumimoji="1" lang="en-US" altLang="ja-JP" dirty="0" smtClean="0">
                <a:solidFill>
                  <a:srgbClr val="FFFF00"/>
                </a:solidFill>
              </a:rPr>
              <a:t>UI</a:t>
            </a:r>
            <a:r>
              <a:rPr kumimoji="1" lang="ja-JP" altLang="en-US" dirty="0" smtClean="0">
                <a:solidFill>
                  <a:srgbClr val="FFFF00"/>
                </a:solidFill>
              </a:rPr>
              <a:t>キューを使わなくなる</a:t>
            </a:r>
            <a:r>
              <a:rPr kumimoji="1" lang="ja-JP" altLang="en-US" dirty="0" smtClean="0"/>
              <a:t>。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446" y="2941151"/>
            <a:ext cx="10919412" cy="3485716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812788" y="4399623"/>
            <a:ext cx="2179660" cy="2490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369427" y="2329698"/>
            <a:ext cx="1473676" cy="535577"/>
          </a:xfrm>
          <a:prstGeom prst="rect">
            <a:avLst/>
          </a:prstGeom>
          <a:solidFill>
            <a:srgbClr val="00B0F0"/>
          </a:solidFill>
          <a:ln>
            <a:solidFill>
              <a:srgbClr val="3333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スレッド</a:t>
            </a:r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cxnSp>
        <p:nvCxnSpPr>
          <p:cNvPr id="11" name="曲線コネクタ 10"/>
          <p:cNvCxnSpPr>
            <a:stCxn id="10" idx="3"/>
            <a:endCxn id="32" idx="0"/>
          </p:cNvCxnSpPr>
          <p:nvPr/>
        </p:nvCxnSpPr>
        <p:spPr>
          <a:xfrm>
            <a:off x="1843103" y="2597487"/>
            <a:ext cx="3543537" cy="1361256"/>
          </a:xfrm>
          <a:prstGeom prst="curvedConnector2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曲線コネクタ 15"/>
          <p:cNvCxnSpPr>
            <a:stCxn id="32" idx="2"/>
          </p:cNvCxnSpPr>
          <p:nvPr/>
        </p:nvCxnSpPr>
        <p:spPr>
          <a:xfrm rot="5400000">
            <a:off x="2928189" y="4230216"/>
            <a:ext cx="2480896" cy="2436006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角丸四角形吹き出し 22"/>
          <p:cNvSpPr/>
          <p:nvPr/>
        </p:nvSpPr>
        <p:spPr>
          <a:xfrm>
            <a:off x="3687112" y="6003622"/>
            <a:ext cx="2501807" cy="597243"/>
          </a:xfrm>
          <a:prstGeom prst="wedgeRoundRectCallout">
            <a:avLst>
              <a:gd name="adj1" fmla="val -66090"/>
              <a:gd name="adj2" fmla="val -60745"/>
              <a:gd name="adj3" fmla="val 16667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スレッド</a:t>
            </a:r>
            <a:r>
              <a:rPr lang="en-US" altLang="ja-JP" dirty="0" smtClean="0"/>
              <a:t>1</a:t>
            </a:r>
            <a:r>
              <a:rPr lang="ja-JP" altLang="en-US" dirty="0" smtClean="0"/>
              <a:t>はすぐ退出</a:t>
            </a:r>
            <a:endParaRPr lang="en-US" altLang="ja-JP" dirty="0" smtClean="0"/>
          </a:p>
        </p:txBody>
      </p:sp>
      <p:cxnSp>
        <p:nvCxnSpPr>
          <p:cNvPr id="24" name="曲線コネクタ 23"/>
          <p:cNvCxnSpPr>
            <a:stCxn id="32" idx="3"/>
            <a:endCxn id="25" idx="1"/>
          </p:cNvCxnSpPr>
          <p:nvPr/>
        </p:nvCxnSpPr>
        <p:spPr>
          <a:xfrm flipV="1">
            <a:off x="6756400" y="3452283"/>
            <a:ext cx="1822523" cy="630974"/>
          </a:xfrm>
          <a:prstGeom prst="curvedConnector3">
            <a:avLst/>
          </a:prstGeom>
          <a:ln w="381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正方形/長方形 24"/>
          <p:cNvSpPr/>
          <p:nvPr/>
        </p:nvSpPr>
        <p:spPr>
          <a:xfrm>
            <a:off x="8578923" y="3071727"/>
            <a:ext cx="1968500" cy="761112"/>
          </a:xfrm>
          <a:prstGeom prst="rect">
            <a:avLst/>
          </a:prstGeom>
          <a:solidFill>
            <a:srgbClr val="00B050"/>
          </a:solidFill>
          <a:ln>
            <a:solidFill>
              <a:srgbClr val="0066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非同期処理（</a:t>
            </a:r>
            <a:r>
              <a:rPr kumimoji="1" lang="en-US" altLang="ja-JP" dirty="0" err="1" smtClean="0"/>
              <a:t>HttpClient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32" name="正方形/長方形 31"/>
          <p:cNvSpPr/>
          <p:nvPr/>
        </p:nvSpPr>
        <p:spPr>
          <a:xfrm>
            <a:off x="4016880" y="3958743"/>
            <a:ext cx="2739520" cy="2490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3009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Task.ConfigureAwait</a:t>
            </a:r>
            <a:r>
              <a:rPr lang="en-US" altLang="ja-JP" dirty="0" smtClean="0"/>
              <a:t>(false)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446" y="2818384"/>
            <a:ext cx="10919412" cy="3485716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812788" y="4276856"/>
            <a:ext cx="2179660" cy="2490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1843103" y="4677635"/>
            <a:ext cx="9682755" cy="1061446"/>
          </a:xfrm>
          <a:prstGeom prst="rect">
            <a:avLst/>
          </a:prstGeom>
          <a:noFill/>
          <a:ln w="38100"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吹き出し 6"/>
          <p:cNvSpPr/>
          <p:nvPr/>
        </p:nvSpPr>
        <p:spPr>
          <a:xfrm>
            <a:off x="6312080" y="5563563"/>
            <a:ext cx="3581219" cy="740537"/>
          </a:xfrm>
          <a:prstGeom prst="wedgeRoundRectCallout">
            <a:avLst>
              <a:gd name="adj1" fmla="val -40201"/>
              <a:gd name="adj2" fmla="val -108236"/>
              <a:gd name="adj3" fmla="val 16667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await</a:t>
            </a:r>
            <a:r>
              <a:rPr lang="ja-JP" altLang="en-US" dirty="0" smtClean="0"/>
              <a:t>後続の処理を、ワーカースレッドが直接実行する</a:t>
            </a:r>
            <a:endParaRPr lang="en-US" altLang="ja-JP" dirty="0" smtClean="0"/>
          </a:p>
        </p:txBody>
      </p:sp>
      <p:sp>
        <p:nvSpPr>
          <p:cNvPr id="25" name="正方形/長方形 24"/>
          <p:cNvSpPr/>
          <p:nvPr/>
        </p:nvSpPr>
        <p:spPr>
          <a:xfrm>
            <a:off x="8923956" y="2525303"/>
            <a:ext cx="1968500" cy="761112"/>
          </a:xfrm>
          <a:prstGeom prst="rect">
            <a:avLst/>
          </a:prstGeom>
          <a:solidFill>
            <a:srgbClr val="00B050"/>
          </a:solidFill>
          <a:ln>
            <a:solidFill>
              <a:srgbClr val="0066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非同期処理（</a:t>
            </a:r>
            <a:r>
              <a:rPr kumimoji="1" lang="en-US" altLang="ja-JP" dirty="0" err="1" smtClean="0"/>
              <a:t>HttpClient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cxnSp>
        <p:nvCxnSpPr>
          <p:cNvPr id="29" name="曲線コネクタ 28"/>
          <p:cNvCxnSpPr>
            <a:stCxn id="25" idx="1"/>
            <a:endCxn id="26" idx="3"/>
          </p:cNvCxnSpPr>
          <p:nvPr/>
        </p:nvCxnSpPr>
        <p:spPr>
          <a:xfrm rot="10800000">
            <a:off x="7830776" y="2402587"/>
            <a:ext cx="1093181" cy="503272"/>
          </a:xfrm>
          <a:prstGeom prst="curvedConnector3">
            <a:avLst>
              <a:gd name="adj1" fmla="val 50000"/>
            </a:avLst>
          </a:prstGeom>
          <a:ln w="381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角丸四角形吹き出し 21"/>
          <p:cNvSpPr/>
          <p:nvPr/>
        </p:nvSpPr>
        <p:spPr>
          <a:xfrm>
            <a:off x="8022348" y="1230424"/>
            <a:ext cx="3030885" cy="740537"/>
          </a:xfrm>
          <a:prstGeom prst="wedgeRoundRectCallout">
            <a:avLst>
              <a:gd name="adj1" fmla="val -41940"/>
              <a:gd name="adj2" fmla="val 107279"/>
              <a:gd name="adj3" fmla="val 16667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ワーカースレッドに通知</a:t>
            </a:r>
            <a:endParaRPr lang="en-US" altLang="ja-JP" dirty="0" smtClean="0"/>
          </a:p>
          <a:p>
            <a:pPr algn="ctr"/>
            <a:r>
              <a:rPr lang="ja-JP" altLang="en-US" dirty="0" smtClean="0"/>
              <a:t>（</a:t>
            </a:r>
            <a:r>
              <a:rPr lang="en-US" altLang="ja-JP" dirty="0" smtClean="0"/>
              <a:t>UI</a:t>
            </a:r>
            <a:r>
              <a:rPr lang="ja-JP" altLang="en-US" dirty="0" smtClean="0"/>
              <a:t>キューを使わない）</a:t>
            </a:r>
            <a:endParaRPr lang="en-US" altLang="ja-JP" dirty="0" smtClean="0"/>
          </a:p>
        </p:txBody>
      </p:sp>
      <p:sp>
        <p:nvSpPr>
          <p:cNvPr id="26" name="正方形/長方形 25"/>
          <p:cNvSpPr/>
          <p:nvPr/>
        </p:nvSpPr>
        <p:spPr>
          <a:xfrm>
            <a:off x="6357099" y="2134798"/>
            <a:ext cx="1473676" cy="535577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スレッド</a:t>
            </a:r>
            <a:r>
              <a:rPr kumimoji="1" lang="en-US" altLang="ja-JP" dirty="0" smtClean="0"/>
              <a:t>2</a:t>
            </a:r>
            <a:endParaRPr kumimoji="1" lang="ja-JP" altLang="en-US" dirty="0"/>
          </a:p>
        </p:txBody>
      </p:sp>
      <p:cxnSp>
        <p:nvCxnSpPr>
          <p:cNvPr id="28" name="曲線コネクタ 27"/>
          <p:cNvCxnSpPr>
            <a:stCxn id="26" idx="2"/>
          </p:cNvCxnSpPr>
          <p:nvPr/>
        </p:nvCxnSpPr>
        <p:spPr>
          <a:xfrm rot="5400000">
            <a:off x="5488873" y="3072573"/>
            <a:ext cx="2007262" cy="1202866"/>
          </a:xfrm>
          <a:prstGeom prst="curvedConnector3">
            <a:avLst>
              <a:gd name="adj1" fmla="val 50000"/>
            </a:avLst>
          </a:prstGeom>
          <a:ln w="38100">
            <a:solidFill>
              <a:srgbClr val="66FF3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円柱 30"/>
          <p:cNvSpPr/>
          <p:nvPr/>
        </p:nvSpPr>
        <p:spPr>
          <a:xfrm>
            <a:off x="293132" y="1738884"/>
            <a:ext cx="1019089" cy="10795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UI</a:t>
            </a:r>
            <a:r>
              <a:rPr kumimoji="1" lang="ja-JP" altLang="en-US" dirty="0" smtClean="0"/>
              <a:t>キュー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644594" y="1530686"/>
            <a:ext cx="1473676" cy="535577"/>
          </a:xfrm>
          <a:prstGeom prst="rect">
            <a:avLst/>
          </a:prstGeom>
          <a:solidFill>
            <a:srgbClr val="00B0F0"/>
          </a:solidFill>
          <a:ln>
            <a:solidFill>
              <a:srgbClr val="3333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スレッド</a:t>
            </a:r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17" name="角丸四角形吹き出し 16"/>
          <p:cNvSpPr/>
          <p:nvPr/>
        </p:nvSpPr>
        <p:spPr>
          <a:xfrm>
            <a:off x="2273179" y="1901397"/>
            <a:ext cx="2501807" cy="597243"/>
          </a:xfrm>
          <a:prstGeom prst="wedgeRoundRectCallout">
            <a:avLst>
              <a:gd name="adj1" fmla="val -69305"/>
              <a:gd name="adj2" fmla="val -43025"/>
              <a:gd name="adj3" fmla="val 16667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別の作業が出来る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400520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Profile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76624" y="1828392"/>
            <a:ext cx="10554574" cy="1411867"/>
          </a:xfrm>
        </p:spPr>
        <p:txBody>
          <a:bodyPr anchor="t">
            <a:normAutofit/>
          </a:bodyPr>
          <a:lstStyle/>
          <a:p>
            <a:r>
              <a:rPr kumimoji="1" lang="ja-JP" altLang="en-US" sz="2000" dirty="0" smtClean="0"/>
              <a:t>けきょ </a:t>
            </a:r>
            <a:r>
              <a:rPr lang="en-US" altLang="ja-JP" sz="2000" dirty="0"/>
              <a:t> </a:t>
            </a:r>
            <a:r>
              <a:rPr lang="en-US" altLang="ja-JP" sz="2000" dirty="0" smtClean="0"/>
              <a:t> Twitter:@kekyo2</a:t>
            </a:r>
            <a:r>
              <a:rPr lang="ja-JP" altLang="en-US" sz="2000" dirty="0"/>
              <a:t> </a:t>
            </a:r>
            <a:r>
              <a:rPr lang="ja-JP" altLang="en-US" sz="2000" dirty="0" smtClean="0"/>
              <a:t>  </a:t>
            </a:r>
            <a:r>
              <a:rPr lang="en-US" altLang="ja-JP" sz="2000" dirty="0" smtClean="0"/>
              <a:t>Blog: </a:t>
            </a:r>
            <a:r>
              <a:rPr lang="en-US" altLang="ja-JP" sz="2000" dirty="0" smtClean="0">
                <a:hlinkClick r:id="rId2"/>
              </a:rPr>
              <a:t>www.kekyo.net</a:t>
            </a:r>
            <a:endParaRPr lang="en-US" altLang="ja-JP" sz="2000" dirty="0" smtClean="0"/>
          </a:p>
          <a:p>
            <a:r>
              <a:rPr lang="en-US" altLang="ja-JP" sz="2000" dirty="0" smtClean="0"/>
              <a:t>Center CLR</a:t>
            </a:r>
            <a:r>
              <a:rPr lang="ja-JP" altLang="en-US" sz="2000" dirty="0" smtClean="0"/>
              <a:t>  </a:t>
            </a:r>
            <a:r>
              <a:rPr lang="en-US" altLang="ja-JP" sz="2000" dirty="0" smtClean="0"/>
              <a:t>2014/10/01</a:t>
            </a:r>
            <a:r>
              <a:rPr lang="ja-JP" altLang="en-US" sz="2000" dirty="0" smtClean="0"/>
              <a:t>～</a:t>
            </a:r>
            <a:endParaRPr lang="en-US" altLang="ja-JP" sz="2000" dirty="0" smtClean="0"/>
          </a:p>
          <a:p>
            <a:r>
              <a:rPr kumimoji="1" lang="ja-JP" altLang="en-US" sz="2000" dirty="0" smtClean="0"/>
              <a:t>自転車復活！</a:t>
            </a:r>
            <a:endParaRPr kumimoji="1" lang="en-US" altLang="ja-JP" sz="2000" dirty="0" smtClean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574" y="5158570"/>
            <a:ext cx="1239718" cy="118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0503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ファーッ</a:t>
            </a:r>
            <a:r>
              <a:rPr kumimoji="1" lang="en-US" altLang="ja-JP" dirty="0" smtClean="0"/>
              <a:t>?!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196" y="1933678"/>
            <a:ext cx="11116773" cy="3895622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4208853" y="5242055"/>
            <a:ext cx="6539579" cy="6422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吹き出し 5"/>
          <p:cNvSpPr/>
          <p:nvPr/>
        </p:nvSpPr>
        <p:spPr>
          <a:xfrm>
            <a:off x="502919" y="5585710"/>
            <a:ext cx="3291627" cy="1114810"/>
          </a:xfrm>
          <a:prstGeom prst="wedgeRoundRectCallout">
            <a:avLst>
              <a:gd name="adj1" fmla="val 64798"/>
              <a:gd name="adj2" fmla="val -42873"/>
              <a:gd name="adj3" fmla="val 16667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意味不明だけど、要するに</a:t>
            </a:r>
            <a:endParaRPr lang="en-US" altLang="ja-JP" dirty="0" smtClean="0"/>
          </a:p>
          <a:p>
            <a:pPr algn="ctr"/>
            <a:r>
              <a:rPr lang="ja-JP" altLang="en-US" dirty="0" smtClean="0"/>
              <a:t>メインスレッドじゃないと</a:t>
            </a:r>
            <a:endParaRPr lang="en-US" altLang="ja-JP" dirty="0" smtClean="0"/>
          </a:p>
          <a:p>
            <a:pPr algn="ctr"/>
            <a:r>
              <a:rPr lang="ja-JP" altLang="en-US" dirty="0" smtClean="0"/>
              <a:t>ダメって事</a:t>
            </a:r>
            <a:endParaRPr lang="en-US" altLang="ja-JP" dirty="0" smtClean="0"/>
          </a:p>
        </p:txBody>
      </p:sp>
      <p:sp>
        <p:nvSpPr>
          <p:cNvPr id="7" name="正方形/長方形 6"/>
          <p:cNvSpPr/>
          <p:nvPr/>
        </p:nvSpPr>
        <p:spPr>
          <a:xfrm>
            <a:off x="1206573" y="3806755"/>
            <a:ext cx="2882827" cy="3588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08349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Dispatcher</a:t>
            </a:r>
            <a:r>
              <a:rPr kumimoji="1" lang="ja-JP" altLang="en-US" dirty="0" smtClean="0"/>
              <a:t>でマーシャリングすれば？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18711" y="1583871"/>
            <a:ext cx="11127755" cy="1828195"/>
          </a:xfrm>
        </p:spPr>
        <p:txBody>
          <a:bodyPr>
            <a:normAutofit lnSpcReduction="10000"/>
          </a:bodyPr>
          <a:lstStyle/>
          <a:p>
            <a:r>
              <a:rPr lang="en-US" altLang="ja-JP" dirty="0" err="1" smtClean="0"/>
              <a:t>ConfigureAwait</a:t>
            </a:r>
            <a:r>
              <a:rPr lang="en-US" altLang="ja-JP" dirty="0" smtClean="0"/>
              <a:t>(</a:t>
            </a:r>
            <a:r>
              <a:rPr lang="en-US" altLang="ja-JP" dirty="0" smtClean="0">
                <a:solidFill>
                  <a:srgbClr val="FF0000"/>
                </a:solidFill>
              </a:rPr>
              <a:t>false</a:t>
            </a:r>
            <a:r>
              <a:rPr lang="en-US" altLang="ja-JP" dirty="0" smtClean="0"/>
              <a:t>)</a:t>
            </a:r>
            <a:r>
              <a:rPr lang="ja-JP" altLang="en-US" dirty="0" smtClean="0"/>
              <a:t>により、</a:t>
            </a:r>
            <a:r>
              <a:rPr lang="en-US" altLang="ja-JP" dirty="0" smtClean="0"/>
              <a:t>await</a:t>
            </a:r>
            <a:r>
              <a:rPr lang="ja-JP" altLang="en-US" dirty="0" smtClean="0"/>
              <a:t>以降の処理が</a:t>
            </a:r>
            <a:r>
              <a:rPr lang="ja-JP" altLang="en-US" dirty="0" smtClean="0">
                <a:solidFill>
                  <a:srgbClr val="FFFF00"/>
                </a:solidFill>
              </a:rPr>
              <a:t>ワーカースレッド（メインスレッドではない何か）で実行される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r>
              <a:rPr kumimoji="1" lang="en-US" altLang="ja-JP" dirty="0" smtClean="0"/>
              <a:t>UI</a:t>
            </a:r>
            <a:r>
              <a:rPr kumimoji="1" lang="ja-JP" altLang="en-US" dirty="0" smtClean="0"/>
              <a:t>キューを使わないので、</a:t>
            </a:r>
            <a:r>
              <a:rPr kumimoji="1" lang="ja-JP" altLang="en-US" dirty="0" smtClean="0">
                <a:solidFill>
                  <a:srgbClr val="FFFF00"/>
                </a:solidFill>
              </a:rPr>
              <a:t>応答速度は速い</a:t>
            </a:r>
            <a:r>
              <a:rPr kumimoji="1" lang="ja-JP" altLang="en-US" dirty="0" smtClean="0"/>
              <a:t>。</a:t>
            </a:r>
            <a:endParaRPr kumimoji="1" lang="en-US" altLang="ja-JP" dirty="0" smtClean="0"/>
          </a:p>
          <a:p>
            <a:r>
              <a:rPr lang="ja-JP" altLang="en-US" dirty="0" smtClean="0"/>
              <a:t>しかし、後続の処理（メソッドの終端まで）では、</a:t>
            </a:r>
            <a:r>
              <a:rPr lang="en-US" altLang="ja-JP" dirty="0" smtClean="0">
                <a:solidFill>
                  <a:srgbClr val="FF0000"/>
                </a:solidFill>
              </a:rPr>
              <a:t>UI</a:t>
            </a:r>
            <a:r>
              <a:rPr lang="ja-JP" altLang="en-US" dirty="0" smtClean="0">
                <a:solidFill>
                  <a:srgbClr val="FF0000"/>
                </a:solidFill>
              </a:rPr>
              <a:t>に関する処理を一切行えない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r>
              <a:rPr kumimoji="1" lang="en-US" altLang="ja-JP" dirty="0" smtClean="0">
                <a:solidFill>
                  <a:srgbClr val="FFFF00"/>
                </a:solidFill>
              </a:rPr>
              <a:t>Dispatcher</a:t>
            </a:r>
            <a:r>
              <a:rPr kumimoji="1" lang="ja-JP" altLang="en-US" dirty="0" smtClean="0"/>
              <a:t>使えば </a:t>
            </a:r>
            <a:r>
              <a:rPr kumimoji="1" lang="ja-JP" altLang="en-US" dirty="0" err="1" smtClean="0"/>
              <a:t>お</a:t>
            </a:r>
            <a:r>
              <a:rPr kumimoji="1" lang="en-US" altLang="ja-JP" dirty="0" smtClean="0"/>
              <a:t>k</a:t>
            </a:r>
            <a:r>
              <a:rPr kumimoji="1" lang="ja-JP" altLang="en-US" dirty="0" smtClean="0"/>
              <a:t>？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2796" y="3352798"/>
            <a:ext cx="9178571" cy="2627081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3341020" y="5305556"/>
            <a:ext cx="6772413" cy="261278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吹き出し 4"/>
          <p:cNvSpPr/>
          <p:nvPr/>
        </p:nvSpPr>
        <p:spPr>
          <a:xfrm>
            <a:off x="4030314" y="5888567"/>
            <a:ext cx="4554885" cy="785627"/>
          </a:xfrm>
          <a:prstGeom prst="wedgeRoundRectCallout">
            <a:avLst>
              <a:gd name="adj1" fmla="val -38135"/>
              <a:gd name="adj2" fmla="val -90514"/>
              <a:gd name="adj3" fmla="val 16667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まぁ、</a:t>
            </a:r>
            <a:r>
              <a:rPr lang="en-US" altLang="ja-JP" dirty="0" smtClean="0"/>
              <a:t>Dispatcher</a:t>
            </a:r>
            <a:r>
              <a:rPr lang="ja-JP" altLang="en-US" dirty="0" smtClean="0"/>
              <a:t>使えばいいんだけど、何のために</a:t>
            </a:r>
            <a:r>
              <a:rPr lang="en-US" altLang="ja-JP" dirty="0" smtClean="0"/>
              <a:t>UI</a:t>
            </a:r>
            <a:r>
              <a:rPr lang="ja-JP" altLang="en-US" dirty="0" smtClean="0"/>
              <a:t>キューを無効化したのか？</a:t>
            </a:r>
            <a:endParaRPr lang="en-US" altLang="ja-JP" dirty="0" smtClean="0"/>
          </a:p>
        </p:txBody>
      </p:sp>
      <p:sp>
        <p:nvSpPr>
          <p:cNvPr id="7" name="円柱 6"/>
          <p:cNvSpPr/>
          <p:nvPr/>
        </p:nvSpPr>
        <p:spPr>
          <a:xfrm>
            <a:off x="666477" y="4498018"/>
            <a:ext cx="1019089" cy="10795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UI</a:t>
            </a:r>
            <a:r>
              <a:rPr kumimoji="1" lang="ja-JP" altLang="en-US" dirty="0" smtClean="0"/>
              <a:t>キュー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964021" y="4273358"/>
            <a:ext cx="1473676" cy="535577"/>
          </a:xfrm>
          <a:prstGeom prst="rect">
            <a:avLst/>
          </a:prstGeom>
          <a:solidFill>
            <a:srgbClr val="00B0F0"/>
          </a:solidFill>
          <a:ln>
            <a:solidFill>
              <a:srgbClr val="3333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スレッド</a:t>
            </a:r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cxnSp>
        <p:nvCxnSpPr>
          <p:cNvPr id="9" name="曲線コネクタ 8"/>
          <p:cNvCxnSpPr>
            <a:stCxn id="6" idx="1"/>
            <a:endCxn id="7" idx="4"/>
          </p:cNvCxnSpPr>
          <p:nvPr/>
        </p:nvCxnSpPr>
        <p:spPr>
          <a:xfrm rot="10800000">
            <a:off x="1685566" y="5037769"/>
            <a:ext cx="1655454" cy="398427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曲線コネクタ 13"/>
          <p:cNvCxnSpPr>
            <a:stCxn id="8" idx="3"/>
          </p:cNvCxnSpPr>
          <p:nvPr/>
        </p:nvCxnSpPr>
        <p:spPr>
          <a:xfrm>
            <a:off x="2437697" y="4541147"/>
            <a:ext cx="4911370" cy="895049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99719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モヤモヤする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27424" y="1489694"/>
            <a:ext cx="10554574" cy="1412855"/>
          </a:xfrm>
        </p:spPr>
        <p:txBody>
          <a:bodyPr/>
          <a:lstStyle/>
          <a:p>
            <a:r>
              <a:rPr lang="ja-JP" altLang="en-US" dirty="0" smtClean="0"/>
              <a:t>ロジック処理と</a:t>
            </a:r>
            <a:r>
              <a:rPr lang="en-US" altLang="ja-JP" dirty="0" smtClean="0"/>
              <a:t>UI</a:t>
            </a:r>
            <a:r>
              <a:rPr lang="ja-JP" altLang="en-US" dirty="0" smtClean="0"/>
              <a:t>制御処理</a:t>
            </a:r>
            <a:r>
              <a:rPr lang="ja-JP" altLang="en-US" dirty="0"/>
              <a:t>を、</a:t>
            </a:r>
            <a:r>
              <a:rPr lang="ja-JP" altLang="en-US" dirty="0">
                <a:solidFill>
                  <a:srgbClr val="FFFF00"/>
                </a:solidFill>
              </a:rPr>
              <a:t>二分</a:t>
            </a:r>
            <a:r>
              <a:rPr lang="ja-JP" altLang="en-US" dirty="0" smtClean="0">
                <a:solidFill>
                  <a:srgbClr val="FFFF00"/>
                </a:solidFill>
              </a:rPr>
              <a:t>出来ないか考える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r>
              <a:rPr lang="ja-JP" altLang="en-US" dirty="0"/>
              <a:t>基本的</a:t>
            </a:r>
            <a:r>
              <a:rPr lang="ja-JP" altLang="en-US" dirty="0" smtClean="0"/>
              <a:t>なストラテジーとして、あらかじめ単なるロジック処理をまとめて終わらせておく。その結果を元に、</a:t>
            </a:r>
            <a:r>
              <a:rPr lang="en-US" altLang="ja-JP" dirty="0" smtClean="0"/>
              <a:t>UI</a:t>
            </a:r>
            <a:r>
              <a:rPr lang="ja-JP" altLang="en-US" dirty="0" smtClean="0"/>
              <a:t>を更新することを考える。</a:t>
            </a:r>
            <a:endParaRPr lang="en-US" altLang="ja-JP" dirty="0" smtClean="0"/>
          </a:p>
        </p:txBody>
      </p:sp>
      <p:sp>
        <p:nvSpPr>
          <p:cNvPr id="4" name="直方体 3"/>
          <p:cNvSpPr/>
          <p:nvPr/>
        </p:nvSpPr>
        <p:spPr>
          <a:xfrm>
            <a:off x="1031240" y="2902549"/>
            <a:ext cx="4561840" cy="2555240"/>
          </a:xfrm>
          <a:prstGeom prst="cube">
            <a:avLst>
              <a:gd name="adj" fmla="val 41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ロジック処理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（ビジネスロジックなど）</a:t>
            </a:r>
            <a:endParaRPr kumimoji="1" lang="en-US" altLang="ja-JP" dirty="0" smtClean="0"/>
          </a:p>
          <a:p>
            <a:pPr algn="ctr"/>
            <a:endParaRPr kumimoji="1" lang="en-US" altLang="ja-JP" dirty="0"/>
          </a:p>
          <a:p>
            <a:pPr algn="ctr"/>
            <a:endParaRPr kumimoji="1" lang="en-US" altLang="ja-JP" dirty="0" smtClean="0"/>
          </a:p>
          <a:p>
            <a:pPr algn="ctr"/>
            <a:endParaRPr kumimoji="1" lang="en-US" altLang="ja-JP" dirty="0"/>
          </a:p>
          <a:p>
            <a:pPr algn="ctr"/>
            <a:endParaRPr kumimoji="1" lang="en-US" altLang="ja-JP" dirty="0" smtClean="0"/>
          </a:p>
          <a:p>
            <a:pPr algn="ctr"/>
            <a:endParaRPr kumimoji="1" lang="en-US" altLang="ja-JP" dirty="0"/>
          </a:p>
          <a:p>
            <a:pPr algn="ctr"/>
            <a:endParaRPr kumimoji="1" lang="ja-JP" altLang="en-US" dirty="0"/>
          </a:p>
        </p:txBody>
      </p:sp>
      <p:sp>
        <p:nvSpPr>
          <p:cNvPr id="5" name="メモ 4"/>
          <p:cNvSpPr/>
          <p:nvPr/>
        </p:nvSpPr>
        <p:spPr>
          <a:xfrm>
            <a:off x="1651000" y="3992015"/>
            <a:ext cx="2006600" cy="934720"/>
          </a:xfrm>
          <a:prstGeom prst="foldedCorner">
            <a:avLst/>
          </a:prstGeom>
          <a:solidFill>
            <a:srgbClr val="00F0F0"/>
          </a:solidFill>
          <a:ln>
            <a:solidFill>
              <a:srgbClr val="3333FF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データ</a:t>
            </a:r>
            <a:endParaRPr kumimoji="1" lang="ja-JP" altLang="en-US" dirty="0"/>
          </a:p>
        </p:txBody>
      </p:sp>
      <p:sp>
        <p:nvSpPr>
          <p:cNvPr id="6" name="メモ 5"/>
          <p:cNvSpPr/>
          <p:nvPr/>
        </p:nvSpPr>
        <p:spPr>
          <a:xfrm>
            <a:off x="2047240" y="4418735"/>
            <a:ext cx="2006600" cy="934720"/>
          </a:xfrm>
          <a:prstGeom prst="foldedCorner">
            <a:avLst/>
          </a:prstGeom>
          <a:solidFill>
            <a:srgbClr val="00F0F0"/>
          </a:solidFill>
          <a:ln>
            <a:solidFill>
              <a:srgbClr val="3333FF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データ</a:t>
            </a:r>
            <a:endParaRPr kumimoji="1" lang="ja-JP" altLang="en-US" dirty="0"/>
          </a:p>
        </p:txBody>
      </p:sp>
      <p:sp>
        <p:nvSpPr>
          <p:cNvPr id="7" name="メモ 6"/>
          <p:cNvSpPr/>
          <p:nvPr/>
        </p:nvSpPr>
        <p:spPr>
          <a:xfrm>
            <a:off x="2377440" y="4845455"/>
            <a:ext cx="2006600" cy="934720"/>
          </a:xfrm>
          <a:prstGeom prst="foldedCorner">
            <a:avLst/>
          </a:prstGeom>
          <a:solidFill>
            <a:srgbClr val="00F0F0"/>
          </a:solidFill>
          <a:ln>
            <a:solidFill>
              <a:srgbClr val="3333FF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データ</a:t>
            </a:r>
            <a:endParaRPr kumimoji="1" lang="ja-JP" altLang="en-US" dirty="0"/>
          </a:p>
        </p:txBody>
      </p:sp>
      <p:sp>
        <p:nvSpPr>
          <p:cNvPr id="9" name="直方体 8"/>
          <p:cNvSpPr/>
          <p:nvPr/>
        </p:nvSpPr>
        <p:spPr>
          <a:xfrm>
            <a:off x="6675120" y="2902549"/>
            <a:ext cx="4561840" cy="2555240"/>
          </a:xfrm>
          <a:prstGeom prst="cube">
            <a:avLst>
              <a:gd name="adj" fmla="val 4125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UI</a:t>
            </a:r>
            <a:r>
              <a:rPr kumimoji="1" lang="ja-JP" altLang="en-US" dirty="0" smtClean="0"/>
              <a:t>制御処理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（データバインディングなど）</a:t>
            </a:r>
            <a:endParaRPr kumimoji="1" lang="en-US" altLang="ja-JP" dirty="0" smtClean="0"/>
          </a:p>
          <a:p>
            <a:pPr algn="ctr"/>
            <a:endParaRPr kumimoji="1" lang="en-US" altLang="ja-JP" dirty="0"/>
          </a:p>
          <a:p>
            <a:pPr algn="ctr"/>
            <a:endParaRPr kumimoji="1" lang="en-US" altLang="ja-JP" dirty="0" smtClean="0"/>
          </a:p>
          <a:p>
            <a:pPr algn="ctr"/>
            <a:endParaRPr kumimoji="1" lang="en-US" altLang="ja-JP" dirty="0"/>
          </a:p>
          <a:p>
            <a:pPr algn="ctr"/>
            <a:endParaRPr kumimoji="1" lang="en-US" altLang="ja-JP" dirty="0" smtClean="0"/>
          </a:p>
          <a:p>
            <a:pPr algn="ctr"/>
            <a:endParaRPr kumimoji="1" lang="en-US" altLang="ja-JP" dirty="0"/>
          </a:p>
          <a:p>
            <a:pPr algn="ctr"/>
            <a:endParaRPr kumimoji="1" lang="ja-JP" altLang="en-US" dirty="0"/>
          </a:p>
        </p:txBody>
      </p:sp>
      <p:sp>
        <p:nvSpPr>
          <p:cNvPr id="8" name="右矢印 7"/>
          <p:cNvSpPr/>
          <p:nvPr/>
        </p:nvSpPr>
        <p:spPr>
          <a:xfrm>
            <a:off x="5069840" y="3623715"/>
            <a:ext cx="1935480" cy="113792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データを渡す</a:t>
            </a:r>
            <a:endParaRPr kumimoji="1" lang="ja-JP" altLang="en-US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4599" y="3847118"/>
            <a:ext cx="2931161" cy="2159234"/>
          </a:xfrm>
          <a:prstGeom prst="rect">
            <a:avLst/>
          </a:prstGeom>
        </p:spPr>
      </p:pic>
      <p:sp>
        <p:nvSpPr>
          <p:cNvPr id="11" name="角丸四角形吹き出し 10"/>
          <p:cNvSpPr/>
          <p:nvPr/>
        </p:nvSpPr>
        <p:spPr>
          <a:xfrm>
            <a:off x="2184400" y="5884509"/>
            <a:ext cx="4033983" cy="767724"/>
          </a:xfrm>
          <a:prstGeom prst="wedgeRoundRectCallout">
            <a:avLst>
              <a:gd name="adj1" fmla="val -37034"/>
              <a:gd name="adj2" fmla="val -105389"/>
              <a:gd name="adj3" fmla="val 16667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err="1" smtClean="0"/>
              <a:t>ConfigureAwait</a:t>
            </a:r>
            <a:r>
              <a:rPr lang="en-US" altLang="ja-JP" dirty="0" smtClean="0"/>
              <a:t>(false)</a:t>
            </a:r>
            <a:r>
              <a:rPr lang="ja-JP" altLang="en-US" dirty="0" smtClean="0"/>
              <a:t>で</a:t>
            </a:r>
            <a:endParaRPr lang="en-US" altLang="ja-JP" dirty="0" smtClean="0"/>
          </a:p>
          <a:p>
            <a:pPr algn="ctr"/>
            <a:r>
              <a:rPr lang="ja-JP" altLang="en-US" dirty="0" smtClean="0"/>
              <a:t>ワーカー</a:t>
            </a:r>
            <a:r>
              <a:rPr lang="ja-JP" altLang="en-US" dirty="0"/>
              <a:t>スレッド</a:t>
            </a:r>
            <a:r>
              <a:rPr lang="ja-JP" altLang="en-US" dirty="0" smtClean="0"/>
              <a:t>が実行しても</a:t>
            </a:r>
            <a:r>
              <a:rPr lang="en-US" altLang="ja-JP" dirty="0" smtClean="0"/>
              <a:t>OK</a:t>
            </a:r>
          </a:p>
        </p:txBody>
      </p:sp>
      <p:sp>
        <p:nvSpPr>
          <p:cNvPr id="12" name="角丸四角形吹き出し 11"/>
          <p:cNvSpPr/>
          <p:nvPr/>
        </p:nvSpPr>
        <p:spPr>
          <a:xfrm>
            <a:off x="8726513" y="5894320"/>
            <a:ext cx="2860967" cy="767724"/>
          </a:xfrm>
          <a:prstGeom prst="wedgeRoundRectCallout">
            <a:avLst>
              <a:gd name="adj1" fmla="val -37034"/>
              <a:gd name="adj2" fmla="val -105389"/>
              <a:gd name="adj3" fmla="val 16667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普通に</a:t>
            </a:r>
            <a:r>
              <a:rPr lang="en-US" altLang="ja-JP" dirty="0" smtClean="0"/>
              <a:t>await</a:t>
            </a:r>
            <a:r>
              <a:rPr lang="ja-JP" altLang="en-US" dirty="0" smtClean="0"/>
              <a:t>する事で、</a:t>
            </a:r>
            <a:r>
              <a:rPr lang="en-US" altLang="ja-JP" dirty="0" smtClean="0"/>
              <a:t>UI</a:t>
            </a:r>
            <a:r>
              <a:rPr lang="ja-JP" altLang="en-US" dirty="0" smtClean="0"/>
              <a:t>キューを使わせる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60001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9667" y="1623509"/>
            <a:ext cx="9990666" cy="489315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ならば、非同期</a:t>
            </a:r>
            <a:r>
              <a:rPr lang="ja-JP" altLang="en-US" dirty="0" smtClean="0"/>
              <a:t>メソッドを独立させよう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3099720" y="4441956"/>
            <a:ext cx="2115748" cy="2231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3476487" y="2247340"/>
            <a:ext cx="2314713" cy="2231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吹き出し 8"/>
          <p:cNvSpPr/>
          <p:nvPr/>
        </p:nvSpPr>
        <p:spPr>
          <a:xfrm>
            <a:off x="6786123" y="2358929"/>
            <a:ext cx="4804744" cy="777971"/>
          </a:xfrm>
          <a:prstGeom prst="wedgeRoundRectCallout">
            <a:avLst>
              <a:gd name="adj1" fmla="val -70108"/>
              <a:gd name="adj2" fmla="val -45354"/>
              <a:gd name="adj3" fmla="val 16667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err="1" smtClean="0"/>
              <a:t>ConfigureAwait</a:t>
            </a:r>
            <a:r>
              <a:rPr lang="en-US" altLang="ja-JP" dirty="0" smtClean="0"/>
              <a:t>(false)</a:t>
            </a:r>
            <a:r>
              <a:rPr lang="ja-JP" altLang="en-US" dirty="0" smtClean="0"/>
              <a:t>しないので、後続の処理はメインスレッドで実行される</a:t>
            </a:r>
            <a:endParaRPr lang="en-US" altLang="ja-JP" dirty="0" smtClean="0"/>
          </a:p>
        </p:txBody>
      </p:sp>
      <p:sp>
        <p:nvSpPr>
          <p:cNvPr id="11" name="正方形/長方形 10"/>
          <p:cNvSpPr/>
          <p:nvPr/>
        </p:nvSpPr>
        <p:spPr>
          <a:xfrm>
            <a:off x="3086010" y="5645745"/>
            <a:ext cx="1913557" cy="2231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左中かっこ 11"/>
          <p:cNvSpPr/>
          <p:nvPr/>
        </p:nvSpPr>
        <p:spPr>
          <a:xfrm>
            <a:off x="1706880" y="3136900"/>
            <a:ext cx="243840" cy="3379765"/>
          </a:xfrm>
          <a:prstGeom prst="leftBrace">
            <a:avLst>
              <a:gd name="adj1" fmla="val 33333"/>
              <a:gd name="adj2" fmla="val 50000"/>
            </a:avLst>
          </a:prstGeom>
          <a:ln w="25400">
            <a:solidFill>
              <a:srgbClr val="66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左中かっこ 12"/>
          <p:cNvSpPr/>
          <p:nvPr/>
        </p:nvSpPr>
        <p:spPr>
          <a:xfrm>
            <a:off x="1706880" y="1811021"/>
            <a:ext cx="243840" cy="1109980"/>
          </a:xfrm>
          <a:prstGeom prst="leftBrace">
            <a:avLst>
              <a:gd name="adj1" fmla="val 33333"/>
              <a:gd name="adj2" fmla="val 50000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90370" y="2181345"/>
            <a:ext cx="134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UI</a:t>
            </a:r>
            <a:r>
              <a:rPr kumimoji="1" lang="ja-JP" altLang="en-US" dirty="0" smtClean="0"/>
              <a:t>制御処理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92760" y="4503616"/>
            <a:ext cx="1143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ビジネス</a:t>
            </a:r>
            <a:endParaRPr kumimoji="1" lang="en-US" altLang="ja-JP" dirty="0" smtClean="0"/>
          </a:p>
          <a:p>
            <a:r>
              <a:rPr kumimoji="1" lang="ja-JP" altLang="en-US" dirty="0" smtClean="0"/>
              <a:t>ロジック</a:t>
            </a:r>
            <a:endParaRPr kumimoji="1" lang="ja-JP" altLang="en-US" dirty="0"/>
          </a:p>
        </p:txBody>
      </p:sp>
      <p:sp>
        <p:nvSpPr>
          <p:cNvPr id="10" name="角丸四角形吹き出し 9"/>
          <p:cNvSpPr/>
          <p:nvPr/>
        </p:nvSpPr>
        <p:spPr>
          <a:xfrm>
            <a:off x="5825067" y="5757334"/>
            <a:ext cx="4398434" cy="846666"/>
          </a:xfrm>
          <a:prstGeom prst="wedgeRoundRectCallout">
            <a:avLst>
              <a:gd name="adj1" fmla="val -70108"/>
              <a:gd name="adj2" fmla="val -45354"/>
              <a:gd name="adj3" fmla="val 16667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UI</a:t>
            </a:r>
            <a:r>
              <a:rPr lang="ja-JP" altLang="en-US" dirty="0" smtClean="0"/>
              <a:t>に関係のある操作を行わない</a:t>
            </a:r>
            <a:endParaRPr lang="en-US" altLang="ja-JP" dirty="0" smtClean="0"/>
          </a:p>
          <a:p>
            <a:pPr algn="ctr"/>
            <a:r>
              <a:rPr lang="ja-JP" altLang="en-US" dirty="0" smtClean="0"/>
              <a:t>（ワーカースレッドで実行しても</a:t>
            </a:r>
            <a:r>
              <a:rPr lang="en-US" altLang="ja-JP" dirty="0" smtClean="0"/>
              <a:t>OK</a:t>
            </a:r>
            <a:r>
              <a:rPr lang="ja-JP" altLang="en-US" dirty="0" smtClean="0"/>
              <a:t>）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40788329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9667" y="1623509"/>
            <a:ext cx="9990666" cy="489315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ややこしい遷移の全貌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3476487" y="2235910"/>
            <a:ext cx="2314713" cy="2231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3086010" y="4788310"/>
            <a:ext cx="8816430" cy="108061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320555" y="1427587"/>
            <a:ext cx="1473676" cy="535577"/>
          </a:xfrm>
          <a:prstGeom prst="rect">
            <a:avLst/>
          </a:prstGeom>
          <a:solidFill>
            <a:srgbClr val="00B0F0"/>
          </a:solidFill>
          <a:ln>
            <a:solidFill>
              <a:srgbClr val="3333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スレッド</a:t>
            </a:r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cxnSp>
        <p:nvCxnSpPr>
          <p:cNvPr id="13" name="曲線コネクタ 12"/>
          <p:cNvCxnSpPr>
            <a:stCxn id="12" idx="3"/>
            <a:endCxn id="7" idx="1"/>
          </p:cNvCxnSpPr>
          <p:nvPr/>
        </p:nvCxnSpPr>
        <p:spPr>
          <a:xfrm>
            <a:off x="1794231" y="1695376"/>
            <a:ext cx="1682256" cy="652123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曲線コネクタ 15"/>
          <p:cNvCxnSpPr>
            <a:stCxn id="7" idx="2"/>
            <a:endCxn id="37" idx="0"/>
          </p:cNvCxnSpPr>
          <p:nvPr/>
        </p:nvCxnSpPr>
        <p:spPr>
          <a:xfrm rot="16200000" flipH="1">
            <a:off x="4699071" y="2393860"/>
            <a:ext cx="1589569" cy="1720023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曲線コネクタ 16"/>
          <p:cNvCxnSpPr>
            <a:stCxn id="37" idx="1"/>
            <a:endCxn id="55" idx="3"/>
          </p:cNvCxnSpPr>
          <p:nvPr/>
        </p:nvCxnSpPr>
        <p:spPr>
          <a:xfrm rot="10800000" flipV="1">
            <a:off x="1660508" y="4160245"/>
            <a:ext cx="3439926" cy="652257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角丸四角形吹き出し 19"/>
          <p:cNvSpPr/>
          <p:nvPr/>
        </p:nvSpPr>
        <p:spPr>
          <a:xfrm>
            <a:off x="1836995" y="3500995"/>
            <a:ext cx="1656698" cy="682008"/>
          </a:xfrm>
          <a:prstGeom prst="wedgeRoundRectCallout">
            <a:avLst>
              <a:gd name="adj1" fmla="val 41414"/>
              <a:gd name="adj2" fmla="val 90339"/>
              <a:gd name="adj3" fmla="val 16667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スレッド</a:t>
            </a:r>
            <a:r>
              <a:rPr lang="en-US" altLang="ja-JP" dirty="0" smtClean="0"/>
              <a:t>1</a:t>
            </a:r>
            <a:r>
              <a:rPr lang="ja-JP" altLang="en-US" dirty="0" smtClean="0"/>
              <a:t>は</a:t>
            </a:r>
            <a:endParaRPr lang="en-US" altLang="ja-JP" dirty="0" smtClean="0"/>
          </a:p>
          <a:p>
            <a:pPr algn="ctr"/>
            <a:r>
              <a:rPr lang="ja-JP" altLang="en-US" dirty="0" smtClean="0"/>
              <a:t>一旦退出</a:t>
            </a:r>
            <a:endParaRPr lang="en-US" altLang="ja-JP" dirty="0" smtClean="0"/>
          </a:p>
        </p:txBody>
      </p:sp>
      <p:cxnSp>
        <p:nvCxnSpPr>
          <p:cNvPr id="22" name="曲線コネクタ 21"/>
          <p:cNvCxnSpPr>
            <a:stCxn id="37" idx="3"/>
            <a:endCxn id="23" idx="1"/>
          </p:cNvCxnSpPr>
          <p:nvPr/>
        </p:nvCxnSpPr>
        <p:spPr>
          <a:xfrm flipV="1">
            <a:off x="7607300" y="2739485"/>
            <a:ext cx="1963142" cy="1420761"/>
          </a:xfrm>
          <a:prstGeom prst="curvedConnector3">
            <a:avLst/>
          </a:prstGeom>
          <a:ln w="381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正方形/長方形 22"/>
          <p:cNvSpPr/>
          <p:nvPr/>
        </p:nvSpPr>
        <p:spPr>
          <a:xfrm>
            <a:off x="9570442" y="2358929"/>
            <a:ext cx="1968500" cy="761112"/>
          </a:xfrm>
          <a:prstGeom prst="rect">
            <a:avLst/>
          </a:prstGeom>
          <a:solidFill>
            <a:srgbClr val="00B050"/>
          </a:solidFill>
          <a:ln>
            <a:solidFill>
              <a:srgbClr val="0066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非同期処理（</a:t>
            </a:r>
            <a:r>
              <a:rPr kumimoji="1" lang="en-US" altLang="ja-JP" dirty="0" err="1" smtClean="0"/>
              <a:t>HttpClient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cxnSp>
        <p:nvCxnSpPr>
          <p:cNvPr id="25" name="曲線コネクタ 24"/>
          <p:cNvCxnSpPr>
            <a:stCxn id="23" idx="2"/>
            <a:endCxn id="26" idx="0"/>
          </p:cNvCxnSpPr>
          <p:nvPr/>
        </p:nvCxnSpPr>
        <p:spPr>
          <a:xfrm rot="5400000">
            <a:off x="10092071" y="3127574"/>
            <a:ext cx="470155" cy="455088"/>
          </a:xfrm>
          <a:prstGeom prst="curvedConnector3">
            <a:avLst>
              <a:gd name="adj1" fmla="val 50000"/>
            </a:avLst>
          </a:prstGeom>
          <a:ln w="381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正方形/長方形 25"/>
          <p:cNvSpPr/>
          <p:nvPr/>
        </p:nvSpPr>
        <p:spPr>
          <a:xfrm>
            <a:off x="9362766" y="3590196"/>
            <a:ext cx="1473676" cy="535577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スレッド</a:t>
            </a:r>
            <a:r>
              <a:rPr kumimoji="1" lang="en-US" altLang="ja-JP" dirty="0" smtClean="0"/>
              <a:t>2</a:t>
            </a:r>
            <a:endParaRPr kumimoji="1" lang="ja-JP" altLang="en-US" dirty="0"/>
          </a:p>
        </p:txBody>
      </p:sp>
      <p:cxnSp>
        <p:nvCxnSpPr>
          <p:cNvPr id="33" name="曲線コネクタ 32"/>
          <p:cNvCxnSpPr>
            <a:stCxn id="26" idx="2"/>
          </p:cNvCxnSpPr>
          <p:nvPr/>
        </p:nvCxnSpPr>
        <p:spPr>
          <a:xfrm rot="5400000">
            <a:off x="9445474" y="4134179"/>
            <a:ext cx="662537" cy="645724"/>
          </a:xfrm>
          <a:prstGeom prst="curvedConnector3">
            <a:avLst>
              <a:gd name="adj1" fmla="val 50000"/>
            </a:avLst>
          </a:prstGeom>
          <a:ln w="381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正方形/長方形 36"/>
          <p:cNvSpPr/>
          <p:nvPr/>
        </p:nvSpPr>
        <p:spPr>
          <a:xfrm>
            <a:off x="5100434" y="4048657"/>
            <a:ext cx="2506866" cy="2231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正方形/長方形 42"/>
          <p:cNvSpPr/>
          <p:nvPr/>
        </p:nvSpPr>
        <p:spPr>
          <a:xfrm>
            <a:off x="2324010" y="2484119"/>
            <a:ext cx="2222590" cy="2133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柱 47"/>
          <p:cNvSpPr/>
          <p:nvPr/>
        </p:nvSpPr>
        <p:spPr>
          <a:xfrm>
            <a:off x="641418" y="5433812"/>
            <a:ext cx="1019089" cy="10795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UI</a:t>
            </a:r>
            <a:r>
              <a:rPr kumimoji="1" lang="ja-JP" altLang="en-US" dirty="0" smtClean="0"/>
              <a:t>キュー</a:t>
            </a:r>
            <a:endParaRPr kumimoji="1" lang="ja-JP" altLang="en-US" dirty="0"/>
          </a:p>
        </p:txBody>
      </p:sp>
      <p:sp>
        <p:nvSpPr>
          <p:cNvPr id="55" name="正方形/長方形 54"/>
          <p:cNvSpPr/>
          <p:nvPr/>
        </p:nvSpPr>
        <p:spPr>
          <a:xfrm>
            <a:off x="186832" y="4544714"/>
            <a:ext cx="1473676" cy="535577"/>
          </a:xfrm>
          <a:prstGeom prst="rect">
            <a:avLst/>
          </a:prstGeom>
          <a:solidFill>
            <a:srgbClr val="00B0F0"/>
          </a:solidFill>
          <a:ln>
            <a:solidFill>
              <a:srgbClr val="3333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スレッド</a:t>
            </a:r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cxnSp>
        <p:nvCxnSpPr>
          <p:cNvPr id="56" name="曲線コネクタ 55"/>
          <p:cNvCxnSpPr>
            <a:stCxn id="55" idx="0"/>
            <a:endCxn id="43" idx="1"/>
          </p:cNvCxnSpPr>
          <p:nvPr/>
        </p:nvCxnSpPr>
        <p:spPr>
          <a:xfrm rot="5400000" flipH="1" flipV="1">
            <a:off x="646870" y="2867574"/>
            <a:ext cx="1953940" cy="1400340"/>
          </a:xfrm>
          <a:prstGeom prst="curvedConnector2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角丸四角形吹き出し 64"/>
          <p:cNvSpPr/>
          <p:nvPr/>
        </p:nvSpPr>
        <p:spPr>
          <a:xfrm>
            <a:off x="2014655" y="6186858"/>
            <a:ext cx="2078567" cy="600171"/>
          </a:xfrm>
          <a:prstGeom prst="wedgeRoundRectCallout">
            <a:avLst>
              <a:gd name="adj1" fmla="val -41269"/>
              <a:gd name="adj2" fmla="val -89509"/>
              <a:gd name="adj3" fmla="val 16667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UI</a:t>
            </a:r>
            <a:r>
              <a:rPr lang="ja-JP" altLang="en-US" dirty="0" smtClean="0"/>
              <a:t>キューに通知</a:t>
            </a:r>
            <a:endParaRPr lang="en-US" altLang="ja-JP" dirty="0" smtClean="0"/>
          </a:p>
        </p:txBody>
      </p:sp>
      <p:cxnSp>
        <p:nvCxnSpPr>
          <p:cNvPr id="44" name="曲線コネクタ 43"/>
          <p:cNvCxnSpPr>
            <a:stCxn id="11" idx="1"/>
          </p:cNvCxnSpPr>
          <p:nvPr/>
        </p:nvCxnSpPr>
        <p:spPr>
          <a:xfrm rot="10800000" flipV="1">
            <a:off x="1534160" y="5328617"/>
            <a:ext cx="1551850" cy="540306"/>
          </a:xfrm>
          <a:prstGeom prst="curvedConnector3">
            <a:avLst>
              <a:gd name="adj1" fmla="val 50000"/>
            </a:avLst>
          </a:prstGeom>
          <a:ln w="3810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曲線コネクタ 67"/>
          <p:cNvCxnSpPr>
            <a:stCxn id="48" idx="0"/>
            <a:endCxn id="55" idx="2"/>
          </p:cNvCxnSpPr>
          <p:nvPr/>
        </p:nvCxnSpPr>
        <p:spPr>
          <a:xfrm rot="16200000" flipV="1">
            <a:off x="733171" y="5270791"/>
            <a:ext cx="608293" cy="227293"/>
          </a:xfrm>
          <a:prstGeom prst="curvedConnector3">
            <a:avLst>
              <a:gd name="adj1" fmla="val 50000"/>
            </a:avLst>
          </a:prstGeom>
          <a:ln w="3810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18890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同期コンテキスト </a:t>
            </a:r>
            <a:r>
              <a:rPr lang="en-US" altLang="ja-JP" dirty="0" smtClean="0"/>
              <a:t>is </a:t>
            </a:r>
            <a:r>
              <a:rPr lang="ja-JP" altLang="en-US" dirty="0" smtClean="0"/>
              <a:t>何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18712" y="1660071"/>
            <a:ext cx="10554574" cy="1596209"/>
          </a:xfrm>
        </p:spPr>
        <p:txBody>
          <a:bodyPr>
            <a:normAutofit/>
          </a:bodyPr>
          <a:lstStyle/>
          <a:p>
            <a:r>
              <a:rPr kumimoji="1" lang="en-US" altLang="ja-JP" dirty="0" err="1" smtClean="0"/>
              <a:t>ConfigureAwait</a:t>
            </a:r>
            <a:r>
              <a:rPr kumimoji="1" lang="en-US" altLang="ja-JP" dirty="0" smtClean="0"/>
              <a:t>(</a:t>
            </a:r>
            <a:r>
              <a:rPr kumimoji="1" lang="en-US" altLang="ja-JP" dirty="0" smtClean="0">
                <a:solidFill>
                  <a:srgbClr val="FFFF00"/>
                </a:solidFill>
              </a:rPr>
              <a:t>true</a:t>
            </a:r>
            <a:r>
              <a:rPr kumimoji="1" lang="en-US" altLang="ja-JP" dirty="0" smtClean="0"/>
              <a:t>) </a:t>
            </a:r>
            <a:r>
              <a:rPr kumimoji="1" lang="ja-JP" altLang="en-US" dirty="0" smtClean="0"/>
              <a:t>とすると、</a:t>
            </a:r>
            <a:r>
              <a:rPr kumimoji="1" lang="ja-JP" altLang="en-US" dirty="0" smtClean="0">
                <a:solidFill>
                  <a:srgbClr val="FFFF00"/>
                </a:solidFill>
              </a:rPr>
              <a:t>同期コンテキストをキャプチャする</a:t>
            </a:r>
            <a:r>
              <a:rPr kumimoji="1" lang="ja-JP" altLang="en-US" dirty="0" smtClean="0"/>
              <a:t>。</a:t>
            </a:r>
            <a:endParaRPr kumimoji="1" lang="en-US" altLang="ja-JP" dirty="0" smtClean="0"/>
          </a:p>
          <a:p>
            <a:r>
              <a:rPr lang="en-US" altLang="ja-JP" dirty="0" err="1" smtClean="0"/>
              <a:t>ConfigureAwait</a:t>
            </a:r>
            <a:r>
              <a:rPr lang="en-US" altLang="ja-JP" dirty="0" smtClean="0"/>
              <a:t>(</a:t>
            </a:r>
            <a:r>
              <a:rPr lang="en-US" altLang="ja-JP" dirty="0" smtClean="0">
                <a:solidFill>
                  <a:srgbClr val="FF0000"/>
                </a:solidFill>
              </a:rPr>
              <a:t>false</a:t>
            </a:r>
            <a:r>
              <a:rPr lang="en-US" altLang="ja-JP" dirty="0" smtClean="0"/>
              <a:t>)</a:t>
            </a:r>
            <a:r>
              <a:rPr lang="ja-JP" altLang="en-US" dirty="0"/>
              <a:t> </a:t>
            </a:r>
            <a:r>
              <a:rPr lang="ja-JP" altLang="en-US" dirty="0" smtClean="0"/>
              <a:t>とすると、</a:t>
            </a:r>
            <a:r>
              <a:rPr lang="ja-JP" altLang="en-US" dirty="0" smtClean="0">
                <a:solidFill>
                  <a:srgbClr val="FF0000"/>
                </a:solidFill>
              </a:rPr>
              <a:t>同期コンテキストをキャプチャしない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endParaRPr kumimoji="1" lang="en-US" altLang="ja-JP" dirty="0"/>
          </a:p>
          <a:p>
            <a:r>
              <a:rPr lang="ja-JP" altLang="en-US" dirty="0"/>
              <a:t>日本語</a:t>
            </a:r>
            <a:r>
              <a:rPr lang="ja-JP" altLang="en-US" dirty="0" smtClean="0"/>
              <a:t>か、それはｗ</a:t>
            </a:r>
            <a:endParaRPr kumimoji="1" lang="ja-JP" altLang="en-US" dirty="0"/>
          </a:p>
        </p:txBody>
      </p:sp>
      <p:sp>
        <p:nvSpPr>
          <p:cNvPr id="4" name="円柱 3"/>
          <p:cNvSpPr/>
          <p:nvPr/>
        </p:nvSpPr>
        <p:spPr>
          <a:xfrm>
            <a:off x="4258037" y="4752018"/>
            <a:ext cx="1019089" cy="10795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UI</a:t>
            </a:r>
            <a:r>
              <a:rPr kumimoji="1" lang="ja-JP" altLang="en-US" dirty="0" smtClean="0"/>
              <a:t>キュー</a:t>
            </a:r>
            <a:endParaRPr kumimoji="1" lang="ja-JP" altLang="en-US" dirty="0"/>
          </a:p>
        </p:txBody>
      </p:sp>
      <p:sp>
        <p:nvSpPr>
          <p:cNvPr id="5" name="角丸四角形吹き出し 4"/>
          <p:cNvSpPr/>
          <p:nvPr/>
        </p:nvSpPr>
        <p:spPr>
          <a:xfrm>
            <a:off x="693994" y="3550920"/>
            <a:ext cx="5046406" cy="855603"/>
          </a:xfrm>
          <a:prstGeom prst="wedgeRoundRectCallout">
            <a:avLst>
              <a:gd name="adj1" fmla="val 31649"/>
              <a:gd name="adj2" fmla="val 108745"/>
              <a:gd name="adj3" fmla="val 16667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WPF</a:t>
            </a:r>
            <a:r>
              <a:rPr lang="ja-JP" altLang="en-US" dirty="0" smtClean="0"/>
              <a:t>や</a:t>
            </a:r>
            <a:r>
              <a:rPr lang="en-US" altLang="ja-JP" dirty="0" err="1" smtClean="0"/>
              <a:t>WinForms</a:t>
            </a:r>
            <a:r>
              <a:rPr lang="ja-JP" altLang="en-US" dirty="0" smtClean="0"/>
              <a:t>を使う場合、</a:t>
            </a:r>
            <a:endParaRPr lang="en-US" altLang="ja-JP" dirty="0" smtClean="0"/>
          </a:p>
          <a:p>
            <a:pPr algn="ctr"/>
            <a:r>
              <a:rPr lang="ja-JP" altLang="en-US" dirty="0" smtClean="0"/>
              <a:t>「同期コンテキスト」とは「</a:t>
            </a:r>
            <a:r>
              <a:rPr lang="en-US" altLang="ja-JP" dirty="0" smtClean="0"/>
              <a:t>UI</a:t>
            </a:r>
            <a:r>
              <a:rPr lang="ja-JP" altLang="en-US" dirty="0" smtClean="0"/>
              <a:t>キュー」の事だ</a:t>
            </a:r>
            <a:endParaRPr lang="en-US" altLang="ja-JP" dirty="0" smtClean="0"/>
          </a:p>
        </p:txBody>
      </p:sp>
      <p:sp>
        <p:nvSpPr>
          <p:cNvPr id="6" name="メモ 5"/>
          <p:cNvSpPr/>
          <p:nvPr/>
        </p:nvSpPr>
        <p:spPr>
          <a:xfrm>
            <a:off x="6761480" y="3550920"/>
            <a:ext cx="4526280" cy="2651760"/>
          </a:xfrm>
          <a:prstGeom prst="foldedCorner">
            <a:avLst/>
          </a:prstGeom>
          <a:solidFill>
            <a:srgbClr val="8A0000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/>
              <a:t>キャプチャする、とは、</a:t>
            </a:r>
            <a:r>
              <a:rPr kumimoji="1" lang="en-US" altLang="ja-JP" dirty="0" smtClean="0"/>
              <a:t>UI</a:t>
            </a:r>
            <a:r>
              <a:rPr kumimoji="1" lang="ja-JP" altLang="en-US" dirty="0" smtClean="0"/>
              <a:t>キューを使って完了の通知を行う、と読み替えれば</a:t>
            </a:r>
            <a:r>
              <a:rPr kumimoji="1" lang="en-US" altLang="ja-JP" dirty="0" smtClean="0"/>
              <a:t>OK</a:t>
            </a:r>
            <a:r>
              <a:rPr kumimoji="1" lang="ja-JP" altLang="en-US" dirty="0" err="1" smtClean="0"/>
              <a:t>。</a:t>
            </a:r>
            <a:endParaRPr kumimoji="1" lang="en-US" altLang="ja-JP" dirty="0" smtClean="0"/>
          </a:p>
          <a:p>
            <a:endParaRPr kumimoji="1" lang="en-US" altLang="ja-JP" dirty="0"/>
          </a:p>
          <a:p>
            <a:r>
              <a:rPr kumimoji="1" lang="ja-JP" altLang="en-US" dirty="0" smtClean="0"/>
              <a:t>したがって、</a:t>
            </a:r>
            <a:r>
              <a:rPr kumimoji="1" lang="en-US" altLang="ja-JP" dirty="0" err="1" smtClean="0"/>
              <a:t>ConfigureAwait</a:t>
            </a:r>
            <a:r>
              <a:rPr kumimoji="1" lang="en-US" altLang="ja-JP" dirty="0" smtClean="0"/>
              <a:t>(false)</a:t>
            </a:r>
            <a:r>
              <a:rPr kumimoji="1" lang="ja-JP" altLang="en-US" dirty="0" smtClean="0"/>
              <a:t>すると、</a:t>
            </a:r>
            <a:r>
              <a:rPr kumimoji="1" lang="en-US" altLang="ja-JP" dirty="0" smtClean="0"/>
              <a:t>UI</a:t>
            </a:r>
            <a:r>
              <a:rPr kumimoji="1" lang="ja-JP" altLang="en-US" dirty="0" smtClean="0"/>
              <a:t>キューを使わずに、非同期操作の完了を処理する。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6365205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MVVM</a:t>
            </a:r>
            <a:r>
              <a:rPr lang="ja-JP" altLang="en-US" dirty="0"/>
              <a:t>と</a:t>
            </a:r>
            <a:r>
              <a:rPr lang="ja-JP" altLang="en-US" dirty="0" smtClean="0"/>
              <a:t>コマンドインターフェイス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9716643" cy="433955"/>
          </a:xfrm>
        </p:spPr>
        <p:txBody>
          <a:bodyPr/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テスト</a:t>
            </a:r>
            <a:r>
              <a:rPr kumimoji="1" lang="ja-JP" altLang="en-US" dirty="0" smtClean="0"/>
              <a:t>が問題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717634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MVVM is </a:t>
            </a:r>
            <a:r>
              <a:rPr kumimoji="1" lang="ja-JP" altLang="en-US" dirty="0" smtClean="0"/>
              <a:t>何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18712" y="1660071"/>
            <a:ext cx="10554574" cy="1836662"/>
          </a:xfrm>
        </p:spPr>
        <p:txBody>
          <a:bodyPr>
            <a:normAutofit lnSpcReduction="10000"/>
          </a:bodyPr>
          <a:lstStyle/>
          <a:p>
            <a:r>
              <a:rPr kumimoji="1" lang="en-US" altLang="ja-JP" dirty="0" smtClean="0">
                <a:solidFill>
                  <a:srgbClr val="FFFF00"/>
                </a:solidFill>
              </a:rPr>
              <a:t>Model</a:t>
            </a:r>
            <a:r>
              <a:rPr kumimoji="1" lang="en-US" altLang="ja-JP" dirty="0" smtClean="0"/>
              <a:t> – </a:t>
            </a:r>
            <a:r>
              <a:rPr kumimoji="1" lang="en-US" altLang="ja-JP" dirty="0" smtClean="0">
                <a:solidFill>
                  <a:srgbClr val="FFFF00"/>
                </a:solidFill>
              </a:rPr>
              <a:t>View</a:t>
            </a:r>
            <a:r>
              <a:rPr kumimoji="1" lang="en-US" altLang="ja-JP" dirty="0" smtClean="0"/>
              <a:t> – </a:t>
            </a:r>
            <a:r>
              <a:rPr kumimoji="1" lang="en-US" altLang="ja-JP" dirty="0" err="1" smtClean="0">
                <a:solidFill>
                  <a:srgbClr val="FFFF00"/>
                </a:solidFill>
              </a:rPr>
              <a:t>ViewModel</a:t>
            </a:r>
            <a:r>
              <a:rPr kumimoji="1" lang="en-US" altLang="ja-JP" dirty="0" smtClean="0">
                <a:solidFill>
                  <a:srgbClr val="FFFF00"/>
                </a:solidFill>
              </a:rPr>
              <a:t> </a:t>
            </a:r>
            <a:r>
              <a:rPr kumimoji="1" lang="ja-JP" altLang="en-US" dirty="0" smtClean="0"/>
              <a:t>の略</a:t>
            </a:r>
            <a:endParaRPr kumimoji="1" lang="en-US" altLang="ja-JP" dirty="0" smtClean="0"/>
          </a:p>
          <a:p>
            <a:r>
              <a:rPr kumimoji="1" lang="en-US" altLang="ja-JP" dirty="0" smtClean="0"/>
              <a:t>Model – View – Controller (MVC)</a:t>
            </a:r>
            <a:r>
              <a:rPr kumimoji="1" lang="ja-JP" altLang="en-US" dirty="0" smtClean="0"/>
              <a:t>を、</a:t>
            </a:r>
            <a:r>
              <a:rPr kumimoji="1" lang="en-US" altLang="ja-JP" dirty="0" smtClean="0">
                <a:solidFill>
                  <a:srgbClr val="FFFF00"/>
                </a:solidFill>
              </a:rPr>
              <a:t>XAML</a:t>
            </a:r>
            <a:r>
              <a:rPr kumimoji="1" lang="ja-JP" altLang="en-US" dirty="0" smtClean="0">
                <a:solidFill>
                  <a:srgbClr val="FFFF00"/>
                </a:solidFill>
              </a:rPr>
              <a:t>のデータバインディングを前提に構築しなおした</a:t>
            </a:r>
            <a:r>
              <a:rPr kumimoji="1" lang="ja-JP" altLang="en-US" dirty="0" smtClean="0"/>
              <a:t>デザインパターンの一種。</a:t>
            </a:r>
            <a:endParaRPr kumimoji="1" lang="en-US" altLang="ja-JP" dirty="0" smtClean="0"/>
          </a:p>
          <a:p>
            <a:r>
              <a:rPr lang="en-US" altLang="ja-JP" dirty="0" smtClean="0"/>
              <a:t>UI</a:t>
            </a:r>
            <a:r>
              <a:rPr lang="ja-JP" altLang="en-US" dirty="0" smtClean="0"/>
              <a:t>設計と実装（ビジネスロジックや</a:t>
            </a:r>
            <a:r>
              <a:rPr lang="en-US" altLang="ja-JP" dirty="0" smtClean="0"/>
              <a:t>UI</a:t>
            </a:r>
            <a:r>
              <a:rPr lang="ja-JP" altLang="en-US" dirty="0" smtClean="0"/>
              <a:t>制御）を分離できる。</a:t>
            </a:r>
            <a:endParaRPr lang="en-US" altLang="ja-JP" dirty="0" smtClean="0"/>
          </a:p>
          <a:p>
            <a:r>
              <a:rPr lang="en-US" altLang="ja-JP" dirty="0" err="1" smtClean="0"/>
              <a:t>ViewModel</a:t>
            </a:r>
            <a:r>
              <a:rPr lang="ja-JP" altLang="en-US" dirty="0" smtClean="0"/>
              <a:t>や</a:t>
            </a:r>
            <a:r>
              <a:rPr lang="en-US" altLang="ja-JP" dirty="0" smtClean="0"/>
              <a:t>Model</a:t>
            </a:r>
            <a:r>
              <a:rPr lang="ja-JP" altLang="en-US" dirty="0" smtClean="0"/>
              <a:t>に</a:t>
            </a:r>
            <a:r>
              <a:rPr lang="ja-JP" altLang="en-US" dirty="0" smtClean="0">
                <a:solidFill>
                  <a:srgbClr val="FFFF00"/>
                </a:solidFill>
              </a:rPr>
              <a:t>ロジックを集中</a:t>
            </a:r>
            <a:r>
              <a:rPr lang="ja-JP" altLang="en-US" dirty="0" smtClean="0"/>
              <a:t>させることで、</a:t>
            </a:r>
            <a:r>
              <a:rPr lang="ja-JP" altLang="en-US" dirty="0" smtClean="0">
                <a:solidFill>
                  <a:srgbClr val="FFFF00"/>
                </a:solidFill>
              </a:rPr>
              <a:t>ユニットテストの自動化</a:t>
            </a:r>
            <a:r>
              <a:rPr lang="ja-JP" altLang="en-US" dirty="0" smtClean="0"/>
              <a:t>が容易になる。</a:t>
            </a:r>
            <a:endParaRPr kumimoji="1" lang="en-US" altLang="ja-JP" dirty="0" smtClean="0"/>
          </a:p>
        </p:txBody>
      </p:sp>
      <p:sp>
        <p:nvSpPr>
          <p:cNvPr id="4" name="直方体 3"/>
          <p:cNvSpPr/>
          <p:nvPr/>
        </p:nvSpPr>
        <p:spPr>
          <a:xfrm>
            <a:off x="447038" y="3812716"/>
            <a:ext cx="4561840" cy="1478951"/>
          </a:xfrm>
          <a:prstGeom prst="cube">
            <a:avLst>
              <a:gd name="adj" fmla="val 4125"/>
            </a:avLst>
          </a:prstGeom>
          <a:solidFill>
            <a:srgbClr val="3333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XAML (View)</a:t>
            </a:r>
          </a:p>
          <a:p>
            <a:pPr algn="ctr"/>
            <a:endParaRPr kumimoji="1" lang="en-US" altLang="ja-JP" dirty="0" smtClean="0"/>
          </a:p>
          <a:p>
            <a:pPr algn="ctr"/>
            <a:r>
              <a:rPr kumimoji="1" lang="en-US" altLang="ja-JP" dirty="0" smtClean="0"/>
              <a:t>&lt;</a:t>
            </a:r>
            <a:r>
              <a:rPr kumimoji="1" lang="en-US" altLang="ja-JP" dirty="0" err="1" smtClean="0"/>
              <a:t>TextBox</a:t>
            </a:r>
            <a:r>
              <a:rPr kumimoji="1" lang="en-US" altLang="ja-JP" dirty="0" smtClean="0"/>
              <a:t> Text=“{Binding 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Result</a:t>
            </a:r>
            <a:r>
              <a:rPr kumimoji="1" lang="en-US" altLang="ja-JP" dirty="0" smtClean="0"/>
              <a:t>}” /&gt;</a:t>
            </a:r>
            <a:endParaRPr kumimoji="1" lang="ja-JP" altLang="en-US" dirty="0"/>
          </a:p>
        </p:txBody>
      </p:sp>
      <p:sp>
        <p:nvSpPr>
          <p:cNvPr id="5" name="直方体 4"/>
          <p:cNvSpPr/>
          <p:nvPr/>
        </p:nvSpPr>
        <p:spPr>
          <a:xfrm>
            <a:off x="6891865" y="3812716"/>
            <a:ext cx="3390901" cy="1478951"/>
          </a:xfrm>
          <a:prstGeom prst="cube">
            <a:avLst>
              <a:gd name="adj" fmla="val 4125"/>
            </a:avLst>
          </a:prstGeom>
          <a:solidFill>
            <a:srgbClr val="00B050"/>
          </a:solidFill>
          <a:ln>
            <a:solidFill>
              <a:srgbClr val="0066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 smtClean="0"/>
              <a:t>ViewModel</a:t>
            </a:r>
            <a:r>
              <a:rPr kumimoji="1" lang="ja-JP" altLang="en-US" dirty="0" smtClean="0"/>
              <a:t>クラス</a:t>
            </a:r>
            <a:endParaRPr kumimoji="1" lang="en-US" altLang="ja-JP" dirty="0" smtClean="0"/>
          </a:p>
          <a:p>
            <a:pPr algn="ctr"/>
            <a:endParaRPr kumimoji="1" lang="en-US" altLang="ja-JP" dirty="0"/>
          </a:p>
          <a:p>
            <a:pPr algn="ctr"/>
            <a:r>
              <a:rPr kumimoji="1" lang="en-US" altLang="ja-JP" dirty="0"/>
              <a:t>p</a:t>
            </a:r>
            <a:r>
              <a:rPr kumimoji="1" lang="en-US" altLang="ja-JP" dirty="0" smtClean="0"/>
              <a:t>ublic string 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Result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>{ get;  set; }</a:t>
            </a:r>
            <a:endParaRPr kumimoji="1" lang="ja-JP" altLang="en-US" dirty="0"/>
          </a:p>
        </p:txBody>
      </p:sp>
      <p:sp>
        <p:nvSpPr>
          <p:cNvPr id="6" name="左右矢印 5"/>
          <p:cNvSpPr/>
          <p:nvPr/>
        </p:nvSpPr>
        <p:spPr>
          <a:xfrm>
            <a:off x="4697304" y="4280747"/>
            <a:ext cx="2672928" cy="1137920"/>
          </a:xfrm>
          <a:prstGeom prst="leftRightArrow">
            <a:avLst>
              <a:gd name="adj1" fmla="val 59673"/>
              <a:gd name="adj2" fmla="val 4628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同じプロパティ名で自動転送</a:t>
            </a:r>
            <a:endParaRPr kumimoji="1" lang="ja-JP" altLang="en-US" dirty="0"/>
          </a:p>
        </p:txBody>
      </p:sp>
      <p:sp>
        <p:nvSpPr>
          <p:cNvPr id="7" name="直方体 6"/>
          <p:cNvSpPr/>
          <p:nvPr/>
        </p:nvSpPr>
        <p:spPr>
          <a:xfrm>
            <a:off x="9842500" y="5643033"/>
            <a:ext cx="1422400" cy="1011767"/>
          </a:xfrm>
          <a:prstGeom prst="cube">
            <a:avLst>
              <a:gd name="adj" fmla="val 61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ユニット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テスト</a:t>
            </a:r>
            <a:endParaRPr kumimoji="1" lang="ja-JP" altLang="en-US" dirty="0"/>
          </a:p>
        </p:txBody>
      </p:sp>
      <p:sp>
        <p:nvSpPr>
          <p:cNvPr id="8" name="ストライプ矢印 7"/>
          <p:cNvSpPr/>
          <p:nvPr/>
        </p:nvSpPr>
        <p:spPr>
          <a:xfrm rot="13934440">
            <a:off x="9440334" y="5092701"/>
            <a:ext cx="965200" cy="651933"/>
          </a:xfrm>
          <a:prstGeom prst="stripedRightArrow">
            <a:avLst>
              <a:gd name="adj1" fmla="val 33087"/>
              <a:gd name="adj2" fmla="val 64339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23234" y="6285468"/>
            <a:ext cx="4969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3333FF"/>
                </a:solidFill>
              </a:rPr>
              <a:t>※</a:t>
            </a:r>
            <a:r>
              <a:rPr kumimoji="1" lang="ja-JP" altLang="en-US" dirty="0" smtClean="0">
                <a:solidFill>
                  <a:srgbClr val="3333FF"/>
                </a:solidFill>
              </a:rPr>
              <a:t>本セッションでは、</a:t>
            </a:r>
            <a:r>
              <a:rPr kumimoji="1" lang="en-US" altLang="ja-JP" dirty="0" smtClean="0">
                <a:solidFill>
                  <a:srgbClr val="3333FF"/>
                </a:solidFill>
              </a:rPr>
              <a:t>Model</a:t>
            </a:r>
            <a:r>
              <a:rPr kumimoji="1" lang="ja-JP" altLang="en-US" dirty="0" smtClean="0">
                <a:solidFill>
                  <a:srgbClr val="3333FF"/>
                </a:solidFill>
              </a:rPr>
              <a:t>の定義を省略</a:t>
            </a:r>
            <a:endParaRPr kumimoji="1" lang="ja-JP" altLang="en-US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785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イベントもバインディングしたい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18712" y="1660072"/>
            <a:ext cx="10693010" cy="1594077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ja-JP" dirty="0" err="1" smtClean="0">
                <a:solidFill>
                  <a:srgbClr val="FFFF00"/>
                </a:solidFill>
              </a:rPr>
              <a:t>ICommand</a:t>
            </a:r>
            <a:r>
              <a:rPr kumimoji="1" lang="ja-JP" altLang="en-US" dirty="0" smtClean="0"/>
              <a:t>インターフェイスを</a:t>
            </a:r>
            <a:r>
              <a:rPr lang="en-US" altLang="ja-JP" dirty="0" err="1" smtClean="0">
                <a:solidFill>
                  <a:srgbClr val="FFFF00"/>
                </a:solidFill>
              </a:rPr>
              <a:t>Button.Command</a:t>
            </a:r>
            <a:r>
              <a:rPr lang="ja-JP" altLang="en-US" dirty="0" smtClean="0"/>
              <a:t>にバインディングする事で、イベントハンドラをバインディング出来るようになる。</a:t>
            </a:r>
            <a:endParaRPr lang="en-US" altLang="ja-JP" dirty="0" smtClean="0"/>
          </a:p>
          <a:p>
            <a:r>
              <a:rPr lang="ja-JP" altLang="en-US" dirty="0"/>
              <a:t>データ</a:t>
            </a:r>
            <a:r>
              <a:rPr lang="ja-JP" altLang="en-US" dirty="0" smtClean="0"/>
              <a:t>の入出力だけではなく、</a:t>
            </a:r>
            <a:r>
              <a:rPr lang="ja-JP" altLang="en-US" dirty="0" smtClean="0">
                <a:solidFill>
                  <a:srgbClr val="FFFF00"/>
                </a:solidFill>
              </a:rPr>
              <a:t>イベントハンドリングもデータバインディング</a:t>
            </a:r>
            <a:r>
              <a:rPr lang="ja-JP" altLang="en-US" dirty="0" smtClean="0"/>
              <a:t>出来るので、</a:t>
            </a:r>
            <a:r>
              <a:rPr lang="en-US" altLang="ja-JP" dirty="0" smtClean="0"/>
              <a:t>View</a:t>
            </a:r>
            <a:r>
              <a:rPr lang="ja-JP" altLang="en-US" dirty="0" smtClean="0"/>
              <a:t>と</a:t>
            </a:r>
            <a:r>
              <a:rPr lang="en-US" altLang="ja-JP" dirty="0" err="1" smtClean="0"/>
              <a:t>ViewModel</a:t>
            </a:r>
            <a:r>
              <a:rPr lang="ja-JP" altLang="en-US" dirty="0" smtClean="0"/>
              <a:t>間の通信を統一的に設計できる。</a:t>
            </a:r>
            <a:endParaRPr lang="en-US" altLang="ja-JP" dirty="0" smtClean="0"/>
          </a:p>
          <a:p>
            <a:r>
              <a:rPr lang="ja-JP" altLang="en-US" dirty="0" smtClean="0">
                <a:solidFill>
                  <a:srgbClr val="FFFF00"/>
                </a:solidFill>
              </a:rPr>
              <a:t>コードビハインドを駆逐</a:t>
            </a:r>
            <a:r>
              <a:rPr lang="ja-JP" altLang="en-US" dirty="0" smtClean="0"/>
              <a:t>できる。</a:t>
            </a:r>
            <a:endParaRPr lang="en-US" altLang="ja-JP" dirty="0" smtClean="0"/>
          </a:p>
        </p:txBody>
      </p:sp>
      <p:sp>
        <p:nvSpPr>
          <p:cNvPr id="4" name="直方体 3"/>
          <p:cNvSpPr/>
          <p:nvPr/>
        </p:nvSpPr>
        <p:spPr>
          <a:xfrm>
            <a:off x="658704" y="3512568"/>
            <a:ext cx="5018195" cy="1478951"/>
          </a:xfrm>
          <a:prstGeom prst="cube">
            <a:avLst>
              <a:gd name="adj" fmla="val 4125"/>
            </a:avLst>
          </a:prstGeom>
          <a:solidFill>
            <a:srgbClr val="3333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XAML (View)</a:t>
            </a:r>
          </a:p>
          <a:p>
            <a:pPr algn="ctr"/>
            <a:endParaRPr kumimoji="1" lang="en-US" altLang="ja-JP" dirty="0" smtClean="0"/>
          </a:p>
          <a:p>
            <a:pPr algn="ctr"/>
            <a:r>
              <a:rPr kumimoji="1" lang="en-US" altLang="ja-JP" dirty="0" smtClean="0"/>
              <a:t>&lt;Button Command=“{Binding </a:t>
            </a:r>
            <a:r>
              <a:rPr kumimoji="1" lang="en-US" altLang="ja-JP" b="1" dirty="0" err="1" smtClean="0">
                <a:solidFill>
                  <a:srgbClr val="FF0000"/>
                </a:solidFill>
              </a:rPr>
              <a:t>FireStart</a:t>
            </a:r>
            <a:r>
              <a:rPr kumimoji="1" lang="en-US" altLang="ja-JP" dirty="0" smtClean="0"/>
              <a:t>}” /&gt;</a:t>
            </a:r>
            <a:endParaRPr kumimoji="1" lang="ja-JP" altLang="en-US" dirty="0"/>
          </a:p>
        </p:txBody>
      </p:sp>
      <p:sp>
        <p:nvSpPr>
          <p:cNvPr id="5" name="直方体 4"/>
          <p:cNvSpPr/>
          <p:nvPr/>
        </p:nvSpPr>
        <p:spPr>
          <a:xfrm>
            <a:off x="8081432" y="3512568"/>
            <a:ext cx="3390901" cy="2803750"/>
          </a:xfrm>
          <a:prstGeom prst="cube">
            <a:avLst>
              <a:gd name="adj" fmla="val 4125"/>
            </a:avLst>
          </a:prstGeom>
          <a:solidFill>
            <a:srgbClr val="00B050"/>
          </a:solidFill>
          <a:ln>
            <a:solidFill>
              <a:srgbClr val="0066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 smtClean="0"/>
              <a:t>ViewModel</a:t>
            </a:r>
            <a:r>
              <a:rPr kumimoji="1" lang="ja-JP" altLang="en-US" dirty="0" smtClean="0"/>
              <a:t>クラス</a:t>
            </a:r>
            <a:endParaRPr kumimoji="1" lang="en-US" altLang="ja-JP" dirty="0" smtClean="0"/>
          </a:p>
          <a:p>
            <a:pPr algn="ctr"/>
            <a:endParaRPr kumimoji="1" lang="en-US" altLang="ja-JP" dirty="0"/>
          </a:p>
          <a:p>
            <a:pPr algn="ctr"/>
            <a:r>
              <a:rPr kumimoji="1" lang="en-US" altLang="ja-JP" dirty="0"/>
              <a:t>p</a:t>
            </a:r>
            <a:r>
              <a:rPr kumimoji="1" lang="en-US" altLang="ja-JP" dirty="0" smtClean="0"/>
              <a:t>ublic </a:t>
            </a:r>
            <a:r>
              <a:rPr kumimoji="1" lang="en-US" altLang="ja-JP" dirty="0" err="1" smtClean="0">
                <a:solidFill>
                  <a:srgbClr val="FFFF00"/>
                </a:solidFill>
              </a:rPr>
              <a:t>ICommand</a:t>
            </a:r>
            <a:r>
              <a:rPr kumimoji="1" lang="en-US" altLang="ja-JP" dirty="0" smtClean="0">
                <a:solidFill>
                  <a:srgbClr val="FFFF00"/>
                </a:solidFill>
              </a:rPr>
              <a:t> </a:t>
            </a:r>
            <a:r>
              <a:rPr kumimoji="1" lang="en-US" altLang="ja-JP" b="1" dirty="0" err="1" smtClean="0">
                <a:solidFill>
                  <a:srgbClr val="FF0000"/>
                </a:solidFill>
              </a:rPr>
              <a:t>FireStart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>{ get;  set; }</a:t>
            </a:r>
          </a:p>
          <a:p>
            <a:pPr algn="ctr"/>
            <a:endParaRPr kumimoji="1" lang="en-US" altLang="ja-JP" dirty="0"/>
          </a:p>
          <a:p>
            <a:pPr algn="ctr"/>
            <a:endParaRPr kumimoji="1" lang="en-US" altLang="ja-JP" dirty="0" smtClean="0"/>
          </a:p>
          <a:p>
            <a:pPr algn="ctr"/>
            <a:endParaRPr kumimoji="1" lang="en-US" altLang="ja-JP" dirty="0"/>
          </a:p>
          <a:p>
            <a:pPr algn="ctr"/>
            <a:endParaRPr kumimoji="1" lang="en-US" altLang="ja-JP" dirty="0" smtClean="0"/>
          </a:p>
          <a:p>
            <a:pPr algn="ctr"/>
            <a:endParaRPr kumimoji="1" lang="ja-JP" altLang="en-US" dirty="0"/>
          </a:p>
        </p:txBody>
      </p:sp>
      <p:sp>
        <p:nvSpPr>
          <p:cNvPr id="6" name="左右矢印 5"/>
          <p:cNvSpPr/>
          <p:nvPr/>
        </p:nvSpPr>
        <p:spPr>
          <a:xfrm>
            <a:off x="5548204" y="4006000"/>
            <a:ext cx="2672928" cy="1137920"/>
          </a:xfrm>
          <a:prstGeom prst="leftRightArrow">
            <a:avLst>
              <a:gd name="adj1" fmla="val 59673"/>
              <a:gd name="adj2" fmla="val 4628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同じプロパティ名で自動転送</a:t>
            </a:r>
            <a:endParaRPr kumimoji="1" lang="ja-JP" altLang="en-US" dirty="0"/>
          </a:p>
        </p:txBody>
      </p:sp>
      <p:sp>
        <p:nvSpPr>
          <p:cNvPr id="7" name="直方体 6"/>
          <p:cNvSpPr/>
          <p:nvPr/>
        </p:nvSpPr>
        <p:spPr>
          <a:xfrm>
            <a:off x="8458200" y="5317251"/>
            <a:ext cx="2603500" cy="838436"/>
          </a:xfrm>
          <a:prstGeom prst="cube">
            <a:avLst>
              <a:gd name="adj" fmla="val 6172"/>
            </a:avLst>
          </a:prstGeom>
          <a:solidFill>
            <a:srgbClr val="92D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 smtClean="0"/>
              <a:t>OnFireStart</a:t>
            </a:r>
            <a:r>
              <a:rPr kumimoji="1" lang="en-US" altLang="ja-JP" dirty="0" smtClean="0"/>
              <a:t>()</a:t>
            </a:r>
            <a:endParaRPr kumimoji="1" lang="ja-JP" altLang="en-US" dirty="0"/>
          </a:p>
        </p:txBody>
      </p:sp>
      <p:cxnSp>
        <p:nvCxnSpPr>
          <p:cNvPr id="9" name="曲線コネクタ 8"/>
          <p:cNvCxnSpPr/>
          <p:nvPr/>
        </p:nvCxnSpPr>
        <p:spPr>
          <a:xfrm rot="5400000">
            <a:off x="9774768" y="4639918"/>
            <a:ext cx="969433" cy="910167"/>
          </a:xfrm>
          <a:prstGeom prst="curvedConnector3">
            <a:avLst/>
          </a:prstGeom>
          <a:ln w="25400">
            <a:solidFill>
              <a:srgbClr val="3333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直方体 9"/>
          <p:cNvSpPr/>
          <p:nvPr/>
        </p:nvSpPr>
        <p:spPr>
          <a:xfrm>
            <a:off x="1857585" y="4808084"/>
            <a:ext cx="2603500" cy="838436"/>
          </a:xfrm>
          <a:prstGeom prst="cube">
            <a:avLst>
              <a:gd name="adj" fmla="val 6172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Start</a:t>
            </a:r>
            <a:r>
              <a:rPr kumimoji="1" lang="ja-JP" altLang="en-US" dirty="0" smtClean="0"/>
              <a:t>ボタン</a:t>
            </a:r>
            <a:endParaRPr kumimoji="1" lang="ja-JP" altLang="en-US" dirty="0"/>
          </a:p>
        </p:txBody>
      </p:sp>
      <p:cxnSp>
        <p:nvCxnSpPr>
          <p:cNvPr id="11" name="曲線コネクタ 10"/>
          <p:cNvCxnSpPr>
            <a:stCxn id="10" idx="4"/>
          </p:cNvCxnSpPr>
          <p:nvPr/>
        </p:nvCxnSpPr>
        <p:spPr>
          <a:xfrm flipV="1">
            <a:off x="4409337" y="4407024"/>
            <a:ext cx="4514530" cy="846152"/>
          </a:xfrm>
          <a:prstGeom prst="curvedConnector3">
            <a:avLst/>
          </a:prstGeom>
          <a:ln w="25400">
            <a:solidFill>
              <a:srgbClr val="3333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36333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イベントハンドラ内で非同期処理を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97746" y="1554299"/>
            <a:ext cx="6483785" cy="1887462"/>
          </a:xfrm>
        </p:spPr>
        <p:txBody>
          <a:bodyPr/>
          <a:lstStyle/>
          <a:p>
            <a:r>
              <a:rPr kumimoji="1" lang="en-US" altLang="ja-JP" dirty="0" err="1" smtClean="0"/>
              <a:t>OnFireStart</a:t>
            </a:r>
            <a:r>
              <a:rPr kumimoji="1" lang="ja-JP" altLang="en-US" dirty="0" smtClean="0"/>
              <a:t>イベントハンドラ内で非同期メソッドを呼び出すには、</a:t>
            </a:r>
            <a:r>
              <a:rPr kumimoji="1" lang="en-US" altLang="ja-JP" dirty="0" err="1" smtClean="0">
                <a:solidFill>
                  <a:srgbClr val="FFFF00"/>
                </a:solidFill>
              </a:rPr>
              <a:t>async</a:t>
            </a:r>
            <a:r>
              <a:rPr kumimoji="1" lang="en-US" altLang="ja-JP" dirty="0" smtClean="0">
                <a:solidFill>
                  <a:srgbClr val="FFFF00"/>
                </a:solidFill>
              </a:rPr>
              <a:t>/await</a:t>
            </a:r>
            <a:r>
              <a:rPr kumimoji="1" lang="ja-JP" altLang="en-US" dirty="0" smtClean="0"/>
              <a:t>を指定しなければならない。</a:t>
            </a:r>
            <a:endParaRPr kumimoji="1" lang="en-US" altLang="ja-JP" dirty="0" smtClean="0"/>
          </a:p>
          <a:p>
            <a:r>
              <a:rPr lang="ja-JP" altLang="en-US" dirty="0" smtClean="0"/>
              <a:t>イベント</a:t>
            </a:r>
            <a:r>
              <a:rPr lang="ja-JP" altLang="en-US" dirty="0"/>
              <a:t>ハンドラ</a:t>
            </a:r>
            <a:r>
              <a:rPr lang="ja-JP" altLang="en-US" dirty="0" smtClean="0"/>
              <a:t>のシグネチャは決まっている（</a:t>
            </a:r>
            <a:r>
              <a:rPr lang="en-US" altLang="ja-JP" dirty="0" smtClean="0">
                <a:solidFill>
                  <a:srgbClr val="FFFF00"/>
                </a:solidFill>
              </a:rPr>
              <a:t>Action&lt;object&gt;</a:t>
            </a:r>
            <a:r>
              <a:rPr lang="ja-JP" altLang="en-US" dirty="0" smtClean="0"/>
              <a:t>）なので、</a:t>
            </a:r>
            <a:r>
              <a:rPr lang="ja-JP" altLang="en-US" dirty="0" smtClean="0">
                <a:solidFill>
                  <a:srgbClr val="FFFF00"/>
                </a:solidFill>
              </a:rPr>
              <a:t>「</a:t>
            </a:r>
            <a:r>
              <a:rPr lang="en-US" altLang="ja-JP" dirty="0" err="1" smtClean="0">
                <a:solidFill>
                  <a:srgbClr val="FFFF00"/>
                </a:solidFill>
              </a:rPr>
              <a:t>async</a:t>
            </a:r>
            <a:r>
              <a:rPr lang="en-US" altLang="ja-JP" dirty="0" smtClean="0">
                <a:solidFill>
                  <a:srgbClr val="FFFF00"/>
                </a:solidFill>
              </a:rPr>
              <a:t> void</a:t>
            </a:r>
            <a:r>
              <a:rPr lang="ja-JP" altLang="en-US" dirty="0" smtClean="0">
                <a:solidFill>
                  <a:srgbClr val="FFFF00"/>
                </a:solidFill>
              </a:rPr>
              <a:t>」</a:t>
            </a:r>
            <a:r>
              <a:rPr lang="ja-JP" altLang="en-US" dirty="0" smtClean="0"/>
              <a:t>としか書けない。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93" y="2301627"/>
            <a:ext cx="3946868" cy="4354479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2743448" y="2467917"/>
            <a:ext cx="807647" cy="2231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656928" y="5740283"/>
            <a:ext cx="3105833" cy="2231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1846494" y="3323049"/>
            <a:ext cx="1857001" cy="2231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1440" y="3472179"/>
            <a:ext cx="4553186" cy="1006688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1440" y="4478867"/>
            <a:ext cx="3730140" cy="2184400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7189632" y="4107521"/>
            <a:ext cx="2254934" cy="2231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6266766" y="5767469"/>
            <a:ext cx="798667" cy="2231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6838267" y="6100233"/>
            <a:ext cx="438834" cy="1907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吹き出し 12"/>
          <p:cNvSpPr/>
          <p:nvPr/>
        </p:nvSpPr>
        <p:spPr>
          <a:xfrm>
            <a:off x="7752176" y="5182903"/>
            <a:ext cx="3384779" cy="584566"/>
          </a:xfrm>
          <a:prstGeom prst="wedgeRoundRectCallout">
            <a:avLst>
              <a:gd name="adj1" fmla="val -64998"/>
              <a:gd name="adj2" fmla="val 44431"/>
              <a:gd name="adj3" fmla="val 16667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err="1" smtClean="0"/>
              <a:t>async</a:t>
            </a:r>
            <a:r>
              <a:rPr lang="en-US" altLang="ja-JP" dirty="0" smtClean="0"/>
              <a:t> void (Task</a:t>
            </a:r>
            <a:r>
              <a:rPr lang="ja-JP" altLang="en-US" dirty="0" smtClean="0"/>
              <a:t>は返せない</a:t>
            </a:r>
            <a:r>
              <a:rPr lang="en-US" altLang="ja-JP" dirty="0" smtClean="0"/>
              <a:t>)</a:t>
            </a:r>
          </a:p>
        </p:txBody>
      </p:sp>
      <p:sp>
        <p:nvSpPr>
          <p:cNvPr id="14" name="角丸四角形吹き出し 13"/>
          <p:cNvSpPr/>
          <p:nvPr/>
        </p:nvSpPr>
        <p:spPr>
          <a:xfrm>
            <a:off x="2576645" y="1583080"/>
            <a:ext cx="2558837" cy="584566"/>
          </a:xfrm>
          <a:prstGeom prst="wedgeRoundRectCallout">
            <a:avLst>
              <a:gd name="adj1" fmla="val -41289"/>
              <a:gd name="adj2" fmla="val 97296"/>
              <a:gd name="adj3" fmla="val 16667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err="1" smtClean="0"/>
              <a:t>ICommand</a:t>
            </a:r>
            <a:r>
              <a:rPr lang="ja-JP" altLang="en-US" dirty="0" smtClean="0"/>
              <a:t>の実装例</a:t>
            </a:r>
            <a:endParaRPr lang="en-US" altLang="ja-JP" dirty="0" smtClean="0"/>
          </a:p>
        </p:txBody>
      </p:sp>
      <p:sp>
        <p:nvSpPr>
          <p:cNvPr id="15" name="角丸四角形吹き出し 14"/>
          <p:cNvSpPr/>
          <p:nvPr/>
        </p:nvSpPr>
        <p:spPr>
          <a:xfrm>
            <a:off x="2402828" y="4567649"/>
            <a:ext cx="2906473" cy="746370"/>
          </a:xfrm>
          <a:prstGeom prst="wedgeRoundRectCallout">
            <a:avLst>
              <a:gd name="adj1" fmla="val -43878"/>
              <a:gd name="adj2" fmla="val 111152"/>
              <a:gd name="adj3" fmla="val 16667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ボタンクリックで</a:t>
            </a:r>
            <a:r>
              <a:rPr lang="en-US" altLang="ja-JP" dirty="0" smtClean="0"/>
              <a:t>Execute</a:t>
            </a:r>
            <a:r>
              <a:rPr lang="ja-JP" altLang="en-US" dirty="0" smtClean="0"/>
              <a:t>が呼び出される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142687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Agenda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18712" y="1574370"/>
            <a:ext cx="10554574" cy="2285565"/>
          </a:xfrm>
        </p:spPr>
        <p:txBody>
          <a:bodyPr>
            <a:normAutofit/>
          </a:bodyPr>
          <a:lstStyle/>
          <a:p>
            <a:r>
              <a:rPr kumimoji="1" lang="ja-JP" altLang="en-US" sz="2000" dirty="0" smtClean="0"/>
              <a:t>非同期処理のダークサイド</a:t>
            </a:r>
            <a:endParaRPr kumimoji="1" lang="en-US" altLang="ja-JP" sz="2000" dirty="0" smtClean="0"/>
          </a:p>
          <a:p>
            <a:r>
              <a:rPr lang="ja-JP" altLang="en-US" sz="2000" dirty="0" smtClean="0"/>
              <a:t>ハードウェイト </a:t>
            </a:r>
            <a:r>
              <a:rPr lang="en-US" altLang="ja-JP" sz="2000" dirty="0" smtClean="0"/>
              <a:t>is </a:t>
            </a:r>
            <a:r>
              <a:rPr lang="ja-JP" altLang="en-US" sz="2000" dirty="0" smtClean="0"/>
              <a:t>何</a:t>
            </a:r>
            <a:endParaRPr lang="en-US" altLang="ja-JP" sz="2000" dirty="0" smtClean="0"/>
          </a:p>
          <a:p>
            <a:r>
              <a:rPr lang="ja-JP" altLang="en-US" sz="2000" dirty="0" smtClean="0"/>
              <a:t>同期コンテキスト </a:t>
            </a:r>
            <a:r>
              <a:rPr lang="en-US" altLang="ja-JP" sz="2000" dirty="0" smtClean="0"/>
              <a:t>is </a:t>
            </a:r>
            <a:r>
              <a:rPr lang="ja-JP" altLang="en-US" sz="2000" dirty="0" smtClean="0"/>
              <a:t>何</a:t>
            </a:r>
            <a:endParaRPr kumimoji="1" lang="en-US" altLang="ja-JP" sz="2000" dirty="0" smtClean="0"/>
          </a:p>
          <a:p>
            <a:r>
              <a:rPr kumimoji="1" lang="en-US" altLang="ja-JP" sz="2000" dirty="0" smtClean="0"/>
              <a:t>MVVM</a:t>
            </a:r>
            <a:r>
              <a:rPr kumimoji="1" lang="ja-JP" altLang="en-US" sz="2000" dirty="0" smtClean="0"/>
              <a:t>とコマンドインターフェイス</a:t>
            </a:r>
            <a:endParaRPr kumimoji="1" lang="en-US" altLang="ja-JP" sz="2000" dirty="0" smtClean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3283" y="4608490"/>
            <a:ext cx="2995659" cy="1993985"/>
          </a:xfrm>
          <a:prstGeom prst="rect">
            <a:avLst/>
          </a:prstGeom>
          <a:effectLst>
            <a:glow rad="38100">
              <a:schemeClr val="accent5">
                <a:satMod val="175000"/>
                <a:alpha val="43000"/>
              </a:schemeClr>
            </a:glow>
          </a:effectLst>
        </p:spPr>
      </p:pic>
      <p:sp>
        <p:nvSpPr>
          <p:cNvPr id="5" name="角丸四角形吹き出し 4"/>
          <p:cNvSpPr/>
          <p:nvPr/>
        </p:nvSpPr>
        <p:spPr>
          <a:xfrm>
            <a:off x="7941661" y="5915888"/>
            <a:ext cx="1683420" cy="564498"/>
          </a:xfrm>
          <a:prstGeom prst="wedgeRoundRectCallout">
            <a:avLst>
              <a:gd name="adj1" fmla="val 63426"/>
              <a:gd name="adj2" fmla="val -4412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う</a:t>
            </a:r>
            <a:r>
              <a:rPr lang="ja-JP" altLang="en-US" dirty="0" smtClean="0"/>
              <a:t>にゃー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609208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さぁ、</a:t>
            </a:r>
            <a:r>
              <a:rPr kumimoji="1" lang="en-US" altLang="ja-JP" dirty="0" err="1" smtClean="0"/>
              <a:t>ViewModel</a:t>
            </a:r>
            <a:r>
              <a:rPr kumimoji="1" lang="ja-JP" altLang="en-US" dirty="0" smtClean="0"/>
              <a:t>をテストしよう</a:t>
            </a:r>
            <a:r>
              <a:rPr kumimoji="1" lang="en-US" altLang="ja-JP" dirty="0" smtClean="0"/>
              <a:t>…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18712" y="1660072"/>
            <a:ext cx="10554574" cy="448128"/>
          </a:xfrm>
        </p:spPr>
        <p:txBody>
          <a:bodyPr/>
          <a:lstStyle/>
          <a:p>
            <a:r>
              <a:rPr kumimoji="1" lang="ja-JP" altLang="en-US" dirty="0" smtClean="0"/>
              <a:t>残念ながら、ユニットテストコードは</a:t>
            </a:r>
            <a:r>
              <a:rPr kumimoji="1" lang="ja-JP" altLang="en-US" dirty="0" smtClean="0">
                <a:solidFill>
                  <a:srgbClr val="FF0000"/>
                </a:solidFill>
              </a:rPr>
              <a:t>まともに機能しない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3980" y="2582005"/>
            <a:ext cx="3686125" cy="283982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963" y="2582005"/>
            <a:ext cx="3147333" cy="3467400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483297" y="4648836"/>
            <a:ext cx="3139701" cy="14812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4337191" y="3531236"/>
            <a:ext cx="2740207" cy="2485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4337191" y="3877625"/>
            <a:ext cx="3412914" cy="4313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吹き出し 8"/>
          <p:cNvSpPr/>
          <p:nvPr/>
        </p:nvSpPr>
        <p:spPr>
          <a:xfrm>
            <a:off x="7704020" y="2908710"/>
            <a:ext cx="4059677" cy="777971"/>
          </a:xfrm>
          <a:prstGeom prst="wedgeRoundRectCallout">
            <a:avLst>
              <a:gd name="adj1" fmla="val -64998"/>
              <a:gd name="adj2" fmla="val 44431"/>
              <a:gd name="adj3" fmla="val 16667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err="1" smtClean="0"/>
              <a:t>ICommand.Execute</a:t>
            </a:r>
            <a:r>
              <a:rPr lang="ja-JP" altLang="en-US" dirty="0" smtClean="0"/>
              <a:t>を呼び出して、ボタンクリックをシミュレート</a:t>
            </a:r>
            <a:endParaRPr lang="en-US" altLang="ja-JP" dirty="0" smtClean="0"/>
          </a:p>
        </p:txBody>
      </p:sp>
      <p:sp>
        <p:nvSpPr>
          <p:cNvPr id="10" name="角丸四角形吹き出し 9"/>
          <p:cNvSpPr/>
          <p:nvPr/>
        </p:nvSpPr>
        <p:spPr>
          <a:xfrm>
            <a:off x="7295940" y="4705281"/>
            <a:ext cx="4059677" cy="1123906"/>
          </a:xfrm>
          <a:prstGeom prst="wedgeRoundRectCallout">
            <a:avLst>
              <a:gd name="adj1" fmla="val -44351"/>
              <a:gd name="adj2" fmla="val -88677"/>
              <a:gd name="adj3" fmla="val 16667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ここでいきなり失敗。</a:t>
            </a:r>
            <a:endParaRPr lang="en-US" altLang="ja-JP" dirty="0" smtClean="0"/>
          </a:p>
          <a:p>
            <a:pPr algn="ctr"/>
            <a:r>
              <a:rPr lang="ja-JP" altLang="en-US" dirty="0"/>
              <a:t>コレクション</a:t>
            </a:r>
            <a:r>
              <a:rPr lang="ja-JP" altLang="en-US" dirty="0" smtClean="0"/>
              <a:t>にイメージが追加されていない？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5753940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何せ、非同期処理なのでね</a:t>
            </a:r>
            <a:r>
              <a:rPr kumimoji="1" lang="en-US" altLang="ja-JP" dirty="0" smtClean="0"/>
              <a:t>…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18712" y="1626204"/>
            <a:ext cx="10554574" cy="1146629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Execute</a:t>
            </a:r>
            <a:r>
              <a:rPr kumimoji="1" lang="ja-JP" altLang="en-US" dirty="0" smtClean="0"/>
              <a:t>メソッドの呼び出しで処理が開始されたものの、あくまで</a:t>
            </a:r>
            <a:r>
              <a:rPr kumimoji="1" lang="ja-JP" altLang="en-US" dirty="0" smtClean="0">
                <a:solidFill>
                  <a:srgbClr val="FFFF00"/>
                </a:solidFill>
              </a:rPr>
              <a:t>「非同期処理」</a:t>
            </a:r>
            <a:r>
              <a:rPr kumimoji="1" lang="ja-JP" altLang="en-US" dirty="0" smtClean="0"/>
              <a:t>なので、</a:t>
            </a:r>
            <a:r>
              <a:rPr kumimoji="1" lang="ja-JP" altLang="en-US" dirty="0" smtClean="0">
                <a:solidFill>
                  <a:srgbClr val="FFFF00"/>
                </a:solidFill>
              </a:rPr>
              <a:t>バックグラウンドでイメージをダウンロードしている</a:t>
            </a:r>
            <a:r>
              <a:rPr kumimoji="1" lang="ja-JP" altLang="en-US" dirty="0" smtClean="0"/>
              <a:t>。</a:t>
            </a:r>
            <a:endParaRPr kumimoji="1" lang="en-US" altLang="ja-JP" dirty="0" smtClean="0"/>
          </a:p>
          <a:p>
            <a:r>
              <a:rPr lang="ja-JP" altLang="en-US" dirty="0" smtClean="0"/>
              <a:t>しかし、</a:t>
            </a:r>
            <a:r>
              <a:rPr lang="ja-JP" altLang="en-US" dirty="0" smtClean="0">
                <a:solidFill>
                  <a:srgbClr val="FFFF00"/>
                </a:solidFill>
              </a:rPr>
              <a:t>テストコードはすぐに次に進んでしまう</a:t>
            </a:r>
            <a:r>
              <a:rPr lang="ja-JP" altLang="en-US" dirty="0" smtClean="0"/>
              <a:t>ので、アサーションに失敗してしまう。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082" y="3027057"/>
            <a:ext cx="3686125" cy="2839820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1260293" y="3976288"/>
            <a:ext cx="2740207" cy="2485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1260293" y="4322677"/>
            <a:ext cx="3412914" cy="4313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吹き出し 6"/>
          <p:cNvSpPr/>
          <p:nvPr/>
        </p:nvSpPr>
        <p:spPr>
          <a:xfrm>
            <a:off x="5397500" y="4476600"/>
            <a:ext cx="5236634" cy="777971"/>
          </a:xfrm>
          <a:prstGeom prst="wedgeRoundRectCallout">
            <a:avLst>
              <a:gd name="adj1" fmla="val -65311"/>
              <a:gd name="adj2" fmla="val -38824"/>
              <a:gd name="adj3" fmla="val 16667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ここに到達しても、まだダウンロード中なので、イメージは追加されていない</a:t>
            </a:r>
            <a:endParaRPr lang="en-US" altLang="ja-JP" dirty="0" smtClean="0"/>
          </a:p>
        </p:txBody>
      </p:sp>
      <p:cxnSp>
        <p:nvCxnSpPr>
          <p:cNvPr id="8" name="曲線コネクタ 7"/>
          <p:cNvCxnSpPr>
            <a:stCxn id="5" idx="3"/>
            <a:endCxn id="9" idx="1"/>
          </p:cNvCxnSpPr>
          <p:nvPr/>
        </p:nvCxnSpPr>
        <p:spPr>
          <a:xfrm flipV="1">
            <a:off x="4000500" y="3595732"/>
            <a:ext cx="1997008" cy="504846"/>
          </a:xfrm>
          <a:prstGeom prst="curvedConnector3">
            <a:avLst/>
          </a:prstGeom>
          <a:ln w="381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/>
          <p:cNvSpPr/>
          <p:nvPr/>
        </p:nvSpPr>
        <p:spPr>
          <a:xfrm>
            <a:off x="5997508" y="3215176"/>
            <a:ext cx="1968500" cy="761112"/>
          </a:xfrm>
          <a:prstGeom prst="rect">
            <a:avLst/>
          </a:prstGeom>
          <a:solidFill>
            <a:srgbClr val="00B050"/>
          </a:solidFill>
          <a:ln>
            <a:solidFill>
              <a:srgbClr val="0066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非同期処理（</a:t>
            </a:r>
            <a:r>
              <a:rPr kumimoji="1" lang="en-US" altLang="ja-JP" dirty="0" err="1" smtClean="0"/>
              <a:t>OnFireStart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909617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わかった！テストでも</a:t>
            </a:r>
            <a:r>
              <a:rPr lang="en-US" altLang="ja-JP" dirty="0" smtClean="0">
                <a:solidFill>
                  <a:srgbClr val="FFFF00"/>
                </a:solidFill>
              </a:rPr>
              <a:t>await</a:t>
            </a:r>
            <a:r>
              <a:rPr lang="ja-JP" altLang="en-US" dirty="0" smtClean="0"/>
              <a:t>すればいい！！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034" y="1842670"/>
            <a:ext cx="4579526" cy="3504030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1573561" y="3056910"/>
            <a:ext cx="610840" cy="2662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吹き出し 5"/>
          <p:cNvSpPr/>
          <p:nvPr/>
        </p:nvSpPr>
        <p:spPr>
          <a:xfrm>
            <a:off x="4999568" y="3456367"/>
            <a:ext cx="4013199" cy="569533"/>
          </a:xfrm>
          <a:prstGeom prst="wedgeRoundRectCallout">
            <a:avLst>
              <a:gd name="adj1" fmla="val -65311"/>
              <a:gd name="adj2" fmla="val -38824"/>
              <a:gd name="adj3" fmla="val 16667"/>
            </a:avLst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>
                <a:solidFill>
                  <a:srgbClr val="FF0000"/>
                </a:solidFill>
              </a:rPr>
              <a:t>v</a:t>
            </a:r>
            <a:r>
              <a:rPr lang="en-US" altLang="ja-JP" b="1" dirty="0" smtClean="0">
                <a:solidFill>
                  <a:srgbClr val="FF0000"/>
                </a:solidFill>
              </a:rPr>
              <a:t>oid</a:t>
            </a:r>
            <a:r>
              <a:rPr lang="en-US" altLang="ja-JP" dirty="0" smtClean="0"/>
              <a:t> Execute(object parameter)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895420" y="4025900"/>
            <a:ext cx="2486578" cy="2046714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  <p:txBody>
          <a:bodyPr wrap="none" bIns="0" rtlCol="0" anchor="b" anchorCtr="0">
            <a:spAutoFit/>
          </a:bodyPr>
          <a:lstStyle/>
          <a:p>
            <a:r>
              <a:rPr kumimoji="1" lang="en-US" altLang="ja-JP" sz="13000" dirty="0" err="1" smtClean="0">
                <a:solidFill>
                  <a:srgbClr val="FF0000"/>
                </a:solidFill>
              </a:rPr>
              <a:t>orz</a:t>
            </a:r>
            <a:endParaRPr kumimoji="1" lang="ja-JP" altLang="en-US" sz="13000" dirty="0">
              <a:solidFill>
                <a:srgbClr val="FF0000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573561" y="3044210"/>
            <a:ext cx="610840" cy="2662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1878981" y="2248343"/>
            <a:ext cx="563652" cy="2662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92820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そこでだ。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53947" y="1359177"/>
            <a:ext cx="7829826" cy="2540386"/>
          </a:xfrm>
        </p:spPr>
        <p:txBody>
          <a:bodyPr>
            <a:normAutofit/>
          </a:bodyPr>
          <a:lstStyle/>
          <a:p>
            <a:r>
              <a:rPr kumimoji="1" lang="en-US" altLang="ja-JP" dirty="0" err="1" smtClean="0">
                <a:solidFill>
                  <a:srgbClr val="FFFF00"/>
                </a:solidFill>
              </a:rPr>
              <a:t>IAsyncCommand</a:t>
            </a:r>
            <a:r>
              <a:rPr kumimoji="1" lang="ja-JP" altLang="en-US" dirty="0" smtClean="0"/>
              <a:t>なるインターフェイスを作ってしまう。</a:t>
            </a:r>
            <a:endParaRPr kumimoji="1" lang="en-US" altLang="ja-JP" dirty="0" smtClean="0"/>
          </a:p>
          <a:p>
            <a:r>
              <a:rPr lang="en-US" altLang="ja-JP" dirty="0" err="1" smtClean="0">
                <a:solidFill>
                  <a:srgbClr val="FFFF00"/>
                </a:solidFill>
              </a:rPr>
              <a:t>ExecuteAsync</a:t>
            </a:r>
            <a:r>
              <a:rPr lang="ja-JP" altLang="en-US" dirty="0" smtClean="0"/>
              <a:t>メソッドを追加して、これを</a:t>
            </a:r>
            <a:r>
              <a:rPr lang="ja-JP" altLang="en-US" dirty="0" smtClean="0">
                <a:solidFill>
                  <a:srgbClr val="FFFF00"/>
                </a:solidFill>
              </a:rPr>
              <a:t>非同期メソッド</a:t>
            </a:r>
            <a:r>
              <a:rPr lang="ja-JP" altLang="en-US" dirty="0" smtClean="0"/>
              <a:t>とする。</a:t>
            </a:r>
            <a:endParaRPr lang="en-US" altLang="ja-JP" dirty="0" smtClean="0"/>
          </a:p>
          <a:p>
            <a:r>
              <a:rPr kumimoji="1" lang="en-US" altLang="ja-JP" dirty="0" smtClean="0"/>
              <a:t>Execute</a:t>
            </a:r>
            <a:r>
              <a:rPr kumimoji="1" lang="ja-JP" altLang="en-US" dirty="0" smtClean="0"/>
              <a:t>が呼び出された場合は、</a:t>
            </a:r>
            <a:r>
              <a:rPr kumimoji="1" lang="en-US" altLang="ja-JP" dirty="0" smtClean="0">
                <a:solidFill>
                  <a:srgbClr val="FFFF00"/>
                </a:solidFill>
              </a:rPr>
              <a:t>Task</a:t>
            </a:r>
            <a:r>
              <a:rPr kumimoji="1" lang="ja-JP" altLang="en-US" dirty="0" smtClean="0">
                <a:solidFill>
                  <a:srgbClr val="FFFF00"/>
                </a:solidFill>
              </a:rPr>
              <a:t>を無視する（握りつぶす）</a:t>
            </a:r>
            <a:r>
              <a:rPr kumimoji="1" lang="ja-JP" altLang="en-US" dirty="0" smtClean="0"/>
              <a:t>事で、「</a:t>
            </a:r>
            <a:r>
              <a:rPr kumimoji="1" lang="en-US" altLang="ja-JP" dirty="0" err="1" smtClean="0">
                <a:solidFill>
                  <a:srgbClr val="FFFF00"/>
                </a:solidFill>
              </a:rPr>
              <a:t>async</a:t>
            </a:r>
            <a:r>
              <a:rPr kumimoji="1" lang="en-US" altLang="ja-JP" dirty="0" smtClean="0">
                <a:solidFill>
                  <a:srgbClr val="FFFF00"/>
                </a:solidFill>
              </a:rPr>
              <a:t> void</a:t>
            </a:r>
            <a:r>
              <a:rPr kumimoji="1" lang="ja-JP" altLang="en-US" dirty="0" smtClean="0"/>
              <a:t>」の時と同様、処理は非同期実行される。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この処理は重要で、</a:t>
            </a:r>
            <a:r>
              <a:rPr lang="en-US" altLang="ja-JP" dirty="0" smtClean="0">
                <a:solidFill>
                  <a:srgbClr val="FF0000"/>
                </a:solidFill>
              </a:rPr>
              <a:t>WPF</a:t>
            </a:r>
            <a:r>
              <a:rPr lang="ja-JP" altLang="en-US" dirty="0" smtClean="0">
                <a:solidFill>
                  <a:srgbClr val="FF0000"/>
                </a:solidFill>
              </a:rPr>
              <a:t>やストアアプリからは相変わらず</a:t>
            </a:r>
            <a:r>
              <a:rPr lang="en-US" altLang="ja-JP" dirty="0" smtClean="0">
                <a:solidFill>
                  <a:srgbClr val="FF0000"/>
                </a:solidFill>
              </a:rPr>
              <a:t>Execute</a:t>
            </a:r>
            <a:r>
              <a:rPr lang="ja-JP" altLang="en-US" dirty="0" smtClean="0">
                <a:solidFill>
                  <a:srgbClr val="FF0000"/>
                </a:solidFill>
              </a:rPr>
              <a:t>メソッドが呼び出される</a:t>
            </a:r>
            <a:r>
              <a:rPr lang="ja-JP" altLang="en-US" dirty="0" smtClean="0"/>
              <a:t>事に注意。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991" y="1554536"/>
            <a:ext cx="3578956" cy="5223552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674991" y="1554536"/>
            <a:ext cx="2903096" cy="8750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1163064" y="5468345"/>
            <a:ext cx="2322258" cy="2212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1163064" y="6275079"/>
            <a:ext cx="2158814" cy="2212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吹き出し 8"/>
          <p:cNvSpPr/>
          <p:nvPr/>
        </p:nvSpPr>
        <p:spPr>
          <a:xfrm>
            <a:off x="4059485" y="4739860"/>
            <a:ext cx="4103855" cy="834694"/>
          </a:xfrm>
          <a:prstGeom prst="wedgeRoundRectCallout">
            <a:avLst>
              <a:gd name="adj1" fmla="val -64998"/>
              <a:gd name="adj2" fmla="val 44431"/>
              <a:gd name="adj3" fmla="val 16667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Execute</a:t>
            </a:r>
            <a:r>
              <a:rPr lang="ja-JP" altLang="en-US" dirty="0" smtClean="0"/>
              <a:t>が呼び出された場合は、</a:t>
            </a:r>
            <a:r>
              <a:rPr lang="en-US" altLang="ja-JP" dirty="0" smtClean="0"/>
              <a:t>Task</a:t>
            </a:r>
            <a:r>
              <a:rPr lang="ja-JP" altLang="en-US" dirty="0" smtClean="0"/>
              <a:t>を無視して非同期処理させる。</a:t>
            </a:r>
            <a:endParaRPr lang="en-US" altLang="ja-JP" dirty="0" smtClean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266" y="3776871"/>
            <a:ext cx="922770" cy="2856462"/>
          </a:xfrm>
          <a:prstGeom prst="rect">
            <a:avLst/>
          </a:prstGeom>
        </p:spPr>
      </p:pic>
      <p:sp>
        <p:nvSpPr>
          <p:cNvPr id="6" name="角丸四角形吹き出し 5"/>
          <p:cNvSpPr/>
          <p:nvPr/>
        </p:nvSpPr>
        <p:spPr>
          <a:xfrm>
            <a:off x="3809951" y="5689600"/>
            <a:ext cx="4059677" cy="777971"/>
          </a:xfrm>
          <a:prstGeom prst="wedgeRoundRectCallout">
            <a:avLst>
              <a:gd name="adj1" fmla="val -64998"/>
              <a:gd name="adj2" fmla="val 44431"/>
              <a:gd name="adj3" fmla="val 16667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err="1" smtClean="0"/>
              <a:t>IAsyncCommand</a:t>
            </a:r>
            <a:r>
              <a:rPr lang="ja-JP" altLang="en-US" dirty="0" smtClean="0"/>
              <a:t>の実装例。</a:t>
            </a:r>
            <a:endParaRPr lang="en-US" altLang="ja-JP" dirty="0" smtClean="0"/>
          </a:p>
          <a:p>
            <a:pPr algn="ctr"/>
            <a:r>
              <a:rPr lang="en-US" altLang="ja-JP" dirty="0" err="1" smtClean="0"/>
              <a:t>ExecuteAsync</a:t>
            </a:r>
            <a:r>
              <a:rPr lang="ja-JP" altLang="en-US" dirty="0" smtClean="0"/>
              <a:t>は</a:t>
            </a:r>
            <a:r>
              <a:rPr lang="en-US" altLang="ja-JP" dirty="0" smtClean="0"/>
              <a:t>Task</a:t>
            </a:r>
            <a:r>
              <a:rPr lang="ja-JP" altLang="en-US" dirty="0" smtClean="0"/>
              <a:t>を返却する</a:t>
            </a:r>
            <a:endParaRPr lang="en-US" altLang="ja-JP" dirty="0" smtClean="0"/>
          </a:p>
        </p:txBody>
      </p:sp>
      <p:sp>
        <p:nvSpPr>
          <p:cNvPr id="11" name="角丸四角形吹き出し 10"/>
          <p:cNvSpPr/>
          <p:nvPr/>
        </p:nvSpPr>
        <p:spPr>
          <a:xfrm>
            <a:off x="5975545" y="3846843"/>
            <a:ext cx="4059677" cy="777971"/>
          </a:xfrm>
          <a:prstGeom prst="wedgeRoundRectCallout">
            <a:avLst>
              <a:gd name="adj1" fmla="val 63726"/>
              <a:gd name="adj2" fmla="val 37617"/>
              <a:gd name="adj3" fmla="val 16667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迂闊に</a:t>
            </a:r>
            <a:r>
              <a:rPr lang="en-US" altLang="ja-JP" dirty="0" err="1" smtClean="0"/>
              <a:t>task.Wait</a:t>
            </a:r>
            <a:r>
              <a:rPr lang="en-US" altLang="ja-JP" dirty="0" smtClean="0"/>
              <a:t>()</a:t>
            </a:r>
            <a:r>
              <a:rPr lang="ja-JP" altLang="en-US" dirty="0" smtClean="0"/>
              <a:t>とか書いたら</a:t>
            </a:r>
            <a:r>
              <a:rPr lang="en-US" altLang="ja-JP" dirty="0" smtClean="0"/>
              <a:t>…</a:t>
            </a:r>
          </a:p>
          <a:p>
            <a:pPr algn="ctr"/>
            <a:r>
              <a:rPr lang="ja-JP" altLang="en-US" dirty="0" smtClean="0"/>
              <a:t>分かってる</a:t>
            </a:r>
            <a:r>
              <a:rPr lang="ja-JP" altLang="en-US" dirty="0"/>
              <a:t>ワ</a:t>
            </a:r>
            <a:r>
              <a:rPr lang="ja-JP" altLang="en-US" dirty="0" smtClean="0"/>
              <a:t>ネ？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3809312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ViewModel</a:t>
            </a:r>
            <a:r>
              <a:rPr kumimoji="1" lang="ja-JP" altLang="en-US" dirty="0" smtClean="0"/>
              <a:t>とテストも修正して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278" y="2808199"/>
            <a:ext cx="4642316" cy="336731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8930" y="2273695"/>
            <a:ext cx="5463068" cy="116303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8930" y="3566029"/>
            <a:ext cx="4980055" cy="2578562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829598" y="3971236"/>
            <a:ext cx="4086957" cy="2871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1116728" y="3246152"/>
            <a:ext cx="937359" cy="2259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吹き出し 7"/>
          <p:cNvSpPr/>
          <p:nvPr/>
        </p:nvSpPr>
        <p:spPr>
          <a:xfrm>
            <a:off x="1672064" y="1912291"/>
            <a:ext cx="3677397" cy="834694"/>
          </a:xfrm>
          <a:prstGeom prst="wedgeRoundRectCallout">
            <a:avLst>
              <a:gd name="adj1" fmla="val -47100"/>
              <a:gd name="adj2" fmla="val 112172"/>
              <a:gd name="adj3" fmla="val 16667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err="1" smtClean="0"/>
              <a:t>MSTest</a:t>
            </a:r>
            <a:r>
              <a:rPr lang="ja-JP" altLang="en-US" dirty="0" smtClean="0"/>
              <a:t>は非同期メソッドを認識出来るので、</a:t>
            </a:r>
            <a:r>
              <a:rPr lang="en-US" altLang="ja-JP" dirty="0" smtClean="0"/>
              <a:t>Task</a:t>
            </a:r>
            <a:r>
              <a:rPr lang="ja-JP" altLang="en-US" dirty="0" smtClean="0"/>
              <a:t>を返してやる</a:t>
            </a:r>
            <a:endParaRPr lang="en-US" altLang="ja-JP" dirty="0" smtClean="0"/>
          </a:p>
        </p:txBody>
      </p:sp>
      <p:sp>
        <p:nvSpPr>
          <p:cNvPr id="10" name="正方形/長方形 9"/>
          <p:cNvSpPr/>
          <p:nvPr/>
        </p:nvSpPr>
        <p:spPr>
          <a:xfrm>
            <a:off x="7760486" y="2994992"/>
            <a:ext cx="3539202" cy="2871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6563373" y="3716289"/>
            <a:ext cx="1255410" cy="2871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6660555" y="5045924"/>
            <a:ext cx="4113462" cy="2871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吹き出し 12"/>
          <p:cNvSpPr/>
          <p:nvPr/>
        </p:nvSpPr>
        <p:spPr>
          <a:xfrm>
            <a:off x="1685316" y="1912291"/>
            <a:ext cx="3677397" cy="834694"/>
          </a:xfrm>
          <a:prstGeom prst="wedgeRoundRectCallout">
            <a:avLst>
              <a:gd name="adj1" fmla="val -47100"/>
              <a:gd name="adj2" fmla="val 112172"/>
              <a:gd name="adj3" fmla="val 16667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err="1" smtClean="0"/>
              <a:t>MSTest</a:t>
            </a:r>
            <a:r>
              <a:rPr lang="ja-JP" altLang="en-US" dirty="0" smtClean="0"/>
              <a:t>は非同期メソッドを認識出来るので、</a:t>
            </a:r>
            <a:r>
              <a:rPr lang="en-US" altLang="ja-JP" dirty="0" smtClean="0"/>
              <a:t>Task</a:t>
            </a:r>
            <a:r>
              <a:rPr lang="ja-JP" altLang="en-US" dirty="0" smtClean="0"/>
              <a:t>を返してやる</a:t>
            </a:r>
            <a:endParaRPr lang="en-US" altLang="ja-JP" dirty="0" smtClean="0"/>
          </a:p>
        </p:txBody>
      </p:sp>
      <p:sp>
        <p:nvSpPr>
          <p:cNvPr id="14" name="角丸四角形吹き出し 13"/>
          <p:cNvSpPr/>
          <p:nvPr/>
        </p:nvSpPr>
        <p:spPr>
          <a:xfrm>
            <a:off x="8333490" y="4091363"/>
            <a:ext cx="3367831" cy="741930"/>
          </a:xfrm>
          <a:prstGeom prst="wedgeRoundRectCallout">
            <a:avLst>
              <a:gd name="adj1" fmla="val -41853"/>
              <a:gd name="adj2" fmla="val 86240"/>
              <a:gd name="adj3" fmla="val 16667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晴れて普通の非同期メソッドとして実装可能に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9774171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成功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490" y="1799293"/>
            <a:ext cx="4652622" cy="415694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245" y="4340328"/>
            <a:ext cx="1614521" cy="2474545"/>
          </a:xfrm>
          <a:prstGeom prst="rect">
            <a:avLst/>
          </a:prstGeom>
        </p:spPr>
      </p:pic>
      <p:sp>
        <p:nvSpPr>
          <p:cNvPr id="6" name="角丸四角形吹き出し 5"/>
          <p:cNvSpPr/>
          <p:nvPr/>
        </p:nvSpPr>
        <p:spPr>
          <a:xfrm>
            <a:off x="7871791" y="5741043"/>
            <a:ext cx="2026492" cy="777971"/>
          </a:xfrm>
          <a:prstGeom prst="wedgeRoundRectCallout">
            <a:avLst>
              <a:gd name="adj1" fmla="val 67650"/>
              <a:gd name="adj2" fmla="val -39037"/>
              <a:gd name="adj3" fmla="val 16667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やっと完成ネ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5339035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まとめ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49472" y="1693750"/>
            <a:ext cx="11208188" cy="2680130"/>
          </a:xfrm>
        </p:spPr>
        <p:txBody>
          <a:bodyPr>
            <a:normAutofit fontScale="92500" lnSpcReduction="20000"/>
          </a:bodyPr>
          <a:lstStyle/>
          <a:p>
            <a:r>
              <a:rPr kumimoji="1" lang="ja-JP" altLang="en-US" sz="2000" dirty="0" smtClean="0">
                <a:solidFill>
                  <a:srgbClr val="FFFF00"/>
                </a:solidFill>
              </a:rPr>
              <a:t>とにかく使う事</a:t>
            </a:r>
            <a:r>
              <a:rPr kumimoji="1" lang="ja-JP" altLang="en-US" sz="2000" dirty="0" smtClean="0"/>
              <a:t>。</a:t>
            </a:r>
            <a:endParaRPr kumimoji="1" lang="en-US" altLang="ja-JP" sz="2000" dirty="0" smtClean="0"/>
          </a:p>
          <a:p>
            <a:r>
              <a:rPr lang="ja-JP" altLang="en-US" sz="2000" dirty="0"/>
              <a:t>ライブラリ</a:t>
            </a:r>
            <a:r>
              <a:rPr lang="ja-JP" altLang="en-US" sz="2000" dirty="0" smtClean="0"/>
              <a:t>やフレームワークを整備するなら、</a:t>
            </a:r>
            <a:r>
              <a:rPr lang="en-US" altLang="ja-JP" sz="2000" dirty="0" err="1" smtClean="0"/>
              <a:t>WinRT</a:t>
            </a:r>
            <a:r>
              <a:rPr lang="ja-JP" altLang="en-US" sz="2000" dirty="0" smtClean="0"/>
              <a:t>を習って</a:t>
            </a:r>
            <a:r>
              <a:rPr lang="ja-JP" altLang="en-US" sz="2000" dirty="0" smtClean="0">
                <a:solidFill>
                  <a:srgbClr val="FFFF00"/>
                </a:solidFill>
              </a:rPr>
              <a:t>どんどん非同期メソッド化</a:t>
            </a:r>
            <a:r>
              <a:rPr lang="ja-JP" altLang="en-US" sz="2000" dirty="0" smtClean="0"/>
              <a:t>してみる。そして、</a:t>
            </a:r>
            <a:r>
              <a:rPr lang="ja-JP" altLang="en-US" sz="2000" dirty="0" smtClean="0">
                <a:solidFill>
                  <a:srgbClr val="FFFF00"/>
                </a:solidFill>
              </a:rPr>
              <a:t>それを実際に使ってみる</a:t>
            </a:r>
            <a:r>
              <a:rPr lang="ja-JP" altLang="en-US" sz="2000" dirty="0" smtClean="0"/>
              <a:t>。</a:t>
            </a:r>
            <a:endParaRPr lang="en-US" altLang="ja-JP" sz="2000" dirty="0" smtClean="0"/>
          </a:p>
          <a:p>
            <a:r>
              <a:rPr lang="ja-JP" altLang="en-US" sz="2000" dirty="0"/>
              <a:t>従来</a:t>
            </a:r>
            <a:r>
              <a:rPr lang="ja-JP" altLang="en-US" sz="2000" dirty="0" smtClean="0"/>
              <a:t>の</a:t>
            </a:r>
            <a:r>
              <a:rPr lang="en-US" altLang="ja-JP" sz="2000" dirty="0" smtClean="0"/>
              <a:t>.NET Framework</a:t>
            </a:r>
            <a:r>
              <a:rPr lang="ja-JP" altLang="en-US" sz="2000" dirty="0" smtClean="0"/>
              <a:t>のクラスライブラリで、</a:t>
            </a:r>
            <a:r>
              <a:rPr lang="en-US" altLang="ja-JP" sz="2000" dirty="0" smtClean="0"/>
              <a:t>Task</a:t>
            </a:r>
            <a:r>
              <a:rPr lang="ja-JP" altLang="en-US" sz="2000" dirty="0" smtClean="0"/>
              <a:t>を返すバージョンのメソッドがあるなら、そのメソッドだけを使って実装してみる。</a:t>
            </a:r>
            <a:endParaRPr lang="en-US" altLang="ja-JP" sz="2000" dirty="0" smtClean="0"/>
          </a:p>
          <a:p>
            <a:r>
              <a:rPr lang="en-US" altLang="ja-JP" sz="2000" dirty="0" smtClean="0"/>
              <a:t>Task</a:t>
            </a:r>
            <a:r>
              <a:rPr lang="ja-JP" altLang="en-US" sz="2000" dirty="0" smtClean="0"/>
              <a:t>を返さないメソッドがあるなら、</a:t>
            </a:r>
            <a:r>
              <a:rPr lang="en-US" altLang="ja-JP" sz="2000" dirty="0" err="1" smtClean="0">
                <a:solidFill>
                  <a:srgbClr val="FFFF00"/>
                </a:solidFill>
              </a:rPr>
              <a:t>Task.Run</a:t>
            </a:r>
            <a:r>
              <a:rPr lang="en-US" altLang="ja-JP" sz="2000" dirty="0" smtClean="0">
                <a:solidFill>
                  <a:srgbClr val="FFFF00"/>
                </a:solidFill>
              </a:rPr>
              <a:t>()</a:t>
            </a:r>
            <a:r>
              <a:rPr lang="ja-JP" altLang="en-US" sz="2000" dirty="0" smtClean="0">
                <a:solidFill>
                  <a:srgbClr val="FFFF00"/>
                </a:solidFill>
              </a:rPr>
              <a:t>で非同期メソッドシミュレート</a:t>
            </a:r>
            <a:r>
              <a:rPr lang="ja-JP" altLang="en-US" sz="2000" dirty="0" smtClean="0"/>
              <a:t>して使ってみる。</a:t>
            </a:r>
            <a:endParaRPr lang="en-US" altLang="ja-JP" sz="2000" dirty="0" smtClean="0"/>
          </a:p>
          <a:p>
            <a:r>
              <a:rPr kumimoji="1" lang="ja-JP" altLang="en-US" sz="2000" dirty="0"/>
              <a:t>使い始</a:t>
            </a:r>
            <a:r>
              <a:rPr kumimoji="1" lang="ja-JP" altLang="en-US" sz="2000" dirty="0" smtClean="0"/>
              <a:t>めると新たな課題が出てくる。</a:t>
            </a:r>
            <a:r>
              <a:rPr kumimoji="1" lang="ja-JP" altLang="en-US" sz="2000" dirty="0" smtClean="0">
                <a:solidFill>
                  <a:srgbClr val="FFFF00"/>
                </a:solidFill>
              </a:rPr>
              <a:t>良く考察して、早く身に着けてしまおう</a:t>
            </a:r>
            <a:r>
              <a:rPr kumimoji="1" lang="ja-JP" altLang="en-US" sz="2000" dirty="0" smtClean="0"/>
              <a:t>。</a:t>
            </a:r>
            <a:r>
              <a:rPr kumimoji="1" lang="ja-JP" altLang="en-US" sz="2000" dirty="0" smtClean="0">
                <a:solidFill>
                  <a:srgbClr val="FF0000"/>
                </a:solidFill>
              </a:rPr>
              <a:t>使わないうちは、身につかない、絶対</a:t>
            </a:r>
            <a:r>
              <a:rPr kumimoji="1" lang="ja-JP" altLang="en-US" sz="2000" dirty="0" smtClean="0"/>
              <a:t>。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7107787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ありがとうございました</a:t>
            </a:r>
            <a:endParaRPr kumimoji="1" lang="ja-JP" altLang="en-US" dirty="0"/>
          </a:p>
        </p:txBody>
      </p:sp>
      <p:sp>
        <p:nvSpPr>
          <p:cNvPr id="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50979" y="1684438"/>
            <a:ext cx="10554574" cy="1727630"/>
          </a:xfrm>
        </p:spPr>
        <p:txBody>
          <a:bodyPr>
            <a:normAutofit/>
          </a:bodyPr>
          <a:lstStyle/>
          <a:p>
            <a:r>
              <a:rPr lang="ja-JP" altLang="en-US" sz="2000" dirty="0"/>
              <a:t>本日</a:t>
            </a:r>
            <a:r>
              <a:rPr lang="ja-JP" altLang="en-US" sz="2000" dirty="0" smtClean="0"/>
              <a:t>のコードは</a:t>
            </a:r>
            <a:r>
              <a:rPr lang="en-US" altLang="ja-JP" sz="2000" dirty="0" err="1" smtClean="0"/>
              <a:t>GitHub</a:t>
            </a:r>
            <a:r>
              <a:rPr lang="ja-JP" altLang="en-US" sz="2000" dirty="0" smtClean="0"/>
              <a:t>に上げてあります。</a:t>
            </a:r>
            <a:r>
              <a:rPr lang="en-US" altLang="ja-JP" sz="2000" dirty="0"/>
              <a:t/>
            </a:r>
            <a:br>
              <a:rPr lang="en-US" altLang="ja-JP" sz="2000" dirty="0"/>
            </a:br>
            <a:r>
              <a:rPr lang="en-US" altLang="ja-JP" sz="2000" dirty="0">
                <a:hlinkClick r:id="rId2"/>
              </a:rPr>
              <a:t>https://</a:t>
            </a:r>
            <a:r>
              <a:rPr lang="en-US" altLang="ja-JP" sz="2000" dirty="0" smtClean="0">
                <a:hlinkClick r:id="rId2"/>
              </a:rPr>
              <a:t>github.com/kekyo/AsyncAwaitDemonstration</a:t>
            </a:r>
            <a:endParaRPr lang="en-US" altLang="ja-JP" sz="2000" dirty="0" smtClean="0"/>
          </a:p>
          <a:p>
            <a:r>
              <a:rPr lang="ja-JP" altLang="en-US" sz="2000" dirty="0" smtClean="0"/>
              <a:t>このスライドもブログに掲載予定です。</a:t>
            </a:r>
            <a:r>
              <a:rPr lang="en-US" altLang="ja-JP" sz="2000" dirty="0"/>
              <a:t/>
            </a:r>
            <a:br>
              <a:rPr lang="en-US" altLang="ja-JP" sz="2000" dirty="0"/>
            </a:br>
            <a:r>
              <a:rPr lang="en-US" altLang="ja-JP" sz="2000" dirty="0" smtClean="0">
                <a:hlinkClick r:id="rId3"/>
              </a:rPr>
              <a:t>http://www.kekyo.net/</a:t>
            </a:r>
            <a:endParaRPr lang="en-US" altLang="ja-JP" sz="2000" dirty="0" smtClean="0"/>
          </a:p>
          <a:p>
            <a:endParaRPr lang="en-US" altLang="ja-JP" sz="2000" dirty="0" smtClean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3283" y="4608490"/>
            <a:ext cx="2995659" cy="1993985"/>
          </a:xfrm>
          <a:prstGeom prst="rect">
            <a:avLst/>
          </a:prstGeom>
          <a:effectLst>
            <a:glow rad="38100">
              <a:schemeClr val="accent5">
                <a:satMod val="175000"/>
                <a:alpha val="43000"/>
              </a:schemeClr>
            </a:glow>
          </a:effectLst>
        </p:spPr>
      </p:pic>
      <p:sp>
        <p:nvSpPr>
          <p:cNvPr id="5" name="角丸四角形吹き出し 4"/>
          <p:cNvSpPr/>
          <p:nvPr/>
        </p:nvSpPr>
        <p:spPr>
          <a:xfrm>
            <a:off x="7338646" y="5915888"/>
            <a:ext cx="2286435" cy="564498"/>
          </a:xfrm>
          <a:prstGeom prst="wedgeRoundRectCallout">
            <a:avLst>
              <a:gd name="adj1" fmla="val 70912"/>
              <a:gd name="adj2" fmla="val -4495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おいしいにゃー？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26" y="4248045"/>
            <a:ext cx="7317420" cy="137201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角丸四角形吹き出し 7"/>
          <p:cNvSpPr/>
          <p:nvPr/>
        </p:nvSpPr>
        <p:spPr>
          <a:xfrm>
            <a:off x="6522720" y="3053080"/>
            <a:ext cx="4557932" cy="955016"/>
          </a:xfrm>
          <a:prstGeom prst="wedgeRoundRectCallout">
            <a:avLst>
              <a:gd name="adj1" fmla="val -36130"/>
              <a:gd name="adj2" fmla="val 86990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11/1 Unveiled!</a:t>
            </a:r>
          </a:p>
          <a:p>
            <a:pPr algn="ctr"/>
            <a:r>
              <a:rPr kumimoji="1" lang="ja-JP" altLang="en-US" dirty="0" smtClean="0"/>
              <a:t>名古屋北生涯学習センター 第三集会室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057377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rgbClr val="FFFF00"/>
                </a:solidFill>
              </a:rPr>
              <a:t>ようこそ</a:t>
            </a:r>
            <a:r>
              <a:rPr kumimoji="1" lang="ja-JP" altLang="en-US" dirty="0" smtClean="0"/>
              <a:t>非同期処理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933507" y="3626080"/>
            <a:ext cx="7130895" cy="2051706"/>
          </a:xfrm>
        </p:spPr>
        <p:txBody>
          <a:bodyPr/>
          <a:lstStyle/>
          <a:p>
            <a:r>
              <a:rPr kumimoji="1" lang="ja-JP" altLang="en-US" dirty="0" smtClean="0"/>
              <a:t>ウェルカム＆ウェルカムバック</a:t>
            </a:r>
            <a:r>
              <a:rPr kumimoji="1" lang="ja-JP" altLang="en-US" dirty="0" smtClean="0">
                <a:solidFill>
                  <a:srgbClr val="FF0000"/>
                </a:solidFill>
              </a:rPr>
              <a:t>非同期！！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r>
              <a:rPr lang="ja-JP" altLang="en-US" dirty="0"/>
              <a:t>前回</a:t>
            </a:r>
            <a:r>
              <a:rPr lang="ja-JP" altLang="en-US" dirty="0" smtClean="0"/>
              <a:t>の非同期処理の</a:t>
            </a:r>
            <a:r>
              <a:rPr lang="ja-JP" altLang="en-US" dirty="0"/>
              <a:t>話はもう完璧</a:t>
            </a:r>
            <a:r>
              <a:rPr lang="ja-JP" altLang="en-US" dirty="0" smtClean="0"/>
              <a:t>？</a:t>
            </a:r>
            <a:endParaRPr lang="en-US" altLang="ja-JP" dirty="0" smtClean="0"/>
          </a:p>
          <a:p>
            <a:pPr lvl="1"/>
            <a:r>
              <a:rPr lang="ja-JP" altLang="en-US" dirty="0" smtClean="0">
                <a:solidFill>
                  <a:srgbClr val="FFFF00"/>
                </a:solidFill>
              </a:rPr>
              <a:t>いまさら</a:t>
            </a:r>
            <a:r>
              <a:rPr lang="ja-JP" altLang="en-US" dirty="0">
                <a:solidFill>
                  <a:srgbClr val="FFFF00"/>
                </a:solidFill>
              </a:rPr>
              <a:t>恥ずかしくて</a:t>
            </a:r>
            <a:r>
              <a:rPr lang="en-US" altLang="ja-JP" dirty="0" err="1">
                <a:solidFill>
                  <a:srgbClr val="FFFF00"/>
                </a:solidFill>
              </a:rPr>
              <a:t>async</a:t>
            </a:r>
            <a:r>
              <a:rPr lang="ja-JP" altLang="en-US" dirty="0">
                <a:solidFill>
                  <a:srgbClr val="FFFF00"/>
                </a:solidFill>
              </a:rPr>
              <a:t>を</a:t>
            </a:r>
            <a:r>
              <a:rPr lang="en-US" altLang="ja-JP" dirty="0">
                <a:solidFill>
                  <a:srgbClr val="FFFF00"/>
                </a:solidFill>
              </a:rPr>
              <a:t>await</a:t>
            </a:r>
            <a:r>
              <a:rPr lang="ja-JP" altLang="en-US" dirty="0" smtClean="0">
                <a:solidFill>
                  <a:srgbClr val="FFFF00"/>
                </a:solidFill>
              </a:rPr>
              <a:t>した</a:t>
            </a:r>
            <a:r>
              <a:rPr lang="ja-JP" altLang="en-US" dirty="0" smtClean="0"/>
              <a:t>（まどべんよっかいち）</a:t>
            </a:r>
            <a:endParaRPr lang="en-US" altLang="ja-JP" dirty="0" smtClean="0"/>
          </a:p>
          <a:p>
            <a:pPr lvl="1"/>
            <a:r>
              <a:rPr lang="ja-JP" altLang="en-US" dirty="0">
                <a:solidFill>
                  <a:srgbClr val="FFFF00"/>
                </a:solidFill>
              </a:rPr>
              <a:t>これからの「</a:t>
            </a:r>
            <a:r>
              <a:rPr lang="en-US" altLang="ja-JP" dirty="0" err="1">
                <a:solidFill>
                  <a:srgbClr val="FFFF00"/>
                </a:solidFill>
              </a:rPr>
              <a:t>async</a:t>
            </a:r>
            <a:r>
              <a:rPr lang="en-US" altLang="ja-JP" dirty="0">
                <a:solidFill>
                  <a:srgbClr val="FFFF00"/>
                </a:solidFill>
              </a:rPr>
              <a:t>-await</a:t>
            </a:r>
            <a:r>
              <a:rPr lang="ja-JP" altLang="en-US" dirty="0">
                <a:solidFill>
                  <a:srgbClr val="FFFF00"/>
                </a:solidFill>
              </a:rPr>
              <a:t>」の話を</a:t>
            </a:r>
            <a:r>
              <a:rPr lang="ja-JP" altLang="en-US" dirty="0" smtClean="0">
                <a:solidFill>
                  <a:srgbClr val="FFFF00"/>
                </a:solidFill>
              </a:rPr>
              <a:t>しよう</a:t>
            </a:r>
            <a:r>
              <a:rPr lang="ja-JP" altLang="en-US" dirty="0" smtClean="0"/>
              <a:t>（名古屋</a:t>
            </a:r>
            <a:r>
              <a:rPr lang="en-US" altLang="ja-JP" dirty="0" err="1" smtClean="0"/>
              <a:t>GeekBar</a:t>
            </a:r>
            <a:r>
              <a:rPr lang="ja-JP" altLang="en-US" dirty="0" smtClean="0"/>
              <a:t>）</a:t>
            </a:r>
            <a:endParaRPr kumimoji="1" lang="en-US" altLang="ja-JP" dirty="0"/>
          </a:p>
        </p:txBody>
      </p:sp>
      <p:sp>
        <p:nvSpPr>
          <p:cNvPr id="5" name="角丸四角形吹き出し 4"/>
          <p:cNvSpPr/>
          <p:nvPr/>
        </p:nvSpPr>
        <p:spPr>
          <a:xfrm>
            <a:off x="3936026" y="1946136"/>
            <a:ext cx="3942699" cy="1263058"/>
          </a:xfrm>
          <a:prstGeom prst="wedgeRoundRectCallout">
            <a:avLst>
              <a:gd name="adj1" fmla="val -69149"/>
              <a:gd name="adj2" fmla="val 5055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アタリマエよ？</a:t>
            </a:r>
            <a:endParaRPr lang="en-US" altLang="ja-JP" dirty="0" smtClean="0"/>
          </a:p>
          <a:p>
            <a:pPr algn="ctr"/>
            <a:r>
              <a:rPr lang="ja-JP" altLang="en-US" dirty="0">
                <a:solidFill>
                  <a:srgbClr val="FF0000"/>
                </a:solidFill>
              </a:rPr>
              <a:t>コレ</a:t>
            </a:r>
            <a:r>
              <a:rPr lang="ja-JP" altLang="en-US" dirty="0" smtClean="0">
                <a:solidFill>
                  <a:srgbClr val="FF0000"/>
                </a:solidFill>
              </a:rPr>
              <a:t>からは全て非同期</a:t>
            </a:r>
            <a:r>
              <a:rPr lang="ja-JP" altLang="en-US" dirty="0">
                <a:solidFill>
                  <a:srgbClr val="FF0000"/>
                </a:solidFill>
              </a:rPr>
              <a:t>処理</a:t>
            </a:r>
            <a:r>
              <a:rPr lang="ja-JP" altLang="en-US" dirty="0" smtClean="0">
                <a:solidFill>
                  <a:srgbClr val="FF0000"/>
                </a:solidFill>
              </a:rPr>
              <a:t>よ？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algn="ctr"/>
            <a:r>
              <a:rPr lang="ja-JP" altLang="en-US" dirty="0" smtClean="0"/>
              <a:t>非同期</a:t>
            </a:r>
            <a:r>
              <a:rPr lang="en-US" altLang="ja-JP" dirty="0" smtClean="0"/>
              <a:t>Love</a:t>
            </a:r>
            <a:r>
              <a:rPr lang="ja-JP" altLang="en-US" dirty="0" smtClean="0"/>
              <a:t>既定ね？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411" y="1946136"/>
            <a:ext cx="4155660" cy="486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6460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solidFill>
                  <a:srgbClr val="FF0000"/>
                </a:solidFill>
              </a:rPr>
              <a:t>ダーク</a:t>
            </a:r>
            <a:r>
              <a:rPr lang="ja-JP" altLang="en-US" dirty="0">
                <a:solidFill>
                  <a:srgbClr val="FF0000"/>
                </a:solidFill>
              </a:rPr>
              <a:t>サイド</a:t>
            </a:r>
            <a:r>
              <a:rPr kumimoji="1" lang="ja-JP" altLang="en-US" dirty="0" smtClean="0"/>
              <a:t>非同期処理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461565" y="3923791"/>
            <a:ext cx="7528409" cy="1158571"/>
          </a:xfrm>
        </p:spPr>
        <p:txBody>
          <a:bodyPr/>
          <a:lstStyle/>
          <a:p>
            <a:r>
              <a:rPr kumimoji="1" lang="ja-JP" altLang="en-US" dirty="0" smtClean="0"/>
              <a:t>じゃあ、非同期処理のダークサイドについて、いろいろ</a:t>
            </a:r>
            <a:r>
              <a:rPr kumimoji="1" lang="ja-JP" altLang="en-US" dirty="0" smtClean="0">
                <a:solidFill>
                  <a:srgbClr val="FF0000"/>
                </a:solidFill>
              </a:rPr>
              <a:t>ぶちまけて</a:t>
            </a:r>
            <a:r>
              <a:rPr kumimoji="1" lang="ja-JP" altLang="en-US" dirty="0" smtClean="0"/>
              <a:t>おこうか。</a:t>
            </a:r>
            <a:endParaRPr kumimoji="1" lang="en-US" altLang="ja-JP" dirty="0" smtClean="0"/>
          </a:p>
        </p:txBody>
      </p:sp>
      <p:sp>
        <p:nvSpPr>
          <p:cNvPr id="5" name="角丸四角形吹き出し 4"/>
          <p:cNvSpPr/>
          <p:nvPr/>
        </p:nvSpPr>
        <p:spPr>
          <a:xfrm>
            <a:off x="4169944" y="2243470"/>
            <a:ext cx="3432336" cy="1008253"/>
          </a:xfrm>
          <a:prstGeom prst="wedgeRoundRectCallout">
            <a:avLst>
              <a:gd name="adj1" fmla="val -69149"/>
              <a:gd name="adj2" fmla="val 5055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ア</a:t>
            </a:r>
            <a:r>
              <a:rPr lang="ja-JP" altLang="en-US" dirty="0" smtClean="0"/>
              <a:t>、アナタなに言ってるの</a:t>
            </a:r>
            <a:endParaRPr lang="en-US" altLang="ja-JP" dirty="0" smtClean="0"/>
          </a:p>
          <a:p>
            <a:pPr algn="ctr"/>
            <a:r>
              <a:rPr kumimoji="1" lang="ja-JP" altLang="en-US" dirty="0" smtClean="0"/>
              <a:t>意味フメイだワ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480" y="1860698"/>
            <a:ext cx="3363723" cy="499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239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ハードウェイト </a:t>
            </a:r>
            <a:r>
              <a:rPr lang="en-US" altLang="ja-JP" dirty="0"/>
              <a:t>is </a:t>
            </a:r>
            <a:r>
              <a:rPr lang="ja-JP" altLang="en-US" dirty="0"/>
              <a:t>何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スレッドブロッキングで</a:t>
            </a:r>
            <a:r>
              <a:rPr kumimoji="1" lang="ja-JP" altLang="en-US" dirty="0" smtClean="0">
                <a:solidFill>
                  <a:srgbClr val="FF0000"/>
                </a:solidFill>
              </a:rPr>
              <a:t>死亡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886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ピットフォールに落ちろ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330200" y="1638805"/>
            <a:ext cx="11709400" cy="1295781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ここで処理が完了するのを待ちたいんだ。</a:t>
            </a:r>
            <a:endParaRPr kumimoji="1" lang="en-US" altLang="ja-JP" dirty="0" smtClean="0"/>
          </a:p>
          <a:p>
            <a:r>
              <a:rPr lang="ja-JP" altLang="en-US" dirty="0" smtClean="0"/>
              <a:t>おぉ、</a:t>
            </a:r>
            <a:r>
              <a:rPr lang="en-US" altLang="ja-JP" dirty="0" err="1" smtClean="0">
                <a:solidFill>
                  <a:srgbClr val="FF0000"/>
                </a:solidFill>
              </a:rPr>
              <a:t>Task.Wait</a:t>
            </a:r>
            <a:r>
              <a:rPr lang="ja-JP" altLang="en-US" dirty="0" smtClean="0"/>
              <a:t>なんてあるんだ。</a:t>
            </a:r>
            <a:r>
              <a:rPr lang="en-US" altLang="ja-JP" dirty="0" smtClean="0">
                <a:solidFill>
                  <a:srgbClr val="FFFF00"/>
                </a:solidFill>
              </a:rPr>
              <a:t>await</a:t>
            </a:r>
            <a:r>
              <a:rPr lang="ja-JP" altLang="en-US" dirty="0" smtClean="0"/>
              <a:t>なんて、良く分かんないもの使わなくても待てる</a:t>
            </a:r>
            <a:r>
              <a:rPr lang="ja-JP" altLang="en-US" dirty="0" err="1" smtClean="0"/>
              <a:t>じゃん</a:t>
            </a:r>
            <a:r>
              <a:rPr lang="ja-JP" altLang="en-US" dirty="0" smtClean="0"/>
              <a:t>。イベントハンドラから呼ぶときは</a:t>
            </a:r>
            <a:r>
              <a:rPr lang="en-US" altLang="ja-JP" dirty="0" smtClean="0">
                <a:solidFill>
                  <a:srgbClr val="FF0000"/>
                </a:solidFill>
              </a:rPr>
              <a:t>Wait</a:t>
            </a:r>
            <a:r>
              <a:rPr lang="ja-JP" altLang="en-US" dirty="0" smtClean="0"/>
              <a:t>すれば</a:t>
            </a:r>
            <a:r>
              <a:rPr lang="ja-JP" altLang="en-US" dirty="0" err="1" smtClean="0"/>
              <a:t>いっか</a:t>
            </a:r>
            <a:r>
              <a:rPr lang="ja-JP" altLang="en-US" dirty="0"/>
              <a:t>！ 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823" y="2934586"/>
            <a:ext cx="10838930" cy="3349256"/>
          </a:xfrm>
          <a:prstGeom prst="rect">
            <a:avLst/>
          </a:prstGeom>
        </p:spPr>
      </p:pic>
      <p:cxnSp>
        <p:nvCxnSpPr>
          <p:cNvPr id="9" name="曲線コネクタ 8"/>
          <p:cNvCxnSpPr/>
          <p:nvPr/>
        </p:nvCxnSpPr>
        <p:spPr>
          <a:xfrm rot="5400000" flipH="1" flipV="1">
            <a:off x="2248786" y="4088218"/>
            <a:ext cx="2604978" cy="978199"/>
          </a:xfrm>
          <a:prstGeom prst="curvedConnector3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正方形/長方形 10"/>
          <p:cNvSpPr/>
          <p:nvPr/>
        </p:nvSpPr>
        <p:spPr>
          <a:xfrm>
            <a:off x="4676503" y="5775304"/>
            <a:ext cx="836023" cy="4040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吹き出し 11"/>
          <p:cNvSpPr/>
          <p:nvPr/>
        </p:nvSpPr>
        <p:spPr>
          <a:xfrm>
            <a:off x="6411719" y="3097877"/>
            <a:ext cx="4208384" cy="669719"/>
          </a:xfrm>
          <a:prstGeom prst="wedgeRoundRectCallout">
            <a:avLst>
              <a:gd name="adj1" fmla="val -66036"/>
              <a:gd name="adj2" fmla="val -38362"/>
              <a:gd name="adj3" fmla="val 16667"/>
            </a:avLst>
          </a:prstGeom>
          <a:solidFill>
            <a:srgbClr val="0070C0"/>
          </a:solidFill>
          <a:ln>
            <a:solidFill>
              <a:srgbClr val="3333FF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非同期処理メソッド（</a:t>
            </a:r>
            <a:r>
              <a:rPr lang="en-US" altLang="ja-JP" dirty="0" smtClean="0"/>
              <a:t>Task</a:t>
            </a:r>
            <a:r>
              <a:rPr lang="ja-JP" altLang="en-US" dirty="0" smtClean="0"/>
              <a:t>を返す）</a:t>
            </a:r>
            <a:endParaRPr lang="en-US" altLang="ja-JP" dirty="0" smtClean="0"/>
          </a:p>
        </p:txBody>
      </p:sp>
      <p:sp>
        <p:nvSpPr>
          <p:cNvPr id="13" name="角丸四角形吹き出し 12"/>
          <p:cNvSpPr/>
          <p:nvPr/>
        </p:nvSpPr>
        <p:spPr>
          <a:xfrm>
            <a:off x="6184900" y="5858085"/>
            <a:ext cx="4208384" cy="851513"/>
          </a:xfrm>
          <a:prstGeom prst="wedgeRoundRectCallout">
            <a:avLst>
              <a:gd name="adj1" fmla="val -67485"/>
              <a:gd name="adj2" fmla="val -38362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イベントハンドラは</a:t>
            </a:r>
            <a:r>
              <a:rPr lang="en-US" altLang="ja-JP" dirty="0" smtClean="0"/>
              <a:t>Task</a:t>
            </a:r>
            <a:r>
              <a:rPr lang="ja-JP" altLang="en-US" dirty="0" smtClean="0"/>
              <a:t>を返さない（返せない）ので、単に</a:t>
            </a:r>
            <a:r>
              <a:rPr lang="en-US" altLang="ja-JP" dirty="0" smtClean="0"/>
              <a:t>Wait</a:t>
            </a:r>
            <a:r>
              <a:rPr lang="ja-JP" altLang="en-US" dirty="0" smtClean="0"/>
              <a:t>で待つ</a:t>
            </a:r>
            <a:endParaRPr lang="en-US" altLang="ja-JP" dirty="0" smtClean="0"/>
          </a:p>
        </p:txBody>
      </p:sp>
      <p:sp>
        <p:nvSpPr>
          <p:cNvPr id="14" name="角丸四角形吹き出し 13"/>
          <p:cNvSpPr/>
          <p:nvPr/>
        </p:nvSpPr>
        <p:spPr>
          <a:xfrm>
            <a:off x="7004956" y="464757"/>
            <a:ext cx="4676503" cy="1207005"/>
          </a:xfrm>
          <a:prstGeom prst="wedgeRoundRectCallout">
            <a:avLst>
              <a:gd name="adj1" fmla="val -39227"/>
              <a:gd name="adj2" fmla="val 83811"/>
              <a:gd name="adj3" fmla="val 16667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 smtClean="0"/>
              <a:t>「</a:t>
            </a:r>
            <a:r>
              <a:rPr lang="ja-JP" altLang="en-US" sz="2400" b="1" dirty="0"/>
              <a:t>非同期処理対応</a:t>
            </a:r>
            <a:r>
              <a:rPr lang="ja-JP" altLang="en-US" sz="2400" b="1" dirty="0" smtClean="0"/>
              <a:t>なんて</a:t>
            </a:r>
            <a:endParaRPr lang="en-US" altLang="ja-JP" sz="2400" b="1" dirty="0" smtClean="0"/>
          </a:p>
          <a:p>
            <a:pPr algn="ctr"/>
            <a:r>
              <a:rPr lang="ja-JP" altLang="en-US" sz="2400" b="1" dirty="0" smtClean="0"/>
              <a:t>大</a:t>
            </a:r>
            <a:r>
              <a:rPr lang="ja-JP" altLang="en-US" sz="2400" b="1" dirty="0"/>
              <a:t>したことないな（実話）」</a:t>
            </a:r>
            <a:endParaRPr lang="en-US" altLang="ja-JP" sz="2400" b="1" dirty="0" smtClean="0"/>
          </a:p>
        </p:txBody>
      </p:sp>
      <p:sp>
        <p:nvSpPr>
          <p:cNvPr id="10" name="正方形/長方形 9"/>
          <p:cNvSpPr/>
          <p:nvPr/>
        </p:nvSpPr>
        <p:spPr>
          <a:xfrm>
            <a:off x="2523237" y="3072811"/>
            <a:ext cx="428243" cy="2799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75887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刺さる（死）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989" y="1861612"/>
            <a:ext cx="10838930" cy="3349256"/>
          </a:xfrm>
          <a:prstGeom prst="rect">
            <a:avLst/>
          </a:prstGeom>
        </p:spPr>
      </p:pic>
      <p:cxnSp>
        <p:nvCxnSpPr>
          <p:cNvPr id="5" name="曲線コネクタ 4"/>
          <p:cNvCxnSpPr/>
          <p:nvPr/>
        </p:nvCxnSpPr>
        <p:spPr>
          <a:xfrm rot="5400000" flipH="1" flipV="1">
            <a:off x="1943622" y="3047140"/>
            <a:ext cx="2604978" cy="978199"/>
          </a:xfrm>
          <a:prstGeom prst="curvedConnector3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角丸四角形吹き出し 5"/>
          <p:cNvSpPr/>
          <p:nvPr/>
        </p:nvSpPr>
        <p:spPr>
          <a:xfrm>
            <a:off x="334515" y="5169813"/>
            <a:ext cx="2652832" cy="669719"/>
          </a:xfrm>
          <a:prstGeom prst="wedgeRoundRectCallout">
            <a:avLst>
              <a:gd name="adj1" fmla="val -44618"/>
              <a:gd name="adj2" fmla="val -167095"/>
              <a:gd name="adj3" fmla="val 16667"/>
            </a:avLst>
          </a:prstGeom>
          <a:solidFill>
            <a:srgbClr val="0070C0"/>
          </a:solidFill>
          <a:ln>
            <a:solidFill>
              <a:srgbClr val="3333FF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ボタンが押された</a:t>
            </a:r>
            <a:endParaRPr lang="en-US" altLang="ja-JP" dirty="0" smtClean="0"/>
          </a:p>
        </p:txBody>
      </p:sp>
      <p:sp>
        <p:nvSpPr>
          <p:cNvPr id="7" name="角丸四角形吹き出し 6"/>
          <p:cNvSpPr/>
          <p:nvPr/>
        </p:nvSpPr>
        <p:spPr>
          <a:xfrm>
            <a:off x="6467482" y="5821104"/>
            <a:ext cx="4956144" cy="851513"/>
          </a:xfrm>
          <a:prstGeom prst="wedgeRoundRectCallout">
            <a:avLst>
              <a:gd name="adj1" fmla="val -63095"/>
              <a:gd name="adj2" fmla="val -51785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Wait</a:t>
            </a:r>
            <a:r>
              <a:rPr lang="ja-JP" altLang="en-US" dirty="0" smtClean="0"/>
              <a:t>はハードウェイトなので、スレッド</a:t>
            </a:r>
            <a:r>
              <a:rPr lang="en-US" altLang="ja-JP" dirty="0" smtClean="0"/>
              <a:t>1</a:t>
            </a:r>
            <a:r>
              <a:rPr lang="ja-JP" altLang="en-US" dirty="0" smtClean="0"/>
              <a:t>はここで処理を停止する（＝</a:t>
            </a:r>
            <a:r>
              <a:rPr lang="en-US" altLang="ja-JP" dirty="0" smtClean="0"/>
              <a:t>UI</a:t>
            </a:r>
            <a:r>
              <a:rPr lang="ja-JP" altLang="en-US" dirty="0" smtClean="0"/>
              <a:t>無応答）</a:t>
            </a:r>
            <a:endParaRPr lang="en-US" altLang="ja-JP" dirty="0" smtClean="0"/>
          </a:p>
        </p:txBody>
      </p:sp>
      <p:cxnSp>
        <p:nvCxnSpPr>
          <p:cNvPr id="8" name="曲線コネクタ 7"/>
          <p:cNvCxnSpPr>
            <a:stCxn id="11" idx="3"/>
          </p:cNvCxnSpPr>
          <p:nvPr/>
        </p:nvCxnSpPr>
        <p:spPr>
          <a:xfrm>
            <a:off x="1546838" y="4058754"/>
            <a:ext cx="1026545" cy="370444"/>
          </a:xfrm>
          <a:prstGeom prst="curvedConnector3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正方形/長方形 10"/>
          <p:cNvSpPr/>
          <p:nvPr/>
        </p:nvSpPr>
        <p:spPr>
          <a:xfrm>
            <a:off x="73162" y="3790965"/>
            <a:ext cx="1473676" cy="535577"/>
          </a:xfrm>
          <a:prstGeom prst="rect">
            <a:avLst/>
          </a:prstGeom>
          <a:solidFill>
            <a:srgbClr val="00B0F0"/>
          </a:solidFill>
          <a:ln>
            <a:solidFill>
              <a:srgbClr val="3333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スレッド</a:t>
            </a:r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3574008" y="1456692"/>
            <a:ext cx="1473676" cy="535577"/>
          </a:xfrm>
          <a:prstGeom prst="rect">
            <a:avLst/>
          </a:prstGeom>
          <a:solidFill>
            <a:srgbClr val="00B0F0"/>
          </a:solidFill>
          <a:ln>
            <a:solidFill>
              <a:srgbClr val="3333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スレッド</a:t>
            </a:r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cxnSp>
        <p:nvCxnSpPr>
          <p:cNvPr id="18" name="曲線コネクタ 17"/>
          <p:cNvCxnSpPr>
            <a:stCxn id="21" idx="2"/>
            <a:endCxn id="23" idx="0"/>
          </p:cNvCxnSpPr>
          <p:nvPr/>
        </p:nvCxnSpPr>
        <p:spPr>
          <a:xfrm rot="16200000" flipH="1">
            <a:off x="3820135" y="3396783"/>
            <a:ext cx="1708334" cy="972668"/>
          </a:xfrm>
          <a:prstGeom prst="curvedConnector3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正方形/長方形 20"/>
          <p:cNvSpPr/>
          <p:nvPr/>
        </p:nvSpPr>
        <p:spPr>
          <a:xfrm>
            <a:off x="3892835" y="2713227"/>
            <a:ext cx="590266" cy="3157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4765022" y="4737284"/>
            <a:ext cx="791227" cy="3157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角丸四角形吹き出し 24"/>
          <p:cNvSpPr/>
          <p:nvPr/>
        </p:nvSpPr>
        <p:spPr>
          <a:xfrm>
            <a:off x="5426428" y="1861612"/>
            <a:ext cx="3831872" cy="851513"/>
          </a:xfrm>
          <a:prstGeom prst="wedgeRoundRectCallout">
            <a:avLst>
              <a:gd name="adj1" fmla="val -68450"/>
              <a:gd name="adj2" fmla="val 51126"/>
              <a:gd name="adj3" fmla="val 16667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await</a:t>
            </a:r>
            <a:r>
              <a:rPr lang="ja-JP" altLang="en-US" dirty="0" smtClean="0"/>
              <a:t>があるので、ここで非同期処理を開始して、スレッド</a:t>
            </a:r>
            <a:r>
              <a:rPr lang="en-US" altLang="ja-JP" dirty="0" smtClean="0"/>
              <a:t>1</a:t>
            </a:r>
            <a:r>
              <a:rPr lang="ja-JP" altLang="en-US" dirty="0" err="1" smtClean="0"/>
              <a:t>は退</a:t>
            </a:r>
            <a:r>
              <a:rPr lang="ja-JP" altLang="en-US" dirty="0" smtClean="0"/>
              <a:t>出</a:t>
            </a:r>
            <a:endParaRPr lang="en-US" altLang="ja-JP" dirty="0" smtClean="0"/>
          </a:p>
        </p:txBody>
      </p:sp>
      <p:sp>
        <p:nvSpPr>
          <p:cNvPr id="26" name="角丸四角形吹き出し 25"/>
          <p:cNvSpPr/>
          <p:nvPr/>
        </p:nvSpPr>
        <p:spPr>
          <a:xfrm>
            <a:off x="6277328" y="4785111"/>
            <a:ext cx="4035072" cy="851513"/>
          </a:xfrm>
          <a:prstGeom prst="wedgeRoundRectCallout">
            <a:avLst>
              <a:gd name="adj1" fmla="val -70107"/>
              <a:gd name="adj2" fmla="val -36870"/>
              <a:gd name="adj3" fmla="val 16667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メソッドを抜けると、</a:t>
            </a:r>
            <a:r>
              <a:rPr lang="en-US" altLang="ja-JP" dirty="0" smtClean="0"/>
              <a:t>Task</a:t>
            </a:r>
            <a:r>
              <a:rPr lang="ja-JP" altLang="en-US" dirty="0" smtClean="0"/>
              <a:t>に対してすぐに</a:t>
            </a:r>
            <a:r>
              <a:rPr lang="en-US" altLang="ja-JP" dirty="0" smtClean="0">
                <a:solidFill>
                  <a:srgbClr val="FFFF00"/>
                </a:solidFill>
              </a:rPr>
              <a:t>Wait</a:t>
            </a:r>
            <a:r>
              <a:rPr lang="ja-JP" altLang="en-US" dirty="0" smtClean="0"/>
              <a:t>を呼び出す</a:t>
            </a:r>
            <a:endParaRPr lang="en-US" altLang="ja-JP" dirty="0" smtClean="0"/>
          </a:p>
        </p:txBody>
      </p:sp>
      <p:sp>
        <p:nvSpPr>
          <p:cNvPr id="27" name="正方形/長方形 26"/>
          <p:cNvSpPr/>
          <p:nvPr/>
        </p:nvSpPr>
        <p:spPr>
          <a:xfrm>
            <a:off x="4674302" y="5208386"/>
            <a:ext cx="1473676" cy="535577"/>
          </a:xfrm>
          <a:prstGeom prst="rect">
            <a:avLst/>
          </a:prstGeom>
          <a:solidFill>
            <a:srgbClr val="00B0F0"/>
          </a:solidFill>
          <a:ln>
            <a:solidFill>
              <a:srgbClr val="3333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スレッド</a:t>
            </a:r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cxnSp>
        <p:nvCxnSpPr>
          <p:cNvPr id="28" name="曲線コネクタ 27"/>
          <p:cNvCxnSpPr>
            <a:endCxn id="30" idx="1"/>
          </p:cNvCxnSpPr>
          <p:nvPr/>
        </p:nvCxnSpPr>
        <p:spPr>
          <a:xfrm>
            <a:off x="6844647" y="2897605"/>
            <a:ext cx="1332109" cy="827599"/>
          </a:xfrm>
          <a:prstGeom prst="curvedConnector3">
            <a:avLst/>
          </a:prstGeom>
          <a:ln w="381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正方形/長方形 29"/>
          <p:cNvSpPr/>
          <p:nvPr/>
        </p:nvSpPr>
        <p:spPr>
          <a:xfrm>
            <a:off x="8176756" y="3344648"/>
            <a:ext cx="1968500" cy="761112"/>
          </a:xfrm>
          <a:prstGeom prst="rect">
            <a:avLst/>
          </a:prstGeom>
          <a:solidFill>
            <a:srgbClr val="00B050"/>
          </a:solidFill>
          <a:ln>
            <a:solidFill>
              <a:srgbClr val="0066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非同期処理（</a:t>
            </a:r>
            <a:r>
              <a:rPr kumimoji="1" lang="en-US" altLang="ja-JP" dirty="0" err="1" smtClean="0"/>
              <a:t>HttpClient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8845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刺さる（死）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989" y="1861612"/>
            <a:ext cx="10838930" cy="3349256"/>
          </a:xfrm>
          <a:prstGeom prst="rect">
            <a:avLst/>
          </a:prstGeom>
        </p:spPr>
      </p:pic>
      <p:sp>
        <p:nvSpPr>
          <p:cNvPr id="23" name="正方形/長方形 22"/>
          <p:cNvSpPr/>
          <p:nvPr/>
        </p:nvSpPr>
        <p:spPr>
          <a:xfrm>
            <a:off x="4765022" y="4737284"/>
            <a:ext cx="791227" cy="3157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角丸四角形吹き出し 24"/>
          <p:cNvSpPr/>
          <p:nvPr/>
        </p:nvSpPr>
        <p:spPr>
          <a:xfrm>
            <a:off x="4018220" y="1435855"/>
            <a:ext cx="3831872" cy="851513"/>
          </a:xfrm>
          <a:prstGeom prst="wedgeRoundRectCallout">
            <a:avLst>
              <a:gd name="adj1" fmla="val -46244"/>
              <a:gd name="adj2" fmla="val 91395"/>
              <a:gd name="adj3" fmla="val 16667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非同期処理が完了すると、</a:t>
            </a:r>
            <a:endParaRPr lang="en-US" altLang="ja-JP" dirty="0" smtClean="0"/>
          </a:p>
          <a:p>
            <a:pPr algn="ctr"/>
            <a:r>
              <a:rPr lang="en-US" altLang="ja-JP" dirty="0" smtClean="0"/>
              <a:t>UI</a:t>
            </a:r>
            <a:r>
              <a:rPr lang="ja-JP" altLang="en-US" dirty="0" smtClean="0"/>
              <a:t>キューに完了を通知する</a:t>
            </a:r>
            <a:endParaRPr lang="en-US" altLang="ja-JP" dirty="0" smtClean="0"/>
          </a:p>
        </p:txBody>
      </p:sp>
      <p:sp>
        <p:nvSpPr>
          <p:cNvPr id="27" name="正方形/長方形 26"/>
          <p:cNvSpPr/>
          <p:nvPr/>
        </p:nvSpPr>
        <p:spPr>
          <a:xfrm>
            <a:off x="5225294" y="4966330"/>
            <a:ext cx="1473676" cy="535577"/>
          </a:xfrm>
          <a:prstGeom prst="rect">
            <a:avLst/>
          </a:prstGeom>
          <a:solidFill>
            <a:srgbClr val="00B0F0"/>
          </a:solidFill>
          <a:ln>
            <a:solidFill>
              <a:srgbClr val="3333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スレッド</a:t>
            </a:r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/>
        </p:nvSpPr>
        <p:spPr>
          <a:xfrm>
            <a:off x="7458137" y="3288381"/>
            <a:ext cx="1968500" cy="761112"/>
          </a:xfrm>
          <a:prstGeom prst="rect">
            <a:avLst/>
          </a:prstGeom>
          <a:solidFill>
            <a:srgbClr val="00B050"/>
          </a:solidFill>
          <a:ln>
            <a:solidFill>
              <a:srgbClr val="0066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非同期処理（</a:t>
            </a:r>
            <a:r>
              <a:rPr kumimoji="1" lang="en-US" altLang="ja-JP" dirty="0" err="1" smtClean="0"/>
              <a:t>HttpClient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7" name="角丸四角形吹き出し 6"/>
          <p:cNvSpPr/>
          <p:nvPr/>
        </p:nvSpPr>
        <p:spPr>
          <a:xfrm>
            <a:off x="7029924" y="5378244"/>
            <a:ext cx="4598492" cy="962638"/>
          </a:xfrm>
          <a:prstGeom prst="wedgeRoundRectCallout">
            <a:avLst>
              <a:gd name="adj1" fmla="val -67588"/>
              <a:gd name="adj2" fmla="val -47834"/>
              <a:gd name="adj3" fmla="val 16667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しかしスレッド</a:t>
            </a:r>
            <a:r>
              <a:rPr lang="en-US" altLang="ja-JP" dirty="0" smtClean="0"/>
              <a:t>1</a:t>
            </a:r>
            <a:r>
              <a:rPr lang="ja-JP" altLang="en-US" dirty="0" smtClean="0"/>
              <a:t>はここで</a:t>
            </a:r>
            <a:endParaRPr lang="en-US" altLang="ja-JP" dirty="0" smtClean="0"/>
          </a:p>
          <a:p>
            <a:pPr algn="ctr"/>
            <a:r>
              <a:rPr lang="ja-JP" altLang="en-US" dirty="0" smtClean="0"/>
              <a:t>ハードウェイトしているので、</a:t>
            </a:r>
            <a:endParaRPr lang="en-US" altLang="ja-JP" dirty="0" smtClean="0"/>
          </a:p>
          <a:p>
            <a:pPr algn="ctr"/>
            <a:r>
              <a:rPr lang="en-US" altLang="ja-JP" dirty="0" smtClean="0"/>
              <a:t>UI</a:t>
            </a:r>
            <a:r>
              <a:rPr lang="ja-JP" altLang="en-US" dirty="0" smtClean="0"/>
              <a:t>キューを確認することが出来ない</a:t>
            </a:r>
            <a:endParaRPr lang="en-US" altLang="ja-JP" dirty="0" smtClean="0"/>
          </a:p>
        </p:txBody>
      </p:sp>
      <p:sp>
        <p:nvSpPr>
          <p:cNvPr id="22" name="爆発 2 21"/>
          <p:cNvSpPr/>
          <p:nvPr/>
        </p:nvSpPr>
        <p:spPr>
          <a:xfrm>
            <a:off x="92268" y="5046413"/>
            <a:ext cx="5190221" cy="1741057"/>
          </a:xfrm>
          <a:prstGeom prst="irregularSeal2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永久に動けない</a:t>
            </a:r>
            <a:endParaRPr lang="en-US" altLang="ja-JP" dirty="0" smtClean="0"/>
          </a:p>
        </p:txBody>
      </p:sp>
      <p:sp>
        <p:nvSpPr>
          <p:cNvPr id="14" name="円柱 13"/>
          <p:cNvSpPr/>
          <p:nvPr/>
        </p:nvSpPr>
        <p:spPr>
          <a:xfrm>
            <a:off x="215900" y="1612901"/>
            <a:ext cx="1019089" cy="10795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UI</a:t>
            </a:r>
            <a:r>
              <a:rPr kumimoji="1" lang="ja-JP" altLang="en-US" dirty="0" smtClean="0"/>
              <a:t>キュー</a:t>
            </a:r>
            <a:endParaRPr kumimoji="1" lang="ja-JP" altLang="en-US" dirty="0"/>
          </a:p>
        </p:txBody>
      </p:sp>
      <p:cxnSp>
        <p:nvCxnSpPr>
          <p:cNvPr id="28" name="曲線コネクタ 27"/>
          <p:cNvCxnSpPr>
            <a:stCxn id="30" idx="1"/>
          </p:cNvCxnSpPr>
          <p:nvPr/>
        </p:nvCxnSpPr>
        <p:spPr>
          <a:xfrm rot="10800000">
            <a:off x="1140735" y="2152651"/>
            <a:ext cx="6317402" cy="1516286"/>
          </a:xfrm>
          <a:prstGeom prst="curvedConnector3">
            <a:avLst>
              <a:gd name="adj1" fmla="val 50000"/>
            </a:avLst>
          </a:prstGeom>
          <a:ln w="3810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301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クォータブル">
  <a:themeElements>
    <a:clrScheme name="クォータブル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8664B0"/>
      </a:accent1>
      <a:accent2>
        <a:srgbClr val="D75BCD"/>
      </a:accent2>
      <a:accent3>
        <a:srgbClr val="E54D86"/>
      </a:accent3>
      <a:accent4>
        <a:srgbClr val="DE4547"/>
      </a:accent4>
      <a:accent5>
        <a:srgbClr val="F16E40"/>
      </a:accent5>
      <a:accent6>
        <a:srgbClr val="EB9C5A"/>
      </a:accent6>
      <a:hlink>
        <a:srgbClr val="8F8F8F"/>
      </a:hlink>
      <a:folHlink>
        <a:srgbClr val="A5A5A5"/>
      </a:folHlink>
    </a:clrScheme>
    <a:fontScheme name="ユーザー定義 1">
      <a:majorFont>
        <a:latin typeface="Century Gothic"/>
        <a:ea typeface="游ゴシック"/>
        <a:cs typeface=""/>
      </a:majorFont>
      <a:minorFont>
        <a:latin typeface="Century Gothic"/>
        <a:ea typeface="游ゴシック"/>
        <a:cs typeface=""/>
      </a:minorFont>
    </a:fontScheme>
    <a:fmtScheme name="クォータブル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7AF46513-5B0D-4B03-9323-32F3F0BFC9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TC103457503[[fn=クォータブル]]</Template>
  <TotalTime>0</TotalTime>
  <Words>1951</Words>
  <Application>Microsoft Office PowerPoint</Application>
  <PresentationFormat>ワイド画面</PresentationFormat>
  <Paragraphs>276</Paragraphs>
  <Slides>37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37</vt:i4>
      </vt:variant>
    </vt:vector>
  </HeadingPairs>
  <TitlesOfParts>
    <vt:vector size="41" baseType="lpstr">
      <vt:lpstr>游ゴシック</vt:lpstr>
      <vt:lpstr>Century Gothic</vt:lpstr>
      <vt:lpstr>Wingdings 2</vt:lpstr>
      <vt:lpstr>クォータブル</vt:lpstr>
      <vt:lpstr>async/await ダークサイド is 何</vt:lpstr>
      <vt:lpstr>Profile</vt:lpstr>
      <vt:lpstr>Agenda</vt:lpstr>
      <vt:lpstr>ようこそ非同期処理</vt:lpstr>
      <vt:lpstr>ダークサイド非同期処理</vt:lpstr>
      <vt:lpstr>ハードウェイト is 何</vt:lpstr>
      <vt:lpstr>ピットフォールに落ちろ</vt:lpstr>
      <vt:lpstr>刺さる（死）</vt:lpstr>
      <vt:lpstr>刺さる（死）</vt:lpstr>
      <vt:lpstr>UIキューって何？</vt:lpstr>
      <vt:lpstr>UIキューと非同期処理の関係</vt:lpstr>
      <vt:lpstr>ハードウェイトしてしまうと…</vt:lpstr>
      <vt:lpstr>非同期処理上での待機の教訓</vt:lpstr>
      <vt:lpstr>ではどうやって対処する？</vt:lpstr>
      <vt:lpstr>ハードウェイトの種類</vt:lpstr>
      <vt:lpstr>同期コンテキスト is 何</vt:lpstr>
      <vt:lpstr>UIキューで同期しなければ おk？</vt:lpstr>
      <vt:lpstr>Task.ConfigureAwait is 何</vt:lpstr>
      <vt:lpstr>Task.ConfigureAwait(false)</vt:lpstr>
      <vt:lpstr>ファーッ?!</vt:lpstr>
      <vt:lpstr>Dispatcherでマーシャリングすれば？</vt:lpstr>
      <vt:lpstr>モヤモヤする</vt:lpstr>
      <vt:lpstr>ならば、非同期メソッドを独立させよう</vt:lpstr>
      <vt:lpstr>ややこしい遷移の全貌</vt:lpstr>
      <vt:lpstr>同期コンテキスト is 何</vt:lpstr>
      <vt:lpstr>MVVMとコマンドインターフェイス</vt:lpstr>
      <vt:lpstr>MVVM is 何</vt:lpstr>
      <vt:lpstr>イベントもバインディングしたい</vt:lpstr>
      <vt:lpstr>イベントハンドラ内で非同期処理を</vt:lpstr>
      <vt:lpstr>さぁ、ViewModelをテストしよう…</vt:lpstr>
      <vt:lpstr>何せ、非同期処理なのでね…</vt:lpstr>
      <vt:lpstr>わかった！テストでもawaitすればいい！！</vt:lpstr>
      <vt:lpstr>そこでだ。</vt:lpstr>
      <vt:lpstr>ViewModelとテストも修正して</vt:lpstr>
      <vt:lpstr>成功</vt:lpstr>
      <vt:lpstr>まとめ</vt:lpstr>
      <vt:lpstr>ありがとうございました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2014-07-26T12:57:46Z</dcterms:created>
  <dcterms:modified xsi:type="dcterms:W3CDTF">2014-10-18T06:50:49Z</dcterms:modified>
  <cp:contentStatus>最終版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